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sldIdLst>
    <p:sldId id="257" r:id="rId2"/>
    <p:sldId id="266" r:id="rId3"/>
    <p:sldId id="263" r:id="rId4"/>
    <p:sldId id="259" r:id="rId5"/>
    <p:sldId id="260" r:id="rId6"/>
    <p:sldId id="261" r:id="rId7"/>
    <p:sldId id="265" r:id="rId8"/>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2394" y="84"/>
      </p:cViewPr>
      <p:guideLst/>
    </p:cSldViewPr>
  </p:slid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7CAB9E-5F68-47B6-9773-9DB36DB9D541}" type="datetimeFigureOut">
              <a:rPr lang="fr-FR" smtClean="0"/>
              <a:t>29/08/2023</a:t>
            </a:fld>
            <a:endParaRPr lang="fr-FR"/>
          </a:p>
        </p:txBody>
      </p:sp>
      <p:sp>
        <p:nvSpPr>
          <p:cNvPr id="4" name="Espace réservé de l'image des diapositives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C386D5-8A7E-4726-A145-40BD795AF269}" type="slidenum">
              <a:rPr lang="fr-FR" smtClean="0"/>
              <a:t>‹N°›</a:t>
            </a:fld>
            <a:endParaRPr lang="fr-FR"/>
          </a:p>
        </p:txBody>
      </p:sp>
    </p:spTree>
    <p:extLst>
      <p:ext uri="{BB962C8B-B14F-4D97-AF65-F5344CB8AC3E}">
        <p14:creationId xmlns:p14="http://schemas.microsoft.com/office/powerpoint/2010/main" val="3800933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F5C386D5-8A7E-4726-A145-40BD795AF269}" type="slidenum">
              <a:rPr lang="fr-FR" smtClean="0"/>
              <a:t>2</a:t>
            </a:fld>
            <a:endParaRPr lang="fr-FR"/>
          </a:p>
        </p:txBody>
      </p:sp>
    </p:spTree>
    <p:extLst>
      <p:ext uri="{BB962C8B-B14F-4D97-AF65-F5344CB8AC3E}">
        <p14:creationId xmlns:p14="http://schemas.microsoft.com/office/powerpoint/2010/main" val="845484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F5C386D5-8A7E-4726-A145-40BD795AF269}" type="slidenum">
              <a:rPr lang="fr-FR" smtClean="0"/>
              <a:t>3</a:t>
            </a:fld>
            <a:endParaRPr lang="fr-FR"/>
          </a:p>
        </p:txBody>
      </p:sp>
    </p:spTree>
    <p:extLst>
      <p:ext uri="{BB962C8B-B14F-4D97-AF65-F5344CB8AC3E}">
        <p14:creationId xmlns:p14="http://schemas.microsoft.com/office/powerpoint/2010/main" val="3129938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F5C386D5-8A7E-4726-A145-40BD795AF269}" type="slidenum">
              <a:rPr lang="fr-FR" smtClean="0"/>
              <a:t>4</a:t>
            </a:fld>
            <a:endParaRPr lang="fr-FR"/>
          </a:p>
        </p:txBody>
      </p:sp>
    </p:spTree>
    <p:extLst>
      <p:ext uri="{BB962C8B-B14F-4D97-AF65-F5344CB8AC3E}">
        <p14:creationId xmlns:p14="http://schemas.microsoft.com/office/powerpoint/2010/main" val="1692924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F5C386D5-8A7E-4726-A145-40BD795AF269}" type="slidenum">
              <a:rPr lang="fr-FR" smtClean="0"/>
              <a:t>5</a:t>
            </a:fld>
            <a:endParaRPr lang="fr-FR"/>
          </a:p>
        </p:txBody>
      </p:sp>
    </p:spTree>
    <p:extLst>
      <p:ext uri="{BB962C8B-B14F-4D97-AF65-F5344CB8AC3E}">
        <p14:creationId xmlns:p14="http://schemas.microsoft.com/office/powerpoint/2010/main" val="2215310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F5C386D5-8A7E-4726-A145-40BD795AF269}" type="slidenum">
              <a:rPr lang="fr-FR" smtClean="0"/>
              <a:t>6</a:t>
            </a:fld>
            <a:endParaRPr lang="fr-FR"/>
          </a:p>
        </p:txBody>
      </p:sp>
    </p:spTree>
    <p:extLst>
      <p:ext uri="{BB962C8B-B14F-4D97-AF65-F5344CB8AC3E}">
        <p14:creationId xmlns:p14="http://schemas.microsoft.com/office/powerpoint/2010/main" val="1178147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F5C386D5-8A7E-4726-A145-40BD795AF269}" type="slidenum">
              <a:rPr lang="fr-FR" smtClean="0"/>
              <a:t>7</a:t>
            </a:fld>
            <a:endParaRPr lang="fr-FR"/>
          </a:p>
        </p:txBody>
      </p:sp>
    </p:spTree>
    <p:extLst>
      <p:ext uri="{BB962C8B-B14F-4D97-AF65-F5344CB8AC3E}">
        <p14:creationId xmlns:p14="http://schemas.microsoft.com/office/powerpoint/2010/main" val="3433065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fr-FR"/>
              <a:t>Modifiez le style du titre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2CBE2E2B-F7C3-4476-B14F-C3AB8E91F451}" type="datetimeFigureOut">
              <a:rPr lang="fr-FR" smtClean="0"/>
              <a:t>29/08/2023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60FAED8-6CB9-40CE-94C3-BE44F41CB762}" type="slidenum">
              <a:rPr lang="fr-FR" smtClean="0"/>
              <a:t>‹N°›</a:t>
            </a:fld>
            <a:endParaRPr lang="fr-FR"/>
          </a:p>
        </p:txBody>
      </p:sp>
    </p:spTree>
    <p:extLst>
      <p:ext uri="{BB962C8B-B14F-4D97-AF65-F5344CB8AC3E}">
        <p14:creationId xmlns:p14="http://schemas.microsoft.com/office/powerpoint/2010/main" val="196064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CBE2E2B-F7C3-4476-B14F-C3AB8E91F451}" type="datetimeFigureOut">
              <a:rPr lang="fr-FR" smtClean="0"/>
              <a:t>29/08/2023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60FAED8-6CB9-40CE-94C3-BE44F41CB762}" type="slidenum">
              <a:rPr lang="fr-FR" smtClean="0"/>
              <a:t>‹N°›</a:t>
            </a:fld>
            <a:endParaRPr lang="fr-FR"/>
          </a:p>
        </p:txBody>
      </p:sp>
    </p:spTree>
    <p:extLst>
      <p:ext uri="{BB962C8B-B14F-4D97-AF65-F5344CB8AC3E}">
        <p14:creationId xmlns:p14="http://schemas.microsoft.com/office/powerpoint/2010/main" val="3459464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CBE2E2B-F7C3-4476-B14F-C3AB8E91F451}" type="datetimeFigureOut">
              <a:rPr lang="fr-FR" smtClean="0"/>
              <a:t>29/08/2023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60FAED8-6CB9-40CE-94C3-BE44F41CB762}" type="slidenum">
              <a:rPr lang="fr-FR" smtClean="0"/>
              <a:t>‹N°›</a:t>
            </a:fld>
            <a:endParaRPr lang="fr-FR"/>
          </a:p>
        </p:txBody>
      </p:sp>
    </p:spTree>
    <p:extLst>
      <p:ext uri="{BB962C8B-B14F-4D97-AF65-F5344CB8AC3E}">
        <p14:creationId xmlns:p14="http://schemas.microsoft.com/office/powerpoint/2010/main" val="3267125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CBE2E2B-F7C3-4476-B14F-C3AB8E91F451}" type="datetimeFigureOut">
              <a:rPr lang="fr-FR" smtClean="0"/>
              <a:t>29/08/2023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60FAED8-6CB9-40CE-94C3-BE44F41CB762}" type="slidenum">
              <a:rPr lang="fr-FR" smtClean="0"/>
              <a:t>‹N°›</a:t>
            </a:fld>
            <a:endParaRPr lang="fr-FR"/>
          </a:p>
        </p:txBody>
      </p:sp>
    </p:spTree>
    <p:extLst>
      <p:ext uri="{BB962C8B-B14F-4D97-AF65-F5344CB8AC3E}">
        <p14:creationId xmlns:p14="http://schemas.microsoft.com/office/powerpoint/2010/main" val="3485892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fr-FR"/>
              <a:t>Modifiez le style du titre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CBE2E2B-F7C3-4476-B14F-C3AB8E91F451}" type="datetimeFigureOut">
              <a:rPr lang="fr-FR" smtClean="0"/>
              <a:t>29/08/2023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60FAED8-6CB9-40CE-94C3-BE44F41CB762}" type="slidenum">
              <a:rPr lang="fr-FR" smtClean="0"/>
              <a:t>‹N°›</a:t>
            </a:fld>
            <a:endParaRPr lang="fr-FR"/>
          </a:p>
        </p:txBody>
      </p:sp>
    </p:spTree>
    <p:extLst>
      <p:ext uri="{BB962C8B-B14F-4D97-AF65-F5344CB8AC3E}">
        <p14:creationId xmlns:p14="http://schemas.microsoft.com/office/powerpoint/2010/main" val="1667983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CBE2E2B-F7C3-4476-B14F-C3AB8E91F451}" type="datetimeFigureOut">
              <a:rPr lang="fr-FR" smtClean="0"/>
              <a:t>29/08/2023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60FAED8-6CB9-40CE-94C3-BE44F41CB762}" type="slidenum">
              <a:rPr lang="fr-FR" smtClean="0"/>
              <a:t>‹N°›</a:t>
            </a:fld>
            <a:endParaRPr lang="fr-FR"/>
          </a:p>
        </p:txBody>
      </p:sp>
    </p:spTree>
    <p:extLst>
      <p:ext uri="{BB962C8B-B14F-4D97-AF65-F5344CB8AC3E}">
        <p14:creationId xmlns:p14="http://schemas.microsoft.com/office/powerpoint/2010/main" val="2262741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fr-FR"/>
              <a:t>Modifiez le style du titre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fr-FR"/>
              <a:t>Cliquez pour modifier les styles du texte du masque</a:t>
            </a:r>
          </a:p>
        </p:txBody>
      </p:sp>
      <p:sp>
        <p:nvSpPr>
          <p:cNvPr id="4" name="Content Placeholder 3"/>
          <p:cNvSpPr>
            <a:spLocks noGrp="1"/>
          </p:cNvSpPr>
          <p:nvPr>
            <p:ph sz="half" idx="2"/>
          </p:nvPr>
        </p:nvSpPr>
        <p:spPr>
          <a:xfrm>
            <a:off x="520713" y="3905482"/>
            <a:ext cx="3198096" cy="57443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fr-FR"/>
              <a:t>Cliquez pour modifier les styles du texte du masque</a:t>
            </a:r>
          </a:p>
        </p:txBody>
      </p:sp>
      <p:sp>
        <p:nvSpPr>
          <p:cNvPr id="6" name="Content Placeholder 5"/>
          <p:cNvSpPr>
            <a:spLocks noGrp="1"/>
          </p:cNvSpPr>
          <p:nvPr>
            <p:ph sz="quarter" idx="4"/>
          </p:nvPr>
        </p:nvSpPr>
        <p:spPr>
          <a:xfrm>
            <a:off x="3827086" y="3905482"/>
            <a:ext cx="3213847" cy="57443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CBE2E2B-F7C3-4476-B14F-C3AB8E91F451}" type="datetimeFigureOut">
              <a:rPr lang="fr-FR" smtClean="0"/>
              <a:t>29/08/2023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60FAED8-6CB9-40CE-94C3-BE44F41CB762}" type="slidenum">
              <a:rPr lang="fr-FR" smtClean="0"/>
              <a:t>‹N°›</a:t>
            </a:fld>
            <a:endParaRPr lang="fr-FR"/>
          </a:p>
        </p:txBody>
      </p:sp>
    </p:spTree>
    <p:extLst>
      <p:ext uri="{BB962C8B-B14F-4D97-AF65-F5344CB8AC3E}">
        <p14:creationId xmlns:p14="http://schemas.microsoft.com/office/powerpoint/2010/main" val="3779690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CBE2E2B-F7C3-4476-B14F-C3AB8E91F451}" type="datetimeFigureOut">
              <a:rPr lang="fr-FR" smtClean="0"/>
              <a:t>29/08/2023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60FAED8-6CB9-40CE-94C3-BE44F41CB762}" type="slidenum">
              <a:rPr lang="fr-FR" smtClean="0"/>
              <a:t>‹N°›</a:t>
            </a:fld>
            <a:endParaRPr lang="fr-FR"/>
          </a:p>
        </p:txBody>
      </p:sp>
    </p:spTree>
    <p:extLst>
      <p:ext uri="{BB962C8B-B14F-4D97-AF65-F5344CB8AC3E}">
        <p14:creationId xmlns:p14="http://schemas.microsoft.com/office/powerpoint/2010/main" val="2590559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BE2E2B-F7C3-4476-B14F-C3AB8E91F451}" type="datetimeFigureOut">
              <a:rPr lang="fr-FR" smtClean="0"/>
              <a:t>29/08/2023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60FAED8-6CB9-40CE-94C3-BE44F41CB762}" type="slidenum">
              <a:rPr lang="fr-FR" smtClean="0"/>
              <a:t>‹N°›</a:t>
            </a:fld>
            <a:endParaRPr lang="fr-FR"/>
          </a:p>
        </p:txBody>
      </p:sp>
    </p:spTree>
    <p:extLst>
      <p:ext uri="{BB962C8B-B14F-4D97-AF65-F5344CB8AC3E}">
        <p14:creationId xmlns:p14="http://schemas.microsoft.com/office/powerpoint/2010/main" val="3554305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fr-FR"/>
              <a:t>Modifiez le style du titre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CBE2E2B-F7C3-4476-B14F-C3AB8E91F451}" type="datetimeFigureOut">
              <a:rPr lang="fr-FR" smtClean="0"/>
              <a:t>29/08/2023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60FAED8-6CB9-40CE-94C3-BE44F41CB762}" type="slidenum">
              <a:rPr lang="fr-FR" smtClean="0"/>
              <a:t>‹N°›</a:t>
            </a:fld>
            <a:endParaRPr lang="fr-FR"/>
          </a:p>
        </p:txBody>
      </p:sp>
    </p:spTree>
    <p:extLst>
      <p:ext uri="{BB962C8B-B14F-4D97-AF65-F5344CB8AC3E}">
        <p14:creationId xmlns:p14="http://schemas.microsoft.com/office/powerpoint/2010/main" val="3683321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fr-FR"/>
              <a:t>Modifiez le style du titre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fr-FR"/>
              <a:t>Cliquez sur l'icône pour ajouter une image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CBE2E2B-F7C3-4476-B14F-C3AB8E91F451}" type="datetimeFigureOut">
              <a:rPr lang="fr-FR" smtClean="0"/>
              <a:t>29/08/2023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60FAED8-6CB9-40CE-94C3-BE44F41CB762}" type="slidenum">
              <a:rPr lang="fr-FR" smtClean="0"/>
              <a:t>‹N°›</a:t>
            </a:fld>
            <a:endParaRPr lang="fr-FR"/>
          </a:p>
        </p:txBody>
      </p:sp>
    </p:spTree>
    <p:extLst>
      <p:ext uri="{BB962C8B-B14F-4D97-AF65-F5344CB8AC3E}">
        <p14:creationId xmlns:p14="http://schemas.microsoft.com/office/powerpoint/2010/main" val="2594711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2CBE2E2B-F7C3-4476-B14F-C3AB8E91F451}" type="datetimeFigureOut">
              <a:rPr lang="fr-FR" smtClean="0"/>
              <a:t>29/08/2023</a:t>
            </a:fld>
            <a:endParaRPr lang="fr-FR"/>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060FAED8-6CB9-40CE-94C3-BE44F41CB762}" type="slidenum">
              <a:rPr lang="fr-FR" smtClean="0"/>
              <a:t>‹N°›</a:t>
            </a:fld>
            <a:endParaRPr lang="fr-FR"/>
          </a:p>
        </p:txBody>
      </p:sp>
    </p:spTree>
    <p:extLst>
      <p:ext uri="{BB962C8B-B14F-4D97-AF65-F5344CB8AC3E}">
        <p14:creationId xmlns:p14="http://schemas.microsoft.com/office/powerpoint/2010/main" val="19310653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fr.wikipedia.org/wiki/Probl%C3%A8me_du_sac_%C3%A0_do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A2D31B-2ACB-056E-E6F9-04339D024593}"/>
              </a:ext>
            </a:extLst>
          </p:cNvPr>
          <p:cNvSpPr>
            <a:spLocks noGrp="1"/>
          </p:cNvSpPr>
          <p:nvPr>
            <p:ph type="ctrTitle"/>
          </p:nvPr>
        </p:nvSpPr>
        <p:spPr>
          <a:xfrm>
            <a:off x="566976" y="346397"/>
            <a:ext cx="6425724" cy="2148359"/>
          </a:xfrm>
        </p:spPr>
        <p:txBody>
          <a:bodyPr anchor="ctr" anchorCtr="0">
            <a:normAutofit/>
          </a:bodyPr>
          <a:lstStyle/>
          <a:p>
            <a:pPr algn="l"/>
            <a:r>
              <a:rPr lang="fr-FR" sz="4000" b="1" i="0" dirty="0">
                <a:solidFill>
                  <a:srgbClr val="271A38"/>
                </a:solidFill>
                <a:effectLst/>
                <a:latin typeface="Inter"/>
              </a:rPr>
              <a:t>Résolvez des problèmes en utilisant des algorithmes en Python</a:t>
            </a:r>
            <a:endParaRPr lang="fr-FR" sz="4000" dirty="0"/>
          </a:p>
        </p:txBody>
      </p:sp>
      <p:sp>
        <p:nvSpPr>
          <p:cNvPr id="14" name="Espace réservé du contenu 2">
            <a:extLst>
              <a:ext uri="{FF2B5EF4-FFF2-40B4-BE49-F238E27FC236}">
                <a16:creationId xmlns:a16="http://schemas.microsoft.com/office/drawing/2014/main" id="{2F4CA4A8-E466-880F-A450-4462FAD2543E}"/>
              </a:ext>
            </a:extLst>
          </p:cNvPr>
          <p:cNvSpPr txBox="1">
            <a:spLocks/>
          </p:cNvSpPr>
          <p:nvPr/>
        </p:nvSpPr>
        <p:spPr>
          <a:xfrm>
            <a:off x="519728" y="3049306"/>
            <a:ext cx="6520220" cy="4991609"/>
          </a:xfrm>
          <a:prstGeom prst="rect">
            <a:avLst/>
          </a:prstGeom>
        </p:spPr>
        <p:txBody>
          <a:bodyPr vert="horz" lIns="91440" tIns="45720" rIns="91440" bIns="45720" rtlCol="0">
            <a:noAutofit/>
          </a:bodyPr>
          <a:lstStyle>
            <a:lvl1pPr marL="0" indent="0" algn="ctr" defTabSz="755934" rtl="0" eaLnBrk="1" latinLnBrk="0" hangingPunct="1">
              <a:lnSpc>
                <a:spcPct val="90000"/>
              </a:lnSpc>
              <a:spcBef>
                <a:spcPts val="827"/>
              </a:spcBef>
              <a:buFont typeface="Arial" panose="020B0604020202020204" pitchFamily="34" charset="0"/>
              <a:buNone/>
              <a:defRPr sz="1984" kern="1200">
                <a:solidFill>
                  <a:schemeClr val="tx1"/>
                </a:solidFill>
                <a:latin typeface="+mn-lt"/>
                <a:ea typeface="+mn-ea"/>
                <a:cs typeface="+mn-cs"/>
              </a:defRPr>
            </a:lvl1pPr>
            <a:lvl2pPr marL="377967" indent="0" algn="ctr" defTabSz="755934" rtl="0" eaLnBrk="1" latinLnBrk="0" hangingPunct="1">
              <a:lnSpc>
                <a:spcPct val="90000"/>
              </a:lnSpc>
              <a:spcBef>
                <a:spcPts val="413"/>
              </a:spcBef>
              <a:buFont typeface="Arial" panose="020B0604020202020204" pitchFamily="34" charset="0"/>
              <a:buNone/>
              <a:defRPr sz="1653" kern="1200">
                <a:solidFill>
                  <a:schemeClr val="tx1"/>
                </a:solidFill>
                <a:latin typeface="+mn-lt"/>
                <a:ea typeface="+mn-ea"/>
                <a:cs typeface="+mn-cs"/>
              </a:defRPr>
            </a:lvl2pPr>
            <a:lvl3pPr marL="755934" indent="0" algn="ctr" defTabSz="755934" rtl="0" eaLnBrk="1" latinLnBrk="0" hangingPunct="1">
              <a:lnSpc>
                <a:spcPct val="90000"/>
              </a:lnSpc>
              <a:spcBef>
                <a:spcPts val="413"/>
              </a:spcBef>
              <a:buFont typeface="Arial" panose="020B0604020202020204" pitchFamily="34" charset="0"/>
              <a:buNone/>
              <a:defRPr sz="1488" kern="1200">
                <a:solidFill>
                  <a:schemeClr val="tx1"/>
                </a:solidFill>
                <a:latin typeface="+mn-lt"/>
                <a:ea typeface="+mn-ea"/>
                <a:cs typeface="+mn-cs"/>
              </a:defRPr>
            </a:lvl3pPr>
            <a:lvl4pPr marL="1133902"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4pPr>
            <a:lvl5pPr marL="1511869"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5pPr>
            <a:lvl6pPr marL="1889836"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6pPr>
            <a:lvl7pPr marL="2267803"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7pPr>
            <a:lvl8pPr marL="2645771"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8pPr>
            <a:lvl9pPr marL="3023738"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9pPr>
          </a:lstStyle>
          <a:p>
            <a:pPr algn="just"/>
            <a:r>
              <a:rPr lang="fr-FR" sz="1800" dirty="0"/>
              <a:t>Ce projet consiste à résoudre un problème d’optimisation semblable au </a:t>
            </a:r>
            <a:r>
              <a:rPr lang="fr-FR" sz="1800" dirty="0">
                <a:hlinkClick r:id="rId2"/>
              </a:rPr>
              <a:t>problème du sac à dos</a:t>
            </a:r>
            <a:r>
              <a:rPr lang="fr-FR" sz="1800" dirty="0"/>
              <a:t>.</a:t>
            </a:r>
          </a:p>
          <a:p>
            <a:pPr algn="just"/>
            <a:endParaRPr lang="fr-FR" sz="1800" dirty="0"/>
          </a:p>
          <a:p>
            <a:pPr algn="just"/>
            <a:r>
              <a:rPr lang="fr-FR" sz="1800" dirty="0"/>
              <a:t>Pour une liste d’actions donnée, chaque action possède un prix d’achat et un taux de bénéfice sur deux ans. Le problème consiste à maximiser le bénéfice sur deux ans, en sélectionnant des actions à acheter dont la somme ne doit pas dépasser un budget maximum de 500€.</a:t>
            </a:r>
          </a:p>
          <a:p>
            <a:pPr algn="just"/>
            <a:endParaRPr lang="fr-FR" sz="1800" dirty="0"/>
          </a:p>
          <a:p>
            <a:pPr algn="just"/>
            <a:r>
              <a:rPr lang="fr-FR" sz="1800" dirty="0"/>
              <a:t>Deux approches seront mises en place pour résoudre ce problème, la première consiste à évaluer toutes les solutions possibles sur une liste de 20 actions afin d’en sélectionner la meilleure. </a:t>
            </a:r>
          </a:p>
          <a:p>
            <a:pPr algn="just"/>
            <a:endParaRPr lang="fr-FR" sz="1800" dirty="0"/>
          </a:p>
          <a:p>
            <a:pPr algn="just"/>
            <a:r>
              <a:rPr lang="fr-FR" sz="1800" dirty="0"/>
              <a:t>Nous verrons que cette approche nécessitera trop de temps de calcul, à mesure que le nombre d’actions achetables augmente, c’est pourquoi nous mettrons en place un algorithme optimisé, basé sur le paradigme de programmation dynamique.</a:t>
            </a:r>
            <a:endParaRPr lang="fr-FR" sz="1800" b="1" dirty="0"/>
          </a:p>
        </p:txBody>
      </p:sp>
    </p:spTree>
    <p:extLst>
      <p:ext uri="{BB962C8B-B14F-4D97-AF65-F5344CB8AC3E}">
        <p14:creationId xmlns:p14="http://schemas.microsoft.com/office/powerpoint/2010/main" val="334002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A02380-06C9-F9DD-A531-FA84A77F3B84}"/>
              </a:ext>
            </a:extLst>
          </p:cNvPr>
          <p:cNvSpPr>
            <a:spLocks noGrp="1"/>
          </p:cNvSpPr>
          <p:nvPr>
            <p:ph type="title"/>
          </p:nvPr>
        </p:nvSpPr>
        <p:spPr>
          <a:xfrm>
            <a:off x="519728" y="569242"/>
            <a:ext cx="6520220" cy="787118"/>
          </a:xfrm>
        </p:spPr>
        <p:txBody>
          <a:bodyPr anchor="t" anchorCtr="0">
            <a:normAutofit/>
          </a:bodyPr>
          <a:lstStyle/>
          <a:p>
            <a:r>
              <a:rPr lang="fr-FR" sz="2500" b="1" dirty="0"/>
              <a:t>Analyse de l’algorithme de force brut</a:t>
            </a:r>
            <a:br>
              <a:rPr lang="fr-FR" sz="2500" b="1" dirty="0"/>
            </a:br>
            <a:r>
              <a:rPr lang="fr-FR" sz="2000" dirty="0"/>
              <a:t>Explications générales</a:t>
            </a:r>
            <a:endParaRPr lang="fr-FR" sz="2000" b="1" dirty="0"/>
          </a:p>
        </p:txBody>
      </p:sp>
      <p:sp>
        <p:nvSpPr>
          <p:cNvPr id="3" name="Espace réservé du contenu 2">
            <a:extLst>
              <a:ext uri="{FF2B5EF4-FFF2-40B4-BE49-F238E27FC236}">
                <a16:creationId xmlns:a16="http://schemas.microsoft.com/office/drawing/2014/main" id="{B4058B6D-DE17-4755-AAA0-B89E5977E158}"/>
              </a:ext>
            </a:extLst>
          </p:cNvPr>
          <p:cNvSpPr>
            <a:spLocks noGrp="1"/>
          </p:cNvSpPr>
          <p:nvPr>
            <p:ph idx="1"/>
          </p:nvPr>
        </p:nvSpPr>
        <p:spPr>
          <a:xfrm>
            <a:off x="519728" y="1641420"/>
            <a:ext cx="6520220" cy="2679651"/>
          </a:xfrm>
        </p:spPr>
        <p:txBody>
          <a:bodyPr>
            <a:noAutofit/>
          </a:bodyPr>
          <a:lstStyle/>
          <a:p>
            <a:pPr marL="0" indent="0" algn="just">
              <a:buNone/>
            </a:pPr>
            <a:r>
              <a:rPr lang="fr-FR" sz="1400" dirty="0"/>
              <a:t>L’algorithme de force brut implémenté consiste à calculer toutes les solutions possibles, à partir d’un masque appliqué sur une liste d’actions données.</a:t>
            </a:r>
          </a:p>
          <a:p>
            <a:pPr marL="0" indent="0" algn="just">
              <a:buNone/>
            </a:pPr>
            <a:endParaRPr lang="fr-FR" sz="1400" dirty="0"/>
          </a:p>
          <a:p>
            <a:pPr marL="0" indent="0" algn="just">
              <a:buNone/>
            </a:pPr>
            <a:r>
              <a:rPr lang="fr-FR" sz="1400" dirty="0"/>
              <a:t>Un masque est une liste de booléens qui vont spécifier si on inclue ou non une action dans le calcul du cout et du bénéfice. Il est créé à partir d’un nombre entier qui représente l’index de la combinaison évaluée. Cet index appartenant à l’intervalle </a:t>
            </a:r>
          </a:p>
          <a:p>
            <a:pPr marL="0" indent="0" algn="ctr">
              <a:buNone/>
            </a:pPr>
            <a:r>
              <a:rPr lang="fr-FR" sz="1400" b="1" dirty="0"/>
              <a:t>[0, 2</a:t>
            </a:r>
            <a:r>
              <a:rPr lang="fr-FR" sz="1400" b="1" baseline="30000" dirty="0"/>
              <a:t>n</a:t>
            </a:r>
            <a:r>
              <a:rPr lang="fr-FR" sz="1400" b="1" dirty="0"/>
              <a:t>]</a:t>
            </a:r>
          </a:p>
          <a:p>
            <a:pPr marL="0" indent="0" algn="just">
              <a:buNone/>
            </a:pPr>
            <a:endParaRPr lang="fr-FR" sz="1400" dirty="0"/>
          </a:p>
          <a:p>
            <a:pPr marL="0" indent="0" algn="just">
              <a:buNone/>
            </a:pPr>
            <a:r>
              <a:rPr lang="fr-FR" sz="1400" dirty="0"/>
              <a:t>Les tableaux ci-dessous illustrent comment sont appliqués les masques sur une liste simple de 3 actions:</a:t>
            </a:r>
          </a:p>
          <a:p>
            <a:pPr marL="0" indent="0" algn="just">
              <a:buNone/>
            </a:pPr>
            <a:endParaRPr lang="fr-FR" sz="1400" dirty="0"/>
          </a:p>
          <a:p>
            <a:pPr marL="0" indent="0" algn="just">
              <a:buNone/>
            </a:pPr>
            <a:endParaRPr lang="fr-FR" sz="1400" dirty="0"/>
          </a:p>
          <a:p>
            <a:pPr marL="0" indent="0" algn="just">
              <a:buNone/>
            </a:pPr>
            <a:endParaRPr lang="fr-FR" sz="1400" dirty="0"/>
          </a:p>
          <a:p>
            <a:pPr marL="0" indent="0" algn="just">
              <a:buNone/>
            </a:pPr>
            <a:endParaRPr lang="fr-FR" sz="1400" dirty="0"/>
          </a:p>
          <a:p>
            <a:pPr marL="0" indent="0" algn="just">
              <a:buNone/>
            </a:pPr>
            <a:endParaRPr lang="fr-FR" sz="1400" dirty="0"/>
          </a:p>
          <a:p>
            <a:pPr marL="0" indent="0" algn="just">
              <a:buNone/>
            </a:pPr>
            <a:endParaRPr lang="fr-FR" sz="1400" dirty="0"/>
          </a:p>
          <a:p>
            <a:pPr marL="0" indent="0" algn="just">
              <a:buNone/>
            </a:pPr>
            <a:endParaRPr lang="fr-FR" sz="1400" dirty="0"/>
          </a:p>
        </p:txBody>
      </p:sp>
      <p:graphicFrame>
        <p:nvGraphicFramePr>
          <p:cNvPr id="6" name="Tableau 5">
            <a:extLst>
              <a:ext uri="{FF2B5EF4-FFF2-40B4-BE49-F238E27FC236}">
                <a16:creationId xmlns:a16="http://schemas.microsoft.com/office/drawing/2014/main" id="{92A74DBE-AE0C-0724-B9D0-B791EE61C3E1}"/>
              </a:ext>
            </a:extLst>
          </p:cNvPr>
          <p:cNvGraphicFramePr>
            <a:graphicFrameLocks noGrp="1"/>
          </p:cNvGraphicFramePr>
          <p:nvPr/>
        </p:nvGraphicFramePr>
        <p:xfrm>
          <a:off x="1983535" y="6370740"/>
          <a:ext cx="3262404" cy="2731644"/>
        </p:xfrm>
        <a:graphic>
          <a:graphicData uri="http://schemas.openxmlformats.org/drawingml/2006/table">
            <a:tbl>
              <a:tblPr firstRow="1" bandRow="1">
                <a:tableStyleId>{5C22544A-7EE6-4342-B048-85BDC9FD1C3A}</a:tableStyleId>
              </a:tblPr>
              <a:tblGrid>
                <a:gridCol w="1087468">
                  <a:extLst>
                    <a:ext uri="{9D8B030D-6E8A-4147-A177-3AD203B41FA5}">
                      <a16:colId xmlns:a16="http://schemas.microsoft.com/office/drawing/2014/main" val="967988758"/>
                    </a:ext>
                  </a:extLst>
                </a:gridCol>
                <a:gridCol w="1087468">
                  <a:extLst>
                    <a:ext uri="{9D8B030D-6E8A-4147-A177-3AD203B41FA5}">
                      <a16:colId xmlns:a16="http://schemas.microsoft.com/office/drawing/2014/main" val="2564705012"/>
                    </a:ext>
                  </a:extLst>
                </a:gridCol>
                <a:gridCol w="1087468">
                  <a:extLst>
                    <a:ext uri="{9D8B030D-6E8A-4147-A177-3AD203B41FA5}">
                      <a16:colId xmlns:a16="http://schemas.microsoft.com/office/drawing/2014/main" val="717053298"/>
                    </a:ext>
                  </a:extLst>
                </a:gridCol>
              </a:tblGrid>
              <a:tr h="334860">
                <a:tc>
                  <a:txBody>
                    <a:bodyPr/>
                    <a:lstStyle/>
                    <a:p>
                      <a:pPr algn="ctr"/>
                      <a:r>
                        <a:rPr lang="fr-FR" sz="1200" dirty="0"/>
                        <a:t>Masque</a:t>
                      </a:r>
                    </a:p>
                  </a:txBody>
                  <a:tcPr anchor="ctr"/>
                </a:tc>
                <a:tc>
                  <a:txBody>
                    <a:bodyPr/>
                    <a:lstStyle/>
                    <a:p>
                      <a:pPr algn="ctr"/>
                      <a:r>
                        <a:rPr lang="fr-FR" sz="1200" dirty="0"/>
                        <a:t>Prix total</a:t>
                      </a:r>
                    </a:p>
                  </a:txBody>
                  <a:tcPr anchor="ctr"/>
                </a:tc>
                <a:tc>
                  <a:txBody>
                    <a:bodyPr/>
                    <a:lstStyle/>
                    <a:p>
                      <a:pPr algn="ctr"/>
                      <a:r>
                        <a:rPr lang="fr-FR" sz="1200" dirty="0"/>
                        <a:t>Bénéfice total</a:t>
                      </a:r>
                    </a:p>
                  </a:txBody>
                  <a:tcPr anchor="ctr"/>
                </a:tc>
                <a:extLst>
                  <a:ext uri="{0D108BD9-81ED-4DB2-BD59-A6C34878D82A}">
                    <a16:rowId xmlns:a16="http://schemas.microsoft.com/office/drawing/2014/main" val="964406577"/>
                  </a:ext>
                </a:extLst>
              </a:tr>
              <a:tr h="299598">
                <a:tc>
                  <a:txBody>
                    <a:bodyPr/>
                    <a:lstStyle/>
                    <a:p>
                      <a:pPr algn="ctr" fontAlgn="b"/>
                      <a:r>
                        <a:rPr lang="fr-FR" sz="1100" b="0" i="0" u="none" strike="noStrike" dirty="0">
                          <a:solidFill>
                            <a:srgbClr val="000000"/>
                          </a:solidFill>
                          <a:effectLst/>
                          <a:latin typeface="Calibri" panose="020F0502020204030204" pitchFamily="34" charset="0"/>
                        </a:rPr>
                        <a:t>[0, 0, 0]</a:t>
                      </a:r>
                    </a:p>
                  </a:txBody>
                  <a:tcPr marL="7620" marR="7620" marT="7620" marB="0" anchor="ctr"/>
                </a:tc>
                <a:tc>
                  <a:txBody>
                    <a:bodyPr/>
                    <a:lstStyle/>
                    <a:p>
                      <a:pPr algn="ctr"/>
                      <a:r>
                        <a:rPr lang="fr-FR" sz="1200" dirty="0"/>
                        <a:t>0€</a:t>
                      </a:r>
                    </a:p>
                  </a:txBody>
                  <a:tcPr anchor="ctr"/>
                </a:tc>
                <a:tc>
                  <a:txBody>
                    <a:bodyPr/>
                    <a:lstStyle/>
                    <a:p>
                      <a:pPr algn="ctr"/>
                      <a:r>
                        <a:rPr lang="fr-FR" sz="1200" dirty="0"/>
                        <a:t>0,00€</a:t>
                      </a:r>
                    </a:p>
                  </a:txBody>
                  <a:tcPr anchor="ctr"/>
                </a:tc>
                <a:extLst>
                  <a:ext uri="{0D108BD9-81ED-4DB2-BD59-A6C34878D82A}">
                    <a16:rowId xmlns:a16="http://schemas.microsoft.com/office/drawing/2014/main" val="3005542331"/>
                  </a:ext>
                </a:extLst>
              </a:tr>
              <a:tr h="299598">
                <a:tc>
                  <a:txBody>
                    <a:bodyPr/>
                    <a:lstStyle/>
                    <a:p>
                      <a:pPr algn="ctr" fontAlgn="b"/>
                      <a:r>
                        <a:rPr lang="fr-FR" sz="1100" b="0" i="0" u="none" strike="noStrike">
                          <a:solidFill>
                            <a:srgbClr val="000000"/>
                          </a:solidFill>
                          <a:effectLst/>
                          <a:latin typeface="Calibri" panose="020F0502020204030204" pitchFamily="34" charset="0"/>
                        </a:rPr>
                        <a:t>[0, 0, 1]</a:t>
                      </a:r>
                    </a:p>
                  </a:txBody>
                  <a:tcPr marL="7620" marR="7620" marT="7620" marB="0" anchor="ctr"/>
                </a:tc>
                <a:tc>
                  <a:txBody>
                    <a:bodyPr/>
                    <a:lstStyle/>
                    <a:p>
                      <a:pPr algn="ctr"/>
                      <a:r>
                        <a:rPr lang="fr-FR" sz="1200" dirty="0"/>
                        <a:t>15€</a:t>
                      </a:r>
                    </a:p>
                  </a:txBody>
                  <a:tcPr anchor="ctr"/>
                </a:tc>
                <a:tc>
                  <a:txBody>
                    <a:bodyPr/>
                    <a:lstStyle/>
                    <a:p>
                      <a:pPr algn="ctr"/>
                      <a:r>
                        <a:rPr lang="fr-FR" sz="1200" dirty="0"/>
                        <a:t>4,50€</a:t>
                      </a:r>
                    </a:p>
                  </a:txBody>
                  <a:tcPr anchor="ctr"/>
                </a:tc>
                <a:extLst>
                  <a:ext uri="{0D108BD9-81ED-4DB2-BD59-A6C34878D82A}">
                    <a16:rowId xmlns:a16="http://schemas.microsoft.com/office/drawing/2014/main" val="3386510690"/>
                  </a:ext>
                </a:extLst>
              </a:tr>
              <a:tr h="299598">
                <a:tc>
                  <a:txBody>
                    <a:bodyPr/>
                    <a:lstStyle/>
                    <a:p>
                      <a:pPr algn="ctr" fontAlgn="b"/>
                      <a:r>
                        <a:rPr lang="fr-FR" sz="1100" b="0" i="0" u="none" strike="noStrike">
                          <a:solidFill>
                            <a:srgbClr val="000000"/>
                          </a:solidFill>
                          <a:effectLst/>
                          <a:latin typeface="Calibri" panose="020F0502020204030204" pitchFamily="34" charset="0"/>
                        </a:rPr>
                        <a:t>[0, 1, 0]</a:t>
                      </a:r>
                    </a:p>
                  </a:txBody>
                  <a:tcPr marL="7620" marR="7620" marT="7620" marB="0" anchor="ctr"/>
                </a:tc>
                <a:tc>
                  <a:txBody>
                    <a:bodyPr/>
                    <a:lstStyle/>
                    <a:p>
                      <a:pPr algn="ctr"/>
                      <a:r>
                        <a:rPr lang="fr-FR" sz="1200" dirty="0"/>
                        <a:t>7€</a:t>
                      </a:r>
                    </a:p>
                  </a:txBody>
                  <a:tcPr anchor="ctr"/>
                </a:tc>
                <a:tc>
                  <a:txBody>
                    <a:bodyPr/>
                    <a:lstStyle/>
                    <a:p>
                      <a:pPr algn="ctr"/>
                      <a:r>
                        <a:rPr lang="fr-FR" sz="1200" dirty="0"/>
                        <a:t>1,40€</a:t>
                      </a:r>
                    </a:p>
                  </a:txBody>
                  <a:tcPr anchor="ctr"/>
                </a:tc>
                <a:extLst>
                  <a:ext uri="{0D108BD9-81ED-4DB2-BD59-A6C34878D82A}">
                    <a16:rowId xmlns:a16="http://schemas.microsoft.com/office/drawing/2014/main" val="737645999"/>
                  </a:ext>
                </a:extLst>
              </a:tr>
              <a:tr h="299598">
                <a:tc>
                  <a:txBody>
                    <a:bodyPr/>
                    <a:lstStyle/>
                    <a:p>
                      <a:pPr algn="ctr" fontAlgn="b"/>
                      <a:r>
                        <a:rPr lang="fr-FR" sz="1100" b="0" i="0" u="none" strike="noStrike">
                          <a:solidFill>
                            <a:srgbClr val="000000"/>
                          </a:solidFill>
                          <a:effectLst/>
                          <a:latin typeface="Calibri" panose="020F0502020204030204" pitchFamily="34" charset="0"/>
                        </a:rPr>
                        <a:t>[0, 1, 1]</a:t>
                      </a:r>
                    </a:p>
                  </a:txBody>
                  <a:tcPr marL="7620" marR="7620" marT="7620" marB="0" anchor="ctr"/>
                </a:tc>
                <a:tc>
                  <a:txBody>
                    <a:bodyPr/>
                    <a:lstStyle/>
                    <a:p>
                      <a:pPr algn="ctr"/>
                      <a:r>
                        <a:rPr lang="fr-FR" sz="1200" dirty="0"/>
                        <a:t>22€</a:t>
                      </a:r>
                    </a:p>
                  </a:txBody>
                  <a:tcPr anchor="ctr"/>
                </a:tc>
                <a:tc>
                  <a:txBody>
                    <a:bodyPr/>
                    <a:lstStyle/>
                    <a:p>
                      <a:pPr algn="ctr"/>
                      <a:r>
                        <a:rPr lang="fr-FR" sz="1200" dirty="0"/>
                        <a:t>5,90€</a:t>
                      </a:r>
                    </a:p>
                  </a:txBody>
                  <a:tcPr anchor="ctr"/>
                </a:tc>
                <a:extLst>
                  <a:ext uri="{0D108BD9-81ED-4DB2-BD59-A6C34878D82A}">
                    <a16:rowId xmlns:a16="http://schemas.microsoft.com/office/drawing/2014/main" val="550010386"/>
                  </a:ext>
                </a:extLst>
              </a:tr>
              <a:tr h="299598">
                <a:tc>
                  <a:txBody>
                    <a:bodyPr/>
                    <a:lstStyle/>
                    <a:p>
                      <a:pPr algn="ctr" fontAlgn="b"/>
                      <a:r>
                        <a:rPr lang="fr-FR" sz="1100" b="0" i="0" u="none" strike="noStrike">
                          <a:solidFill>
                            <a:srgbClr val="000000"/>
                          </a:solidFill>
                          <a:effectLst/>
                          <a:latin typeface="Calibri" panose="020F0502020204030204" pitchFamily="34" charset="0"/>
                        </a:rPr>
                        <a:t>[1, 0, 0]</a:t>
                      </a:r>
                    </a:p>
                  </a:txBody>
                  <a:tcPr marL="7620" marR="7620" marT="7620" marB="0" anchor="ctr"/>
                </a:tc>
                <a:tc>
                  <a:txBody>
                    <a:bodyPr/>
                    <a:lstStyle/>
                    <a:p>
                      <a:pPr algn="ctr"/>
                      <a:r>
                        <a:rPr lang="fr-FR" sz="1200" dirty="0"/>
                        <a:t>10€</a:t>
                      </a:r>
                    </a:p>
                  </a:txBody>
                  <a:tcPr anchor="ctr"/>
                </a:tc>
                <a:tc>
                  <a:txBody>
                    <a:bodyPr/>
                    <a:lstStyle/>
                    <a:p>
                      <a:pPr algn="ctr"/>
                      <a:r>
                        <a:rPr lang="fr-FR" sz="1200" dirty="0"/>
                        <a:t>1,00€</a:t>
                      </a:r>
                    </a:p>
                  </a:txBody>
                  <a:tcPr anchor="ctr"/>
                </a:tc>
                <a:extLst>
                  <a:ext uri="{0D108BD9-81ED-4DB2-BD59-A6C34878D82A}">
                    <a16:rowId xmlns:a16="http://schemas.microsoft.com/office/drawing/2014/main" val="2148464089"/>
                  </a:ext>
                </a:extLst>
              </a:tr>
              <a:tr h="299598">
                <a:tc>
                  <a:txBody>
                    <a:bodyPr/>
                    <a:lstStyle/>
                    <a:p>
                      <a:pPr algn="ctr" fontAlgn="b"/>
                      <a:r>
                        <a:rPr lang="fr-FR" sz="1100" b="0" i="0" u="none" strike="noStrike">
                          <a:solidFill>
                            <a:srgbClr val="000000"/>
                          </a:solidFill>
                          <a:effectLst/>
                          <a:latin typeface="Calibri" panose="020F0502020204030204" pitchFamily="34" charset="0"/>
                        </a:rPr>
                        <a:t>[1, 0, 1]</a:t>
                      </a:r>
                    </a:p>
                  </a:txBody>
                  <a:tcPr marL="7620" marR="7620" marT="7620" marB="0" anchor="ctr"/>
                </a:tc>
                <a:tc>
                  <a:txBody>
                    <a:bodyPr/>
                    <a:lstStyle/>
                    <a:p>
                      <a:pPr algn="ctr"/>
                      <a:r>
                        <a:rPr lang="fr-FR" sz="1200" dirty="0"/>
                        <a:t>25€</a:t>
                      </a:r>
                    </a:p>
                  </a:txBody>
                  <a:tcPr anchor="ctr"/>
                </a:tc>
                <a:tc>
                  <a:txBody>
                    <a:bodyPr/>
                    <a:lstStyle/>
                    <a:p>
                      <a:pPr algn="ctr"/>
                      <a:r>
                        <a:rPr lang="fr-FR" sz="1200" dirty="0"/>
                        <a:t>5,50€</a:t>
                      </a:r>
                    </a:p>
                  </a:txBody>
                  <a:tcPr anchor="ctr"/>
                </a:tc>
                <a:extLst>
                  <a:ext uri="{0D108BD9-81ED-4DB2-BD59-A6C34878D82A}">
                    <a16:rowId xmlns:a16="http://schemas.microsoft.com/office/drawing/2014/main" val="95420526"/>
                  </a:ext>
                </a:extLst>
              </a:tr>
              <a:tr h="299598">
                <a:tc>
                  <a:txBody>
                    <a:bodyPr/>
                    <a:lstStyle/>
                    <a:p>
                      <a:pPr algn="ctr" fontAlgn="b"/>
                      <a:r>
                        <a:rPr lang="fr-FR" sz="1100" b="0" i="0" u="none" strike="noStrike">
                          <a:solidFill>
                            <a:srgbClr val="000000"/>
                          </a:solidFill>
                          <a:effectLst/>
                          <a:latin typeface="Calibri" panose="020F0502020204030204" pitchFamily="34" charset="0"/>
                        </a:rPr>
                        <a:t>[1, 1, 0]</a:t>
                      </a:r>
                    </a:p>
                  </a:txBody>
                  <a:tcPr marL="7620" marR="7620" marT="7620" marB="0" anchor="ctr"/>
                </a:tc>
                <a:tc>
                  <a:txBody>
                    <a:bodyPr/>
                    <a:lstStyle/>
                    <a:p>
                      <a:pPr algn="ctr"/>
                      <a:r>
                        <a:rPr lang="fr-FR" sz="1200" dirty="0"/>
                        <a:t>17€</a:t>
                      </a:r>
                    </a:p>
                  </a:txBody>
                  <a:tcPr anchor="ctr"/>
                </a:tc>
                <a:tc>
                  <a:txBody>
                    <a:bodyPr/>
                    <a:lstStyle/>
                    <a:p>
                      <a:pPr algn="ctr"/>
                      <a:r>
                        <a:rPr lang="fr-FR" sz="1200" dirty="0"/>
                        <a:t>2,40€</a:t>
                      </a:r>
                    </a:p>
                  </a:txBody>
                  <a:tcPr anchor="ctr"/>
                </a:tc>
                <a:extLst>
                  <a:ext uri="{0D108BD9-81ED-4DB2-BD59-A6C34878D82A}">
                    <a16:rowId xmlns:a16="http://schemas.microsoft.com/office/drawing/2014/main" val="1522567760"/>
                  </a:ext>
                </a:extLst>
              </a:tr>
              <a:tr h="299598">
                <a:tc>
                  <a:txBody>
                    <a:bodyPr/>
                    <a:lstStyle/>
                    <a:p>
                      <a:pPr algn="ctr" fontAlgn="b"/>
                      <a:r>
                        <a:rPr lang="fr-FR" sz="1100" b="0" i="0" u="none" strike="noStrike" dirty="0">
                          <a:solidFill>
                            <a:srgbClr val="000000"/>
                          </a:solidFill>
                          <a:effectLst/>
                          <a:latin typeface="Calibri" panose="020F0502020204030204" pitchFamily="34" charset="0"/>
                        </a:rPr>
                        <a:t>[1, 1, 1]</a:t>
                      </a:r>
                    </a:p>
                  </a:txBody>
                  <a:tcPr marL="7620" marR="7620" marT="7620" marB="0" anchor="ctr"/>
                </a:tc>
                <a:tc>
                  <a:txBody>
                    <a:bodyPr/>
                    <a:lstStyle/>
                    <a:p>
                      <a:pPr algn="ctr"/>
                      <a:r>
                        <a:rPr lang="fr-FR" sz="1200" dirty="0"/>
                        <a:t>32€</a:t>
                      </a:r>
                    </a:p>
                  </a:txBody>
                  <a:tcPr anchor="ctr"/>
                </a:tc>
                <a:tc>
                  <a:txBody>
                    <a:bodyPr/>
                    <a:lstStyle/>
                    <a:p>
                      <a:pPr algn="ctr"/>
                      <a:r>
                        <a:rPr lang="fr-FR" sz="1200" dirty="0"/>
                        <a:t>6,90€</a:t>
                      </a:r>
                    </a:p>
                  </a:txBody>
                  <a:tcPr anchor="ctr"/>
                </a:tc>
                <a:extLst>
                  <a:ext uri="{0D108BD9-81ED-4DB2-BD59-A6C34878D82A}">
                    <a16:rowId xmlns:a16="http://schemas.microsoft.com/office/drawing/2014/main" val="3246262750"/>
                  </a:ext>
                </a:extLst>
              </a:tr>
            </a:tbl>
          </a:graphicData>
        </a:graphic>
      </p:graphicFrame>
      <p:graphicFrame>
        <p:nvGraphicFramePr>
          <p:cNvPr id="7" name="Tableau 4">
            <a:extLst>
              <a:ext uri="{FF2B5EF4-FFF2-40B4-BE49-F238E27FC236}">
                <a16:creationId xmlns:a16="http://schemas.microsoft.com/office/drawing/2014/main" id="{7BB0DABE-6985-C0C0-1808-D335F20E503C}"/>
              </a:ext>
            </a:extLst>
          </p:cNvPr>
          <p:cNvGraphicFramePr>
            <a:graphicFrameLocks noGrp="1"/>
          </p:cNvGraphicFramePr>
          <p:nvPr/>
        </p:nvGraphicFramePr>
        <p:xfrm>
          <a:off x="1983535" y="4646844"/>
          <a:ext cx="3262404" cy="1398124"/>
        </p:xfrm>
        <a:graphic>
          <a:graphicData uri="http://schemas.openxmlformats.org/drawingml/2006/table">
            <a:tbl>
              <a:tblPr firstRow="1" bandRow="1">
                <a:tableStyleId>{5C22544A-7EE6-4342-B048-85BDC9FD1C3A}</a:tableStyleId>
              </a:tblPr>
              <a:tblGrid>
                <a:gridCol w="748822">
                  <a:extLst>
                    <a:ext uri="{9D8B030D-6E8A-4147-A177-3AD203B41FA5}">
                      <a16:colId xmlns:a16="http://schemas.microsoft.com/office/drawing/2014/main" val="189365294"/>
                    </a:ext>
                  </a:extLst>
                </a:gridCol>
                <a:gridCol w="680120">
                  <a:extLst>
                    <a:ext uri="{9D8B030D-6E8A-4147-A177-3AD203B41FA5}">
                      <a16:colId xmlns:a16="http://schemas.microsoft.com/office/drawing/2014/main" val="3129977325"/>
                    </a:ext>
                  </a:extLst>
                </a:gridCol>
                <a:gridCol w="695542">
                  <a:extLst>
                    <a:ext uri="{9D8B030D-6E8A-4147-A177-3AD203B41FA5}">
                      <a16:colId xmlns:a16="http://schemas.microsoft.com/office/drawing/2014/main" val="1223011750"/>
                    </a:ext>
                  </a:extLst>
                </a:gridCol>
                <a:gridCol w="1137920">
                  <a:extLst>
                    <a:ext uri="{9D8B030D-6E8A-4147-A177-3AD203B41FA5}">
                      <a16:colId xmlns:a16="http://schemas.microsoft.com/office/drawing/2014/main" val="26615919"/>
                    </a:ext>
                  </a:extLst>
                </a:gridCol>
              </a:tblGrid>
              <a:tr h="499330">
                <a:tc>
                  <a:txBody>
                    <a:bodyPr/>
                    <a:lstStyle/>
                    <a:p>
                      <a:pPr algn="ctr"/>
                      <a:r>
                        <a:rPr lang="fr-FR" sz="1200" dirty="0"/>
                        <a:t>Nom de l’action</a:t>
                      </a:r>
                    </a:p>
                  </a:txBody>
                  <a:tcPr/>
                </a:tc>
                <a:tc>
                  <a:txBody>
                    <a:bodyPr/>
                    <a:lstStyle/>
                    <a:p>
                      <a:pPr algn="ctr"/>
                      <a:r>
                        <a:rPr lang="fr-FR" sz="1200" dirty="0"/>
                        <a:t>Prix de l’action</a:t>
                      </a:r>
                    </a:p>
                  </a:txBody>
                  <a:tcPr/>
                </a:tc>
                <a:tc>
                  <a:txBody>
                    <a:bodyPr/>
                    <a:lstStyle/>
                    <a:p>
                      <a:pPr algn="ctr"/>
                      <a:r>
                        <a:rPr lang="fr-FR" sz="1200" dirty="0"/>
                        <a:t>Taux de l’action</a:t>
                      </a:r>
                    </a:p>
                  </a:txBody>
                  <a:tcPr/>
                </a:tc>
                <a:tc>
                  <a:txBody>
                    <a:bodyPr/>
                    <a:lstStyle/>
                    <a:p>
                      <a:pPr algn="ctr"/>
                      <a:r>
                        <a:rPr lang="fr-FR" sz="1200" dirty="0"/>
                        <a:t>Bénéfice après deux ans</a:t>
                      </a:r>
                    </a:p>
                  </a:txBody>
                  <a:tcPr/>
                </a:tc>
                <a:extLst>
                  <a:ext uri="{0D108BD9-81ED-4DB2-BD59-A6C34878D82A}">
                    <a16:rowId xmlns:a16="http://schemas.microsoft.com/office/drawing/2014/main" val="3797278668"/>
                  </a:ext>
                </a:extLst>
              </a:tr>
              <a:tr h="299598">
                <a:tc>
                  <a:txBody>
                    <a:bodyPr/>
                    <a:lstStyle/>
                    <a:p>
                      <a:pPr algn="ctr"/>
                      <a:r>
                        <a:rPr lang="fr-FR" sz="1200" dirty="0"/>
                        <a:t>Action-1</a:t>
                      </a:r>
                    </a:p>
                  </a:txBody>
                  <a:tcPr/>
                </a:tc>
                <a:tc>
                  <a:txBody>
                    <a:bodyPr/>
                    <a:lstStyle/>
                    <a:p>
                      <a:pPr algn="ctr"/>
                      <a:r>
                        <a:rPr lang="fr-FR" sz="1200" dirty="0"/>
                        <a:t>10€</a:t>
                      </a:r>
                    </a:p>
                  </a:txBody>
                  <a:tcPr/>
                </a:tc>
                <a:tc>
                  <a:txBody>
                    <a:bodyPr/>
                    <a:lstStyle/>
                    <a:p>
                      <a:pPr algn="ctr"/>
                      <a:r>
                        <a:rPr lang="fr-FR" sz="1200" dirty="0"/>
                        <a:t>10%</a:t>
                      </a:r>
                    </a:p>
                  </a:txBody>
                  <a:tcPr/>
                </a:tc>
                <a:tc>
                  <a:txBody>
                    <a:bodyPr/>
                    <a:lstStyle/>
                    <a:p>
                      <a:pPr algn="ctr"/>
                      <a:r>
                        <a:rPr lang="fr-FR" sz="1200" dirty="0"/>
                        <a:t>1,00€</a:t>
                      </a:r>
                    </a:p>
                  </a:txBody>
                  <a:tcPr/>
                </a:tc>
                <a:extLst>
                  <a:ext uri="{0D108BD9-81ED-4DB2-BD59-A6C34878D82A}">
                    <a16:rowId xmlns:a16="http://schemas.microsoft.com/office/drawing/2014/main" val="4282949683"/>
                  </a:ext>
                </a:extLst>
              </a:tr>
              <a:tr h="299598">
                <a:tc>
                  <a:txBody>
                    <a:bodyPr/>
                    <a:lstStyle/>
                    <a:p>
                      <a:pPr algn="ctr"/>
                      <a:r>
                        <a:rPr lang="fr-FR" sz="1200" dirty="0"/>
                        <a:t>Action-2</a:t>
                      </a:r>
                    </a:p>
                  </a:txBody>
                  <a:tcPr/>
                </a:tc>
                <a:tc>
                  <a:txBody>
                    <a:bodyPr/>
                    <a:lstStyle/>
                    <a:p>
                      <a:pPr algn="ctr"/>
                      <a:r>
                        <a:rPr lang="fr-FR" sz="1200" dirty="0"/>
                        <a:t>7€</a:t>
                      </a:r>
                    </a:p>
                  </a:txBody>
                  <a:tcPr/>
                </a:tc>
                <a:tc>
                  <a:txBody>
                    <a:bodyPr/>
                    <a:lstStyle/>
                    <a:p>
                      <a:pPr algn="ctr"/>
                      <a:r>
                        <a:rPr lang="fr-FR" sz="1200" dirty="0"/>
                        <a:t>20%</a:t>
                      </a:r>
                    </a:p>
                  </a:txBody>
                  <a:tcPr/>
                </a:tc>
                <a:tc>
                  <a:txBody>
                    <a:bodyPr/>
                    <a:lstStyle/>
                    <a:p>
                      <a:pPr algn="ctr"/>
                      <a:r>
                        <a:rPr lang="fr-FR" sz="1200" dirty="0"/>
                        <a:t>1,40€</a:t>
                      </a:r>
                    </a:p>
                  </a:txBody>
                  <a:tcPr/>
                </a:tc>
                <a:extLst>
                  <a:ext uri="{0D108BD9-81ED-4DB2-BD59-A6C34878D82A}">
                    <a16:rowId xmlns:a16="http://schemas.microsoft.com/office/drawing/2014/main" val="2892716863"/>
                  </a:ext>
                </a:extLst>
              </a:tr>
              <a:tr h="299598">
                <a:tc>
                  <a:txBody>
                    <a:bodyPr/>
                    <a:lstStyle/>
                    <a:p>
                      <a:pPr algn="ctr"/>
                      <a:r>
                        <a:rPr lang="fr-FR" sz="1200" dirty="0"/>
                        <a:t>Action-3</a:t>
                      </a:r>
                    </a:p>
                  </a:txBody>
                  <a:tcPr/>
                </a:tc>
                <a:tc>
                  <a:txBody>
                    <a:bodyPr/>
                    <a:lstStyle/>
                    <a:p>
                      <a:pPr algn="ctr"/>
                      <a:r>
                        <a:rPr lang="fr-FR" sz="1200" dirty="0"/>
                        <a:t>15€</a:t>
                      </a:r>
                    </a:p>
                  </a:txBody>
                  <a:tcPr/>
                </a:tc>
                <a:tc>
                  <a:txBody>
                    <a:bodyPr/>
                    <a:lstStyle/>
                    <a:p>
                      <a:pPr algn="ctr"/>
                      <a:r>
                        <a:rPr lang="fr-FR" sz="1200" dirty="0"/>
                        <a:t>30%</a:t>
                      </a:r>
                    </a:p>
                  </a:txBody>
                  <a:tcPr/>
                </a:tc>
                <a:tc>
                  <a:txBody>
                    <a:bodyPr/>
                    <a:lstStyle/>
                    <a:p>
                      <a:pPr algn="ctr"/>
                      <a:r>
                        <a:rPr lang="fr-FR" sz="1200" dirty="0"/>
                        <a:t>4,50€</a:t>
                      </a:r>
                    </a:p>
                  </a:txBody>
                  <a:tcPr/>
                </a:tc>
                <a:extLst>
                  <a:ext uri="{0D108BD9-81ED-4DB2-BD59-A6C34878D82A}">
                    <a16:rowId xmlns:a16="http://schemas.microsoft.com/office/drawing/2014/main" val="917700534"/>
                  </a:ext>
                </a:extLst>
              </a:tr>
            </a:tbl>
          </a:graphicData>
        </a:graphic>
      </p:graphicFrame>
    </p:spTree>
    <p:extLst>
      <p:ext uri="{BB962C8B-B14F-4D97-AF65-F5344CB8AC3E}">
        <p14:creationId xmlns:p14="http://schemas.microsoft.com/office/powerpoint/2010/main" val="95073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A02380-06C9-F9DD-A531-FA84A77F3B84}"/>
              </a:ext>
            </a:extLst>
          </p:cNvPr>
          <p:cNvSpPr>
            <a:spLocks noGrp="1"/>
          </p:cNvSpPr>
          <p:nvPr>
            <p:ph type="title"/>
          </p:nvPr>
        </p:nvSpPr>
        <p:spPr>
          <a:xfrm>
            <a:off x="519728" y="569242"/>
            <a:ext cx="6520220" cy="787118"/>
          </a:xfrm>
        </p:spPr>
        <p:txBody>
          <a:bodyPr anchor="t" anchorCtr="0">
            <a:normAutofit/>
          </a:bodyPr>
          <a:lstStyle/>
          <a:p>
            <a:r>
              <a:rPr lang="fr-FR" sz="2500" b="1" dirty="0"/>
              <a:t>Analyse de l’algorithme de force brut</a:t>
            </a:r>
            <a:br>
              <a:rPr lang="fr-FR" sz="2500" b="1" dirty="0"/>
            </a:br>
            <a:r>
              <a:rPr lang="fr-FR" sz="2000" dirty="0"/>
              <a:t>Pseudo-code</a:t>
            </a:r>
            <a:endParaRPr lang="fr-FR" sz="2500" dirty="0"/>
          </a:p>
        </p:txBody>
      </p:sp>
      <p:sp>
        <p:nvSpPr>
          <p:cNvPr id="3" name="Espace réservé du contenu 2">
            <a:extLst>
              <a:ext uri="{FF2B5EF4-FFF2-40B4-BE49-F238E27FC236}">
                <a16:creationId xmlns:a16="http://schemas.microsoft.com/office/drawing/2014/main" id="{B4058B6D-DE17-4755-AAA0-B89E5977E158}"/>
              </a:ext>
            </a:extLst>
          </p:cNvPr>
          <p:cNvSpPr>
            <a:spLocks noGrp="1"/>
          </p:cNvSpPr>
          <p:nvPr>
            <p:ph idx="1"/>
          </p:nvPr>
        </p:nvSpPr>
        <p:spPr>
          <a:xfrm>
            <a:off x="380027" y="6274023"/>
            <a:ext cx="7074873" cy="787119"/>
          </a:xfrm>
        </p:spPr>
        <p:txBody>
          <a:bodyPr>
            <a:normAutofit/>
          </a:bodyPr>
          <a:lstStyle/>
          <a:p>
            <a:pPr marL="0" indent="0">
              <a:buNone/>
            </a:pPr>
            <a:r>
              <a:rPr lang="fr-FR" sz="1400" b="1" dirty="0"/>
              <a:t>Complexité en temps :</a:t>
            </a:r>
          </a:p>
          <a:p>
            <a:pPr marL="0" indent="0">
              <a:buNone/>
            </a:pPr>
            <a:r>
              <a:rPr lang="fr-FR" sz="1400" dirty="0"/>
              <a:t>Pour n actions, on évalue 2</a:t>
            </a:r>
            <a:r>
              <a:rPr lang="fr-FR" sz="1400" baseline="30000" dirty="0"/>
              <a:t>n</a:t>
            </a:r>
            <a:r>
              <a:rPr lang="fr-FR" sz="1400" dirty="0"/>
              <a:t> solutions, donc la complexité en temps de l’algorithme est de </a:t>
            </a:r>
            <a:r>
              <a:rPr lang="fr-FR" sz="1400" b="1" dirty="0"/>
              <a:t>O(2</a:t>
            </a:r>
            <a:r>
              <a:rPr lang="fr-FR" sz="1400" b="1" baseline="30000" dirty="0"/>
              <a:t>n</a:t>
            </a:r>
            <a:r>
              <a:rPr lang="fr-FR" sz="1400" b="1" dirty="0"/>
              <a:t>)</a:t>
            </a:r>
          </a:p>
          <a:p>
            <a:pPr marL="0" indent="0">
              <a:buNone/>
            </a:pPr>
            <a:endParaRPr lang="fr-FR" sz="1400" b="1" dirty="0"/>
          </a:p>
          <a:p>
            <a:pPr marL="0" indent="0">
              <a:buNone/>
            </a:pPr>
            <a:endParaRPr lang="fr-FR" sz="1400" b="1" dirty="0"/>
          </a:p>
          <a:p>
            <a:pPr marL="0" indent="0">
              <a:buNone/>
            </a:pPr>
            <a:endParaRPr lang="fr-FR" sz="1400" b="1" dirty="0"/>
          </a:p>
          <a:p>
            <a:pPr marL="0" indent="0">
              <a:buNone/>
            </a:pPr>
            <a:endParaRPr lang="fr-FR" sz="1400" b="1" dirty="0"/>
          </a:p>
        </p:txBody>
      </p:sp>
      <p:graphicFrame>
        <p:nvGraphicFramePr>
          <p:cNvPr id="5" name="Tableau 4">
            <a:extLst>
              <a:ext uri="{FF2B5EF4-FFF2-40B4-BE49-F238E27FC236}">
                <a16:creationId xmlns:a16="http://schemas.microsoft.com/office/drawing/2014/main" id="{CAD6301D-E0EE-30E4-30CA-E077CBF28DE7}"/>
              </a:ext>
            </a:extLst>
          </p:cNvPr>
          <p:cNvGraphicFramePr>
            <a:graphicFrameLocks noGrp="1"/>
          </p:cNvGraphicFramePr>
          <p:nvPr>
            <p:extLst>
              <p:ext uri="{D42A27DB-BD31-4B8C-83A1-F6EECF244321}">
                <p14:modId xmlns:p14="http://schemas.microsoft.com/office/powerpoint/2010/main" val="2743323770"/>
              </p:ext>
            </p:extLst>
          </p:nvPr>
        </p:nvGraphicFramePr>
        <p:xfrm>
          <a:off x="3187700" y="7303288"/>
          <a:ext cx="4267200" cy="1189096"/>
        </p:xfrm>
        <a:graphic>
          <a:graphicData uri="http://schemas.openxmlformats.org/drawingml/2006/table">
            <a:tbl>
              <a:tblPr firstRow="1" bandRow="1">
                <a:tableStyleId>{5C22544A-7EE6-4342-B048-85BDC9FD1C3A}</a:tableStyleId>
              </a:tblPr>
              <a:tblGrid>
                <a:gridCol w="1956347">
                  <a:extLst>
                    <a:ext uri="{9D8B030D-6E8A-4147-A177-3AD203B41FA5}">
                      <a16:colId xmlns:a16="http://schemas.microsoft.com/office/drawing/2014/main" val="1976336124"/>
                    </a:ext>
                  </a:extLst>
                </a:gridCol>
                <a:gridCol w="1037258">
                  <a:extLst>
                    <a:ext uri="{9D8B030D-6E8A-4147-A177-3AD203B41FA5}">
                      <a16:colId xmlns:a16="http://schemas.microsoft.com/office/drawing/2014/main" val="3409060390"/>
                    </a:ext>
                  </a:extLst>
                </a:gridCol>
                <a:gridCol w="1273595">
                  <a:extLst>
                    <a:ext uri="{9D8B030D-6E8A-4147-A177-3AD203B41FA5}">
                      <a16:colId xmlns:a16="http://schemas.microsoft.com/office/drawing/2014/main" val="1457579256"/>
                    </a:ext>
                  </a:extLst>
                </a:gridCol>
              </a:tblGrid>
              <a:tr h="305176">
                <a:tc>
                  <a:txBody>
                    <a:bodyPr/>
                    <a:lstStyle/>
                    <a:p>
                      <a:pPr algn="ctr"/>
                      <a:r>
                        <a:rPr lang="fr-FR" sz="1200" dirty="0"/>
                        <a:t>variable</a:t>
                      </a:r>
                    </a:p>
                  </a:txBody>
                  <a:tcPr anchor="ctr"/>
                </a:tc>
                <a:tc>
                  <a:txBody>
                    <a:bodyPr/>
                    <a:lstStyle/>
                    <a:p>
                      <a:pPr algn="ctr"/>
                      <a:r>
                        <a:rPr lang="fr-FR" sz="1200" dirty="0"/>
                        <a:t>quantité</a:t>
                      </a:r>
                    </a:p>
                  </a:txBody>
                  <a:tcPr anchor="ctr"/>
                </a:tc>
                <a:tc>
                  <a:txBody>
                    <a:bodyPr/>
                    <a:lstStyle/>
                    <a:p>
                      <a:pPr algn="ctr"/>
                      <a:r>
                        <a:rPr lang="fr-FR" sz="1200" dirty="0"/>
                        <a:t>type</a:t>
                      </a:r>
                    </a:p>
                  </a:txBody>
                  <a:tcPr anchor="ctr"/>
                </a:tc>
                <a:extLst>
                  <a:ext uri="{0D108BD9-81ED-4DB2-BD59-A6C34878D82A}">
                    <a16:rowId xmlns:a16="http://schemas.microsoft.com/office/drawing/2014/main" val="1351983711"/>
                  </a:ext>
                </a:extLst>
              </a:tr>
              <a:tr h="205990">
                <a:tc>
                  <a:txBody>
                    <a:bodyPr/>
                    <a:lstStyle/>
                    <a:p>
                      <a:pPr algn="ctr" fontAlgn="b"/>
                      <a:r>
                        <a:rPr lang="fr-FR" sz="1400" b="0" i="0" u="none" strike="noStrike" dirty="0">
                          <a:solidFill>
                            <a:srgbClr val="000000"/>
                          </a:solidFill>
                          <a:effectLst/>
                          <a:latin typeface="Calibri" panose="020F0502020204030204" pitchFamily="34" charset="0"/>
                        </a:rPr>
                        <a:t>Nom des actions</a:t>
                      </a:r>
                    </a:p>
                  </a:txBody>
                  <a:tcPr marL="7620" marR="7620" marT="7620" marB="0" anchor="ctr"/>
                </a:tc>
                <a:tc>
                  <a:txBody>
                    <a:bodyPr/>
                    <a:lstStyle/>
                    <a:p>
                      <a:pPr algn="ctr" fontAlgn="b"/>
                      <a:r>
                        <a:rPr lang="fr-FR" sz="1400" b="0" i="0" u="none" strike="noStrike" dirty="0">
                          <a:solidFill>
                            <a:srgbClr val="000000"/>
                          </a:solidFill>
                          <a:effectLst/>
                          <a:latin typeface="Calibri" panose="020F0502020204030204" pitchFamily="34" charset="0"/>
                        </a:rPr>
                        <a:t>n</a:t>
                      </a:r>
                    </a:p>
                  </a:txBody>
                  <a:tcPr marL="7620" marR="7620" marT="7620" marB="0" anchor="ctr"/>
                </a:tc>
                <a:tc>
                  <a:txBody>
                    <a:bodyPr/>
                    <a:lstStyle/>
                    <a:p>
                      <a:pPr algn="ctr" fontAlgn="b"/>
                      <a:r>
                        <a:rPr lang="fr-FR" sz="1400" b="0" i="0" u="none" strike="noStrike" dirty="0">
                          <a:solidFill>
                            <a:srgbClr val="000000"/>
                          </a:solidFill>
                          <a:effectLst/>
                          <a:latin typeface="Calibri" panose="020F0502020204030204" pitchFamily="34" charset="0"/>
                        </a:rPr>
                        <a:t>String</a:t>
                      </a:r>
                    </a:p>
                  </a:txBody>
                  <a:tcPr marL="7620" marR="7620" marT="7620" marB="0" anchor="ctr"/>
                </a:tc>
                <a:extLst>
                  <a:ext uri="{0D108BD9-81ED-4DB2-BD59-A6C34878D82A}">
                    <a16:rowId xmlns:a16="http://schemas.microsoft.com/office/drawing/2014/main" val="3945951396"/>
                  </a:ext>
                </a:extLst>
              </a:tr>
              <a:tr h="205990">
                <a:tc>
                  <a:txBody>
                    <a:bodyPr/>
                    <a:lstStyle/>
                    <a:p>
                      <a:pPr algn="ctr" fontAlgn="b"/>
                      <a:r>
                        <a:rPr lang="fr-FR" sz="1400" b="0" i="0" u="none" strike="noStrike" dirty="0">
                          <a:solidFill>
                            <a:srgbClr val="000000"/>
                          </a:solidFill>
                          <a:effectLst/>
                          <a:latin typeface="Calibri" panose="020F0502020204030204" pitchFamily="34" charset="0"/>
                        </a:rPr>
                        <a:t>Liste des prix</a:t>
                      </a:r>
                    </a:p>
                  </a:txBody>
                  <a:tcPr marL="7620" marR="7620" marT="7620" marB="0" anchor="ctr"/>
                </a:tc>
                <a:tc>
                  <a:txBody>
                    <a:bodyPr/>
                    <a:lstStyle/>
                    <a:p>
                      <a:pPr algn="ctr" fontAlgn="b"/>
                      <a:r>
                        <a:rPr lang="fr-FR" sz="1400" b="0" i="0" u="none" strike="noStrike" dirty="0">
                          <a:solidFill>
                            <a:srgbClr val="000000"/>
                          </a:solidFill>
                          <a:effectLst/>
                          <a:latin typeface="Calibri" panose="020F0502020204030204" pitchFamily="34" charset="0"/>
                        </a:rPr>
                        <a:t>n</a:t>
                      </a:r>
                    </a:p>
                  </a:txBody>
                  <a:tcPr marL="7620" marR="7620" marT="7620" marB="0" anchor="ctr"/>
                </a:tc>
                <a:tc>
                  <a:txBody>
                    <a:bodyPr/>
                    <a:lstStyle/>
                    <a:p>
                      <a:pPr algn="ctr" fontAlgn="b"/>
                      <a:r>
                        <a:rPr lang="fr-FR" sz="1400" b="0" i="0" u="none" strike="noStrike" dirty="0" err="1">
                          <a:solidFill>
                            <a:srgbClr val="000000"/>
                          </a:solidFill>
                          <a:effectLst/>
                          <a:latin typeface="Calibri" panose="020F0502020204030204" pitchFamily="34" charset="0"/>
                        </a:rPr>
                        <a:t>Float</a:t>
                      </a:r>
                      <a:endParaRPr lang="fr-FR"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01524162"/>
                  </a:ext>
                </a:extLst>
              </a:tr>
              <a:tr h="205990">
                <a:tc>
                  <a:txBody>
                    <a:bodyPr/>
                    <a:lstStyle/>
                    <a:p>
                      <a:pPr algn="ctr" fontAlgn="b"/>
                      <a:r>
                        <a:rPr lang="fr-FR" sz="1400" b="0" i="0" u="none" strike="noStrike" dirty="0">
                          <a:solidFill>
                            <a:srgbClr val="000000"/>
                          </a:solidFill>
                          <a:effectLst/>
                          <a:latin typeface="Calibri" panose="020F0502020204030204" pitchFamily="34" charset="0"/>
                        </a:rPr>
                        <a:t>Liste des taux</a:t>
                      </a:r>
                    </a:p>
                  </a:txBody>
                  <a:tcPr marL="7620" marR="7620" marT="7620" marB="0" anchor="ctr"/>
                </a:tc>
                <a:tc>
                  <a:txBody>
                    <a:bodyPr/>
                    <a:lstStyle/>
                    <a:p>
                      <a:pPr algn="ctr" fontAlgn="b"/>
                      <a:r>
                        <a:rPr lang="fr-FR" sz="1400" b="0" i="0" u="none" strike="noStrike" dirty="0">
                          <a:solidFill>
                            <a:srgbClr val="000000"/>
                          </a:solidFill>
                          <a:effectLst/>
                          <a:latin typeface="Calibri" panose="020F0502020204030204" pitchFamily="34" charset="0"/>
                        </a:rPr>
                        <a:t>n</a:t>
                      </a:r>
                    </a:p>
                  </a:txBody>
                  <a:tcPr marL="7620" marR="7620" marT="7620" marB="0" anchor="ctr"/>
                </a:tc>
                <a:tc>
                  <a:txBody>
                    <a:bodyPr/>
                    <a:lstStyle/>
                    <a:p>
                      <a:pPr algn="ctr" fontAlgn="b"/>
                      <a:r>
                        <a:rPr lang="fr-FR" sz="1400" b="0" i="0" u="none" strike="noStrike" dirty="0" err="1">
                          <a:solidFill>
                            <a:srgbClr val="000000"/>
                          </a:solidFill>
                          <a:effectLst/>
                          <a:latin typeface="Calibri" panose="020F0502020204030204" pitchFamily="34" charset="0"/>
                        </a:rPr>
                        <a:t>Float</a:t>
                      </a:r>
                      <a:endParaRPr lang="fr-FR"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553023532"/>
                  </a:ext>
                </a:extLst>
              </a:tr>
              <a:tr h="205990">
                <a:tc>
                  <a:txBody>
                    <a:bodyPr/>
                    <a:lstStyle/>
                    <a:p>
                      <a:pPr algn="ctr" fontAlgn="b"/>
                      <a:r>
                        <a:rPr lang="fr-FR" sz="1400" b="0" i="0" u="none" strike="noStrike" dirty="0">
                          <a:solidFill>
                            <a:srgbClr val="000000"/>
                          </a:solidFill>
                          <a:effectLst/>
                          <a:latin typeface="Calibri" panose="020F0502020204030204" pitchFamily="34" charset="0"/>
                        </a:rPr>
                        <a:t>Liste des bénéfices</a:t>
                      </a:r>
                    </a:p>
                  </a:txBody>
                  <a:tcPr marL="7620" marR="7620" marT="7620" marB="0" anchor="ctr"/>
                </a:tc>
                <a:tc>
                  <a:txBody>
                    <a:bodyPr/>
                    <a:lstStyle/>
                    <a:p>
                      <a:pPr algn="ctr" fontAlgn="b"/>
                      <a:r>
                        <a:rPr lang="fr-FR" sz="1400" b="0" i="0" u="none" strike="noStrike" dirty="0">
                          <a:solidFill>
                            <a:srgbClr val="000000"/>
                          </a:solidFill>
                          <a:effectLst/>
                          <a:latin typeface="Calibri" panose="020F0502020204030204" pitchFamily="34" charset="0"/>
                        </a:rPr>
                        <a:t>n</a:t>
                      </a:r>
                    </a:p>
                  </a:txBody>
                  <a:tcPr marL="7620" marR="7620" marT="7620" marB="0" anchor="ctr"/>
                </a:tc>
                <a:tc>
                  <a:txBody>
                    <a:bodyPr/>
                    <a:lstStyle/>
                    <a:p>
                      <a:pPr algn="ctr" fontAlgn="b"/>
                      <a:r>
                        <a:rPr lang="fr-FR" sz="1400" b="0" i="0" u="none" strike="noStrike" dirty="0" err="1">
                          <a:solidFill>
                            <a:srgbClr val="000000"/>
                          </a:solidFill>
                          <a:effectLst/>
                          <a:latin typeface="Calibri" panose="020F0502020204030204" pitchFamily="34" charset="0"/>
                        </a:rPr>
                        <a:t>Float</a:t>
                      </a:r>
                      <a:endParaRPr lang="fr-FR"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119929554"/>
                  </a:ext>
                </a:extLst>
              </a:tr>
            </a:tbl>
          </a:graphicData>
        </a:graphic>
      </p:graphicFrame>
      <p:sp>
        <p:nvSpPr>
          <p:cNvPr id="10" name="ZoneTexte 9">
            <a:extLst>
              <a:ext uri="{FF2B5EF4-FFF2-40B4-BE49-F238E27FC236}">
                <a16:creationId xmlns:a16="http://schemas.microsoft.com/office/drawing/2014/main" id="{01DEC127-C1C3-9BB0-5392-F0BF7902C8EA}"/>
              </a:ext>
            </a:extLst>
          </p:cNvPr>
          <p:cNvSpPr txBox="1"/>
          <p:nvPr/>
        </p:nvSpPr>
        <p:spPr>
          <a:xfrm>
            <a:off x="380027" y="7303288"/>
            <a:ext cx="2649777" cy="1169551"/>
          </a:xfrm>
          <a:prstGeom prst="rect">
            <a:avLst/>
          </a:prstGeom>
          <a:noFill/>
        </p:spPr>
        <p:txBody>
          <a:bodyPr wrap="square">
            <a:spAutoFit/>
          </a:bodyPr>
          <a:lstStyle/>
          <a:p>
            <a:pPr marL="0" indent="0" algn="just">
              <a:buNone/>
            </a:pPr>
            <a:r>
              <a:rPr lang="fr-FR" sz="1400" b="1" dirty="0"/>
              <a:t>Complexité en mémoire :</a:t>
            </a:r>
          </a:p>
          <a:p>
            <a:pPr marL="0" indent="0" algn="just">
              <a:buNone/>
            </a:pPr>
            <a:r>
              <a:rPr lang="fr-FR" sz="1400" dirty="0"/>
              <a:t>Pour n actions, voici les variables qui seront stockées en mémoire :</a:t>
            </a:r>
          </a:p>
          <a:p>
            <a:pPr marL="0" indent="0" algn="just">
              <a:buNone/>
            </a:pPr>
            <a:endParaRPr lang="fr-FR" sz="1400" dirty="0"/>
          </a:p>
          <a:p>
            <a:pPr marL="0" indent="0" algn="just">
              <a:buNone/>
            </a:pPr>
            <a:r>
              <a:rPr lang="fr-FR" sz="1400" dirty="0"/>
              <a:t>Complexité mémoire = </a:t>
            </a:r>
            <a:r>
              <a:rPr lang="fr-FR" sz="1400" b="1" dirty="0"/>
              <a:t>O(4n)</a:t>
            </a:r>
            <a:endParaRPr lang="fr-FR" sz="1400" dirty="0"/>
          </a:p>
        </p:txBody>
      </p:sp>
      <p:sp>
        <p:nvSpPr>
          <p:cNvPr id="11" name="ZoneTexte 10">
            <a:extLst>
              <a:ext uri="{FF2B5EF4-FFF2-40B4-BE49-F238E27FC236}">
                <a16:creationId xmlns:a16="http://schemas.microsoft.com/office/drawing/2014/main" id="{D96346F8-73E9-228D-3E5F-FCACD200CC16}"/>
              </a:ext>
            </a:extLst>
          </p:cNvPr>
          <p:cNvSpPr txBox="1"/>
          <p:nvPr/>
        </p:nvSpPr>
        <p:spPr>
          <a:xfrm>
            <a:off x="380027" y="1757469"/>
            <a:ext cx="6947873" cy="307777"/>
          </a:xfrm>
          <a:prstGeom prst="rect">
            <a:avLst/>
          </a:prstGeom>
          <a:noFill/>
        </p:spPr>
        <p:txBody>
          <a:bodyPr wrap="square" rtlCol="0">
            <a:spAutoFit/>
          </a:bodyPr>
          <a:lstStyle/>
          <a:p>
            <a:pPr marL="0" indent="0">
              <a:buNone/>
            </a:pPr>
            <a:r>
              <a:rPr lang="fr-FR" sz="1400" b="1" dirty="0"/>
              <a:t>Pseudo code</a:t>
            </a:r>
            <a:r>
              <a:rPr lang="fr-FR" sz="1400" dirty="0"/>
              <a:t> :</a:t>
            </a:r>
          </a:p>
        </p:txBody>
      </p:sp>
      <p:sp>
        <p:nvSpPr>
          <p:cNvPr id="12" name="ZoneTexte 11">
            <a:extLst>
              <a:ext uri="{FF2B5EF4-FFF2-40B4-BE49-F238E27FC236}">
                <a16:creationId xmlns:a16="http://schemas.microsoft.com/office/drawing/2014/main" id="{54C997B3-F5D1-7B1C-5FB7-40EB9B0CB2C0}"/>
              </a:ext>
            </a:extLst>
          </p:cNvPr>
          <p:cNvSpPr txBox="1"/>
          <p:nvPr/>
        </p:nvSpPr>
        <p:spPr>
          <a:xfrm>
            <a:off x="1014328" y="2215448"/>
            <a:ext cx="5798510" cy="3816429"/>
          </a:xfrm>
          <a:prstGeom prst="rect">
            <a:avLst/>
          </a:prstGeom>
          <a:solidFill>
            <a:schemeClr val="bg1">
              <a:lumMod val="95000"/>
            </a:schemeClr>
          </a:solidFill>
          <a:ln>
            <a:solidFill>
              <a:schemeClr val="tx1"/>
            </a:solidFill>
          </a:ln>
        </p:spPr>
        <p:txBody>
          <a:bodyPr wrap="none" rtlCol="0">
            <a:spAutoFit/>
          </a:bodyPr>
          <a:lstStyle/>
          <a:p>
            <a:pPr marL="0" indent="0" algn="just">
              <a:buNone/>
            </a:pPr>
            <a:r>
              <a:rPr lang="fr-FR" sz="1400" dirty="0"/>
              <a:t>n = nombre d’actions</a:t>
            </a:r>
          </a:p>
          <a:p>
            <a:pPr marL="0" indent="0" algn="just">
              <a:buNone/>
            </a:pPr>
            <a:r>
              <a:rPr lang="fr-FR" sz="1400" dirty="0" err="1"/>
              <a:t>Benefice_max</a:t>
            </a:r>
            <a:r>
              <a:rPr lang="fr-FR" sz="1400" dirty="0"/>
              <a:t> = 0</a:t>
            </a:r>
          </a:p>
          <a:p>
            <a:pPr marL="0" indent="0" algn="just">
              <a:buNone/>
            </a:pPr>
            <a:r>
              <a:rPr lang="fr-FR" sz="1400" dirty="0" err="1"/>
              <a:t>Meilleur_masque</a:t>
            </a:r>
            <a:r>
              <a:rPr lang="fr-FR" sz="1400" dirty="0"/>
              <a:t> = 0</a:t>
            </a:r>
          </a:p>
          <a:p>
            <a:pPr marL="0" indent="0" algn="just">
              <a:buNone/>
            </a:pPr>
            <a:endParaRPr lang="fr-FR" sz="1400" dirty="0"/>
          </a:p>
          <a:p>
            <a:pPr marL="0" indent="0" algn="just">
              <a:buNone/>
            </a:pPr>
            <a:r>
              <a:rPr lang="fr-FR" sz="1400" dirty="0"/>
              <a:t>Pour i de 0 à 2</a:t>
            </a:r>
            <a:r>
              <a:rPr lang="fr-FR" sz="1400" baseline="30000" dirty="0"/>
              <a:t>n</a:t>
            </a:r>
            <a:endParaRPr lang="fr-FR" sz="1400" dirty="0"/>
          </a:p>
          <a:p>
            <a:pPr marL="377967" lvl="1" indent="0" algn="just">
              <a:buNone/>
            </a:pPr>
            <a:r>
              <a:rPr lang="fr-FR" sz="1400" dirty="0"/>
              <a:t>Création du </a:t>
            </a:r>
            <a:r>
              <a:rPr lang="fr-FR" sz="1400" b="1" dirty="0"/>
              <a:t>masque</a:t>
            </a:r>
            <a:r>
              <a:rPr lang="fr-FR" sz="1400" dirty="0"/>
              <a:t> à partir de  i</a:t>
            </a:r>
          </a:p>
          <a:p>
            <a:pPr marL="377967" lvl="1" indent="0" algn="just">
              <a:buNone/>
            </a:pPr>
            <a:r>
              <a:rPr lang="fr-FR" sz="1400" dirty="0"/>
              <a:t>Calcul du </a:t>
            </a:r>
            <a:r>
              <a:rPr lang="fr-FR" sz="1400" b="1" dirty="0" err="1"/>
              <a:t>cout_portefeuille</a:t>
            </a:r>
            <a:r>
              <a:rPr lang="fr-FR" sz="1400" dirty="0"/>
              <a:t> à partir du </a:t>
            </a:r>
            <a:r>
              <a:rPr lang="fr-FR" sz="1400" b="1" dirty="0"/>
              <a:t>masque </a:t>
            </a:r>
            <a:r>
              <a:rPr lang="fr-FR" sz="1400" dirty="0"/>
              <a:t>et de la </a:t>
            </a:r>
            <a:r>
              <a:rPr lang="fr-FR" sz="1400" b="1" dirty="0"/>
              <a:t>liste des actions</a:t>
            </a:r>
          </a:p>
          <a:p>
            <a:pPr marL="377967" lvl="1" indent="0" algn="just">
              <a:buNone/>
            </a:pPr>
            <a:r>
              <a:rPr lang="fr-FR" sz="1400" dirty="0"/>
              <a:t>si </a:t>
            </a:r>
            <a:r>
              <a:rPr lang="fr-FR" sz="1400" b="1" dirty="0" err="1"/>
              <a:t>cout_portefeuille</a:t>
            </a:r>
            <a:r>
              <a:rPr lang="fr-FR" sz="1400" dirty="0"/>
              <a:t> ≤ </a:t>
            </a:r>
            <a:r>
              <a:rPr lang="fr-FR" sz="1400" b="1" dirty="0" err="1"/>
              <a:t>budget_max</a:t>
            </a:r>
            <a:endParaRPr lang="fr-FR" sz="1400" b="1" dirty="0"/>
          </a:p>
          <a:p>
            <a:pPr marL="755934" lvl="2" indent="0" algn="just">
              <a:buNone/>
            </a:pPr>
            <a:r>
              <a:rPr lang="fr-FR" sz="1400" dirty="0"/>
              <a:t>Calcul de </a:t>
            </a:r>
            <a:r>
              <a:rPr lang="fr-FR" sz="1400" b="1" dirty="0" err="1"/>
              <a:t>benefice</a:t>
            </a:r>
            <a:endParaRPr lang="fr-FR" sz="1400" b="1" dirty="0"/>
          </a:p>
          <a:p>
            <a:pPr marL="755934" lvl="2" indent="0" algn="just">
              <a:buNone/>
            </a:pPr>
            <a:r>
              <a:rPr lang="fr-FR" sz="1400" dirty="0"/>
              <a:t>Si </a:t>
            </a:r>
            <a:r>
              <a:rPr lang="fr-FR" sz="1400" b="1" dirty="0" err="1"/>
              <a:t>benefice</a:t>
            </a:r>
            <a:r>
              <a:rPr lang="fr-FR" sz="1400" b="1" dirty="0"/>
              <a:t> </a:t>
            </a:r>
            <a:r>
              <a:rPr lang="fr-FR" sz="1400" dirty="0"/>
              <a:t>&gt; </a:t>
            </a:r>
            <a:r>
              <a:rPr lang="fr-FR" sz="1400" b="1" dirty="0" err="1"/>
              <a:t>bénéfice_max</a:t>
            </a:r>
            <a:r>
              <a:rPr lang="fr-FR" sz="1400" dirty="0"/>
              <a:t> alors</a:t>
            </a:r>
          </a:p>
          <a:p>
            <a:pPr marL="1133901" lvl="3" indent="0" algn="just">
              <a:buNone/>
            </a:pPr>
            <a:r>
              <a:rPr lang="fr-FR" sz="1400" b="1" dirty="0" err="1"/>
              <a:t>Benefice_max</a:t>
            </a:r>
            <a:r>
              <a:rPr lang="fr-FR" sz="1400" dirty="0"/>
              <a:t> = </a:t>
            </a:r>
            <a:r>
              <a:rPr lang="fr-FR" sz="1400" b="1" dirty="0" err="1"/>
              <a:t>benefice</a:t>
            </a:r>
            <a:endParaRPr lang="fr-FR" sz="1400" b="1" dirty="0"/>
          </a:p>
          <a:p>
            <a:pPr marL="1133901" lvl="3" indent="0" algn="just">
              <a:buNone/>
            </a:pPr>
            <a:r>
              <a:rPr lang="fr-FR" sz="1400" dirty="0" err="1"/>
              <a:t>Meilleur_masque</a:t>
            </a:r>
            <a:r>
              <a:rPr lang="fr-FR" sz="1400" dirty="0"/>
              <a:t> = </a:t>
            </a:r>
            <a:r>
              <a:rPr lang="fr-FR" sz="1400" b="1" dirty="0"/>
              <a:t>masque</a:t>
            </a:r>
          </a:p>
          <a:p>
            <a:pPr algn="just"/>
            <a:endParaRPr lang="fr-FR" sz="1400" dirty="0"/>
          </a:p>
          <a:p>
            <a:pPr algn="just"/>
            <a:r>
              <a:rPr lang="fr-FR" sz="1400" dirty="0"/>
              <a:t>Déterminer la liste des actions sélectionnées à partir du meilleur masque</a:t>
            </a:r>
          </a:p>
          <a:p>
            <a:pPr algn="just"/>
            <a:r>
              <a:rPr lang="fr-FR" sz="1400" dirty="0"/>
              <a:t>Calculer le coût total des actions sélectionnées</a:t>
            </a:r>
          </a:p>
          <a:p>
            <a:pPr algn="just"/>
            <a:endParaRPr lang="fr-FR" sz="1400" dirty="0"/>
          </a:p>
          <a:p>
            <a:pPr algn="just"/>
            <a:r>
              <a:rPr lang="fr-FR" sz="1400" dirty="0"/>
              <a:t>Retourner </a:t>
            </a:r>
            <a:r>
              <a:rPr lang="fr-FR" sz="1400" b="1" dirty="0" err="1"/>
              <a:t>cout_total</a:t>
            </a:r>
            <a:r>
              <a:rPr lang="fr-FR" sz="1400" dirty="0"/>
              <a:t>, </a:t>
            </a:r>
            <a:r>
              <a:rPr lang="fr-FR" sz="1400" b="1" dirty="0" err="1"/>
              <a:t>benefice_max</a:t>
            </a:r>
            <a:r>
              <a:rPr lang="fr-FR" sz="1400" dirty="0"/>
              <a:t>, </a:t>
            </a:r>
            <a:r>
              <a:rPr lang="fr-FR" sz="1400" b="1" dirty="0" err="1"/>
              <a:t>liste_des_actions_séléctionées</a:t>
            </a:r>
            <a:endParaRPr lang="fr-FR" b="1" dirty="0"/>
          </a:p>
        </p:txBody>
      </p:sp>
    </p:spTree>
    <p:extLst>
      <p:ext uri="{BB962C8B-B14F-4D97-AF65-F5344CB8AC3E}">
        <p14:creationId xmlns:p14="http://schemas.microsoft.com/office/powerpoint/2010/main" val="51452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A02380-06C9-F9DD-A531-FA84A77F3B84}"/>
              </a:ext>
            </a:extLst>
          </p:cNvPr>
          <p:cNvSpPr>
            <a:spLocks noGrp="1"/>
          </p:cNvSpPr>
          <p:nvPr>
            <p:ph type="title"/>
          </p:nvPr>
        </p:nvSpPr>
        <p:spPr>
          <a:xfrm>
            <a:off x="519728" y="569242"/>
            <a:ext cx="6520220" cy="787118"/>
          </a:xfrm>
        </p:spPr>
        <p:txBody>
          <a:bodyPr anchor="t" anchorCtr="0">
            <a:normAutofit/>
          </a:bodyPr>
          <a:lstStyle/>
          <a:p>
            <a:r>
              <a:rPr lang="fr-FR" sz="2500" b="1" dirty="0"/>
              <a:t>Analyse de l’algorithme optimisé</a:t>
            </a:r>
            <a:br>
              <a:rPr lang="fr-FR" sz="2500" b="1" dirty="0"/>
            </a:br>
            <a:r>
              <a:rPr lang="fr-FR" sz="2000" dirty="0"/>
              <a:t>Détails de l’algorithme</a:t>
            </a:r>
          </a:p>
        </p:txBody>
      </p:sp>
      <p:sp>
        <p:nvSpPr>
          <p:cNvPr id="3" name="Espace réservé du contenu 2">
            <a:extLst>
              <a:ext uri="{FF2B5EF4-FFF2-40B4-BE49-F238E27FC236}">
                <a16:creationId xmlns:a16="http://schemas.microsoft.com/office/drawing/2014/main" id="{B4058B6D-DE17-4755-AAA0-B89E5977E158}"/>
              </a:ext>
            </a:extLst>
          </p:cNvPr>
          <p:cNvSpPr>
            <a:spLocks noGrp="1"/>
          </p:cNvSpPr>
          <p:nvPr>
            <p:ph idx="1"/>
          </p:nvPr>
        </p:nvSpPr>
        <p:spPr>
          <a:xfrm>
            <a:off x="519728" y="1641421"/>
            <a:ext cx="6520220" cy="4091013"/>
          </a:xfrm>
        </p:spPr>
        <p:txBody>
          <a:bodyPr>
            <a:noAutofit/>
          </a:bodyPr>
          <a:lstStyle/>
          <a:p>
            <a:pPr marL="0" indent="0" algn="just">
              <a:buNone/>
            </a:pPr>
            <a:r>
              <a:rPr lang="fr-FR" sz="1400" dirty="0"/>
              <a:t>La complexité exponentielle de l’algorithme de force brute nous oblige à utiliser une approche différente pour résoudre le problème dans un temps raisonnable si on a un grand nombre d’actions.</a:t>
            </a:r>
          </a:p>
          <a:p>
            <a:pPr marL="0" indent="0" algn="just">
              <a:buNone/>
            </a:pPr>
            <a:endParaRPr lang="fr-FR" sz="1400" dirty="0"/>
          </a:p>
          <a:p>
            <a:pPr marL="0" indent="0" algn="just">
              <a:buNone/>
            </a:pPr>
            <a:r>
              <a:rPr lang="fr-FR" sz="1400" dirty="0"/>
              <a:t>Une approche par programmation dynamique, va nous permettre de réduire drastiquement le nombre de d’opérations à réaliser, en mémorisant des étapes de calculs intermédiaires, et en évitant ainsi de reproduire des calculs déjà réalisées.</a:t>
            </a:r>
          </a:p>
          <a:p>
            <a:pPr marL="0" indent="0" algn="just">
              <a:buNone/>
            </a:pPr>
            <a:endParaRPr lang="fr-FR" sz="1400" dirty="0"/>
          </a:p>
          <a:p>
            <a:pPr marL="0" indent="0" algn="just">
              <a:buNone/>
            </a:pPr>
            <a:r>
              <a:rPr lang="fr-FR" sz="1400" dirty="0"/>
              <a:t>Pour cela on va utiliser une matrice que l’on va remplir dynamiquement, ce qui va nous permettre de passer d’une complexité </a:t>
            </a:r>
            <a:r>
              <a:rPr lang="fr-FR" sz="1400" b="1" dirty="0"/>
              <a:t>O(2</a:t>
            </a:r>
            <a:r>
              <a:rPr lang="fr-FR" sz="1400" b="1" baseline="30000" dirty="0"/>
              <a:t>n</a:t>
            </a:r>
            <a:r>
              <a:rPr lang="fr-FR" sz="1400" b="1" dirty="0"/>
              <a:t>)</a:t>
            </a:r>
            <a:r>
              <a:rPr lang="fr-FR" sz="1400" dirty="0"/>
              <a:t> à </a:t>
            </a:r>
            <a:r>
              <a:rPr lang="fr-FR" sz="1400" b="1" dirty="0"/>
              <a:t>O(n x W)</a:t>
            </a:r>
            <a:r>
              <a:rPr lang="fr-FR" sz="1400" dirty="0"/>
              <a:t>, où n correspond au nombre d’actions disponibles, et W correspond au budget maximum du portefeuille.</a:t>
            </a:r>
          </a:p>
          <a:p>
            <a:pPr marL="0" indent="0" algn="just">
              <a:buNone/>
            </a:pPr>
            <a:endParaRPr lang="fr-FR" sz="1400" dirty="0"/>
          </a:p>
          <a:p>
            <a:pPr marL="0" indent="0" algn="just">
              <a:buNone/>
            </a:pPr>
            <a:endParaRPr lang="fr-FR" sz="1400" dirty="0"/>
          </a:p>
          <a:p>
            <a:pPr marL="0" indent="0" algn="just">
              <a:buNone/>
            </a:pPr>
            <a:endParaRPr lang="fr-FR" sz="1400" dirty="0"/>
          </a:p>
          <a:p>
            <a:pPr marL="0" indent="0" algn="just">
              <a:buNone/>
            </a:pPr>
            <a:endParaRPr lang="fr-FR" sz="1400" dirty="0"/>
          </a:p>
          <a:p>
            <a:pPr marL="0" indent="0" algn="just">
              <a:buNone/>
            </a:pPr>
            <a:r>
              <a:rPr lang="fr-FR" sz="1400" b="1" dirty="0"/>
              <a:t>Pseudo code de remplissage de la matrice :</a:t>
            </a:r>
            <a:endParaRPr lang="fr-FR" sz="1400" dirty="0"/>
          </a:p>
        </p:txBody>
      </p:sp>
      <p:graphicFrame>
        <p:nvGraphicFramePr>
          <p:cNvPr id="4" name="Tableau 3">
            <a:extLst>
              <a:ext uri="{FF2B5EF4-FFF2-40B4-BE49-F238E27FC236}">
                <a16:creationId xmlns:a16="http://schemas.microsoft.com/office/drawing/2014/main" id="{39550F2A-A00A-3FAF-CDC2-CFD504FDC2F1}"/>
              </a:ext>
            </a:extLst>
          </p:cNvPr>
          <p:cNvGraphicFramePr>
            <a:graphicFrameLocks noGrp="1"/>
          </p:cNvGraphicFramePr>
          <p:nvPr>
            <p:extLst>
              <p:ext uri="{D42A27DB-BD31-4B8C-83A1-F6EECF244321}">
                <p14:modId xmlns:p14="http://schemas.microsoft.com/office/powerpoint/2010/main" val="3271127870"/>
              </p:ext>
            </p:extLst>
          </p:nvPr>
        </p:nvGraphicFramePr>
        <p:xfrm>
          <a:off x="598019" y="4407627"/>
          <a:ext cx="6441930" cy="841475"/>
        </p:xfrm>
        <a:graphic>
          <a:graphicData uri="http://schemas.openxmlformats.org/drawingml/2006/table">
            <a:tbl>
              <a:tblPr firstRow="1" bandRow="1">
                <a:tableStyleId>{5C22544A-7EE6-4342-B048-85BDC9FD1C3A}</a:tableStyleId>
              </a:tblPr>
              <a:tblGrid>
                <a:gridCol w="715770">
                  <a:extLst>
                    <a:ext uri="{9D8B030D-6E8A-4147-A177-3AD203B41FA5}">
                      <a16:colId xmlns:a16="http://schemas.microsoft.com/office/drawing/2014/main" val="1329874515"/>
                    </a:ext>
                  </a:extLst>
                </a:gridCol>
                <a:gridCol w="715770">
                  <a:extLst>
                    <a:ext uri="{9D8B030D-6E8A-4147-A177-3AD203B41FA5}">
                      <a16:colId xmlns:a16="http://schemas.microsoft.com/office/drawing/2014/main" val="1312742752"/>
                    </a:ext>
                  </a:extLst>
                </a:gridCol>
                <a:gridCol w="715770">
                  <a:extLst>
                    <a:ext uri="{9D8B030D-6E8A-4147-A177-3AD203B41FA5}">
                      <a16:colId xmlns:a16="http://schemas.microsoft.com/office/drawing/2014/main" val="2705409714"/>
                    </a:ext>
                  </a:extLst>
                </a:gridCol>
                <a:gridCol w="715770">
                  <a:extLst>
                    <a:ext uri="{9D8B030D-6E8A-4147-A177-3AD203B41FA5}">
                      <a16:colId xmlns:a16="http://schemas.microsoft.com/office/drawing/2014/main" val="640707161"/>
                    </a:ext>
                  </a:extLst>
                </a:gridCol>
                <a:gridCol w="715770">
                  <a:extLst>
                    <a:ext uri="{9D8B030D-6E8A-4147-A177-3AD203B41FA5}">
                      <a16:colId xmlns:a16="http://schemas.microsoft.com/office/drawing/2014/main" val="3126307636"/>
                    </a:ext>
                  </a:extLst>
                </a:gridCol>
                <a:gridCol w="715770">
                  <a:extLst>
                    <a:ext uri="{9D8B030D-6E8A-4147-A177-3AD203B41FA5}">
                      <a16:colId xmlns:a16="http://schemas.microsoft.com/office/drawing/2014/main" val="3732311857"/>
                    </a:ext>
                  </a:extLst>
                </a:gridCol>
                <a:gridCol w="715770">
                  <a:extLst>
                    <a:ext uri="{9D8B030D-6E8A-4147-A177-3AD203B41FA5}">
                      <a16:colId xmlns:a16="http://schemas.microsoft.com/office/drawing/2014/main" val="3004069273"/>
                    </a:ext>
                  </a:extLst>
                </a:gridCol>
                <a:gridCol w="715770">
                  <a:extLst>
                    <a:ext uri="{9D8B030D-6E8A-4147-A177-3AD203B41FA5}">
                      <a16:colId xmlns:a16="http://schemas.microsoft.com/office/drawing/2014/main" val="3211148353"/>
                    </a:ext>
                  </a:extLst>
                </a:gridCol>
                <a:gridCol w="715770">
                  <a:extLst>
                    <a:ext uri="{9D8B030D-6E8A-4147-A177-3AD203B41FA5}">
                      <a16:colId xmlns:a16="http://schemas.microsoft.com/office/drawing/2014/main" val="347379692"/>
                    </a:ext>
                  </a:extLst>
                </a:gridCol>
              </a:tblGrid>
              <a:tr h="168295">
                <a:tc>
                  <a:txBody>
                    <a:bodyPr/>
                    <a:lstStyle/>
                    <a:p>
                      <a:pPr algn="ctr" fontAlgn="b"/>
                      <a:r>
                        <a:rPr lang="fr-FR" sz="1000" u="none" strike="noStrike" dirty="0">
                          <a:effectLst/>
                        </a:rPr>
                        <a:t>nom</a:t>
                      </a:r>
                      <a:endParaRPr lang="fr-FR" sz="1000" b="1" i="0" u="none" strike="noStrike" dirty="0">
                        <a:solidFill>
                          <a:srgbClr val="FFFFFF"/>
                        </a:solidFill>
                        <a:effectLst/>
                        <a:latin typeface="Calibri" panose="020F0502020204030204" pitchFamily="34" charset="0"/>
                      </a:endParaRPr>
                    </a:p>
                  </a:txBody>
                  <a:tcPr marL="7012" marR="7012" marT="7012" marB="0" anchor="b"/>
                </a:tc>
                <a:tc>
                  <a:txBody>
                    <a:bodyPr/>
                    <a:lstStyle/>
                    <a:p>
                      <a:pPr algn="ctr" fontAlgn="b"/>
                      <a:r>
                        <a:rPr lang="fr-FR" sz="1000" u="none" strike="noStrike" dirty="0" err="1">
                          <a:effectLst/>
                        </a:rPr>
                        <a:t>weights</a:t>
                      </a:r>
                      <a:endParaRPr lang="fr-FR" sz="1000" b="1" i="0" u="none" strike="noStrike" dirty="0">
                        <a:solidFill>
                          <a:srgbClr val="FFFFFF"/>
                        </a:solidFill>
                        <a:effectLst/>
                        <a:latin typeface="Calibri" panose="020F0502020204030204" pitchFamily="34" charset="0"/>
                      </a:endParaRPr>
                    </a:p>
                  </a:txBody>
                  <a:tcPr marL="7012" marR="7012" marT="7012" marB="0" anchor="b"/>
                </a:tc>
                <a:tc>
                  <a:txBody>
                    <a:bodyPr/>
                    <a:lstStyle/>
                    <a:p>
                      <a:pPr algn="ctr" fontAlgn="b"/>
                      <a:r>
                        <a:rPr lang="fr-FR" sz="1000" u="none" strike="noStrike" dirty="0">
                          <a:effectLst/>
                        </a:rPr>
                        <a:t>values</a:t>
                      </a:r>
                      <a:endParaRPr lang="fr-FR" sz="1000" b="1" i="0" u="none" strike="noStrike" dirty="0">
                        <a:solidFill>
                          <a:srgbClr val="FFFFFF"/>
                        </a:solidFill>
                        <a:effectLst/>
                        <a:latin typeface="Calibri" panose="020F0502020204030204" pitchFamily="34" charset="0"/>
                      </a:endParaRPr>
                    </a:p>
                  </a:txBody>
                  <a:tcPr marL="7012" marR="7012" marT="7012" marB="0" anchor="b"/>
                </a:tc>
                <a:tc>
                  <a:txBody>
                    <a:bodyPr/>
                    <a:lstStyle/>
                    <a:p>
                      <a:pPr algn="ctr" fontAlgn="b"/>
                      <a:r>
                        <a:rPr lang="fr-FR" sz="1000" u="none" strike="noStrike" dirty="0">
                          <a:effectLst/>
                        </a:rPr>
                        <a:t>W = 0</a:t>
                      </a:r>
                      <a:endParaRPr lang="fr-FR" sz="1000" b="1" i="0" u="none" strike="noStrike" dirty="0">
                        <a:solidFill>
                          <a:srgbClr val="FFFFFF"/>
                        </a:solidFill>
                        <a:effectLst/>
                        <a:latin typeface="Calibri" panose="020F0502020204030204" pitchFamily="34" charset="0"/>
                      </a:endParaRPr>
                    </a:p>
                  </a:txBody>
                  <a:tcPr marL="7012" marR="7012" marT="7012" marB="0" anchor="b">
                    <a:lnB w="12700" cap="flat" cmpd="sng" algn="ctr">
                      <a:solidFill>
                        <a:schemeClr val="tx1"/>
                      </a:solidFill>
                      <a:prstDash val="solid"/>
                      <a:round/>
                      <a:headEnd type="none" w="med" len="med"/>
                      <a:tailEnd type="none" w="med" len="med"/>
                    </a:lnB>
                  </a:tcPr>
                </a:tc>
                <a:tc>
                  <a:txBody>
                    <a:bodyPr/>
                    <a:lstStyle/>
                    <a:p>
                      <a:pPr algn="ctr" fontAlgn="b"/>
                      <a:r>
                        <a:rPr lang="fr-FR" sz="1000" u="none" strike="noStrike" dirty="0">
                          <a:effectLst/>
                        </a:rPr>
                        <a:t>W = 1</a:t>
                      </a:r>
                      <a:endParaRPr lang="fr-FR" sz="1000" b="1" i="0" u="none" strike="noStrike" dirty="0">
                        <a:solidFill>
                          <a:srgbClr val="FFFFFF"/>
                        </a:solidFill>
                        <a:effectLst/>
                        <a:latin typeface="Calibri" panose="020F0502020204030204" pitchFamily="34" charset="0"/>
                      </a:endParaRPr>
                    </a:p>
                  </a:txBody>
                  <a:tcPr marL="7012" marR="7012" marT="7012" marB="0" anchor="b">
                    <a:lnB w="12700" cap="flat" cmpd="sng" algn="ctr">
                      <a:solidFill>
                        <a:schemeClr val="tx1"/>
                      </a:solidFill>
                      <a:prstDash val="solid"/>
                      <a:round/>
                      <a:headEnd type="none" w="med" len="med"/>
                      <a:tailEnd type="none" w="med" len="med"/>
                    </a:lnB>
                  </a:tcPr>
                </a:tc>
                <a:tc>
                  <a:txBody>
                    <a:bodyPr/>
                    <a:lstStyle/>
                    <a:p>
                      <a:pPr algn="ctr" fontAlgn="b"/>
                      <a:r>
                        <a:rPr lang="fr-FR" sz="1000" u="none" strike="noStrike" dirty="0">
                          <a:effectLst/>
                        </a:rPr>
                        <a:t>W = 2</a:t>
                      </a:r>
                      <a:endParaRPr lang="fr-FR" sz="1000" b="1" i="0" u="none" strike="noStrike" dirty="0">
                        <a:solidFill>
                          <a:srgbClr val="FFFFFF"/>
                        </a:solidFill>
                        <a:effectLst/>
                        <a:latin typeface="Calibri" panose="020F0502020204030204" pitchFamily="34" charset="0"/>
                      </a:endParaRPr>
                    </a:p>
                  </a:txBody>
                  <a:tcPr marL="7012" marR="7012" marT="7012" marB="0" anchor="b">
                    <a:lnB w="12700" cap="flat" cmpd="sng" algn="ctr">
                      <a:solidFill>
                        <a:schemeClr val="tx1"/>
                      </a:solidFill>
                      <a:prstDash val="solid"/>
                      <a:round/>
                      <a:headEnd type="none" w="med" len="med"/>
                      <a:tailEnd type="none" w="med" len="med"/>
                    </a:lnB>
                  </a:tcPr>
                </a:tc>
                <a:tc>
                  <a:txBody>
                    <a:bodyPr/>
                    <a:lstStyle/>
                    <a:p>
                      <a:pPr algn="ctr" fontAlgn="b"/>
                      <a:r>
                        <a:rPr lang="fr-FR" sz="1000" u="none" strike="noStrike" dirty="0">
                          <a:effectLst/>
                        </a:rPr>
                        <a:t>W = 3</a:t>
                      </a:r>
                      <a:endParaRPr lang="fr-FR" sz="1000" b="1" i="0" u="none" strike="noStrike" dirty="0">
                        <a:solidFill>
                          <a:srgbClr val="FFFFFF"/>
                        </a:solidFill>
                        <a:effectLst/>
                        <a:latin typeface="Calibri" panose="020F0502020204030204" pitchFamily="34" charset="0"/>
                      </a:endParaRPr>
                    </a:p>
                  </a:txBody>
                  <a:tcPr marL="7012" marR="7012" marT="7012" marB="0" anchor="b">
                    <a:lnB w="12700" cap="flat" cmpd="sng" algn="ctr">
                      <a:solidFill>
                        <a:schemeClr val="tx1"/>
                      </a:solidFill>
                      <a:prstDash val="solid"/>
                      <a:round/>
                      <a:headEnd type="none" w="med" len="med"/>
                      <a:tailEnd type="none" w="med" len="med"/>
                    </a:lnB>
                  </a:tcPr>
                </a:tc>
                <a:tc>
                  <a:txBody>
                    <a:bodyPr/>
                    <a:lstStyle/>
                    <a:p>
                      <a:pPr algn="ctr" fontAlgn="b"/>
                      <a:r>
                        <a:rPr lang="fr-FR" sz="1000" u="none" strike="noStrike" dirty="0">
                          <a:effectLst/>
                        </a:rPr>
                        <a:t>W = 4</a:t>
                      </a:r>
                      <a:endParaRPr lang="fr-FR" sz="1000" b="1" i="0" u="none" strike="noStrike" dirty="0">
                        <a:solidFill>
                          <a:srgbClr val="FFFFFF"/>
                        </a:solidFill>
                        <a:effectLst/>
                        <a:latin typeface="Calibri" panose="020F0502020204030204" pitchFamily="34" charset="0"/>
                      </a:endParaRPr>
                    </a:p>
                  </a:txBody>
                  <a:tcPr marL="7012" marR="7012" marT="7012" marB="0" anchor="b">
                    <a:lnB w="12700" cap="flat" cmpd="sng" algn="ctr">
                      <a:solidFill>
                        <a:schemeClr val="tx1"/>
                      </a:solidFill>
                      <a:prstDash val="solid"/>
                      <a:round/>
                      <a:headEnd type="none" w="med" len="med"/>
                      <a:tailEnd type="none" w="med" len="med"/>
                    </a:lnB>
                  </a:tcPr>
                </a:tc>
                <a:tc>
                  <a:txBody>
                    <a:bodyPr/>
                    <a:lstStyle/>
                    <a:p>
                      <a:pPr algn="ctr" fontAlgn="b"/>
                      <a:r>
                        <a:rPr lang="fr-FR" sz="1000" u="none" strike="noStrike" dirty="0">
                          <a:effectLst/>
                        </a:rPr>
                        <a:t>W = 5</a:t>
                      </a:r>
                      <a:endParaRPr lang="fr-FR" sz="1000" b="1" i="0" u="none" strike="noStrike" dirty="0">
                        <a:solidFill>
                          <a:srgbClr val="FFFFFF"/>
                        </a:solidFill>
                        <a:effectLst/>
                        <a:latin typeface="Calibri" panose="020F0502020204030204" pitchFamily="34" charset="0"/>
                      </a:endParaRPr>
                    </a:p>
                  </a:txBody>
                  <a:tcPr marL="7012" marR="7012" marT="7012"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5886522"/>
                  </a:ext>
                </a:extLst>
              </a:tr>
              <a:tr h="168295">
                <a:tc>
                  <a:txBody>
                    <a:bodyPr/>
                    <a:lstStyle/>
                    <a:p>
                      <a:pPr algn="ctr" fontAlgn="b"/>
                      <a:r>
                        <a:rPr lang="fr-FR" sz="1000" b="0" i="0" u="none" strike="noStrike" dirty="0">
                          <a:solidFill>
                            <a:srgbClr val="000000"/>
                          </a:solidFill>
                          <a:effectLst/>
                          <a:latin typeface="Calibri" panose="020F0502020204030204" pitchFamily="34" charset="0"/>
                        </a:rPr>
                        <a:t>-</a:t>
                      </a:r>
                    </a:p>
                  </a:txBody>
                  <a:tcPr marL="7012" marR="7012" marT="7012" marB="0" anchor="b"/>
                </a:tc>
                <a:tc>
                  <a:txBody>
                    <a:bodyPr/>
                    <a:lstStyle/>
                    <a:p>
                      <a:pPr algn="ctr" fontAlgn="b"/>
                      <a:r>
                        <a:rPr lang="fr-FR" sz="1000" u="none" strike="noStrike" dirty="0">
                          <a:effectLst/>
                        </a:rPr>
                        <a:t>0</a:t>
                      </a:r>
                      <a:endParaRPr lang="fr-FR" sz="1000" b="0" i="0" u="none" strike="noStrike" dirty="0">
                        <a:solidFill>
                          <a:srgbClr val="000000"/>
                        </a:solidFill>
                        <a:effectLst/>
                        <a:latin typeface="Calibri" panose="020F0502020204030204" pitchFamily="34" charset="0"/>
                      </a:endParaRPr>
                    </a:p>
                  </a:txBody>
                  <a:tcPr marL="7012" marR="7012" marT="7012" marB="0" anchor="b"/>
                </a:tc>
                <a:tc>
                  <a:txBody>
                    <a:bodyPr/>
                    <a:lstStyle/>
                    <a:p>
                      <a:pPr algn="ctr" fontAlgn="b"/>
                      <a:r>
                        <a:rPr lang="fr-FR" sz="1000" u="none" strike="noStrike" dirty="0">
                          <a:effectLst/>
                        </a:rPr>
                        <a:t>0</a:t>
                      </a:r>
                      <a:endParaRPr lang="fr-FR" sz="1000" b="0" i="0" u="none" strike="noStrike" dirty="0">
                        <a:solidFill>
                          <a:srgbClr val="000000"/>
                        </a:solidFill>
                        <a:effectLst/>
                        <a:latin typeface="Calibri" panose="020F0502020204030204" pitchFamily="34" charset="0"/>
                      </a:endParaRPr>
                    </a:p>
                  </a:txBody>
                  <a:tcPr marL="7012" marR="7012" marT="7012" marB="0" anchor="b">
                    <a:lnR w="12700" cap="flat" cmpd="sng" algn="ctr">
                      <a:solidFill>
                        <a:schemeClr val="tx1"/>
                      </a:solidFill>
                      <a:prstDash val="solid"/>
                      <a:round/>
                      <a:headEnd type="none" w="med" len="med"/>
                      <a:tailEnd type="none" w="med" len="med"/>
                    </a:lnR>
                  </a:tcPr>
                </a:tc>
                <a:tc>
                  <a:txBody>
                    <a:bodyPr/>
                    <a:lstStyle/>
                    <a:p>
                      <a:pPr algn="ctr" fontAlgn="b"/>
                      <a:r>
                        <a:rPr lang="fr-FR" sz="1000" u="none" strike="noStrike" dirty="0">
                          <a:effectLst/>
                        </a:rPr>
                        <a:t>0</a:t>
                      </a:r>
                      <a:endParaRPr lang="fr-FR" sz="1000" b="0" i="0" u="none" strike="noStrike" dirty="0">
                        <a:solidFill>
                          <a:srgbClr val="000000"/>
                        </a:solidFill>
                        <a:effectLst/>
                        <a:latin typeface="Calibri" panose="020F0502020204030204" pitchFamily="34" charset="0"/>
                      </a:endParaRPr>
                    </a:p>
                  </a:txBody>
                  <a:tcPr marL="7012" marR="7012" marT="7012"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fr-FR" sz="1000" u="none" strike="noStrike" dirty="0">
                          <a:effectLst/>
                        </a:rPr>
                        <a:t>0</a:t>
                      </a:r>
                      <a:endParaRPr lang="fr-FR" sz="1000" b="0" i="0" u="none" strike="noStrike" dirty="0">
                        <a:solidFill>
                          <a:srgbClr val="000000"/>
                        </a:solidFill>
                        <a:effectLst/>
                        <a:latin typeface="Calibri" panose="020F0502020204030204" pitchFamily="34" charset="0"/>
                      </a:endParaRPr>
                    </a:p>
                  </a:txBody>
                  <a:tcPr marL="7012" marR="7012" marT="7012" marB="0" anchor="b">
                    <a:lnT w="12700" cap="flat" cmpd="sng" algn="ctr">
                      <a:solidFill>
                        <a:schemeClr val="tx1"/>
                      </a:solidFill>
                      <a:prstDash val="solid"/>
                      <a:round/>
                      <a:headEnd type="none" w="med" len="med"/>
                      <a:tailEnd type="none" w="med" len="med"/>
                    </a:lnT>
                  </a:tcPr>
                </a:tc>
                <a:tc>
                  <a:txBody>
                    <a:bodyPr/>
                    <a:lstStyle/>
                    <a:p>
                      <a:pPr algn="ctr" fontAlgn="b"/>
                      <a:r>
                        <a:rPr lang="fr-FR" sz="1000" u="none" strike="noStrike">
                          <a:effectLst/>
                        </a:rPr>
                        <a:t>0</a:t>
                      </a:r>
                      <a:endParaRPr lang="fr-FR" sz="1000" b="0" i="0" u="none" strike="noStrike">
                        <a:solidFill>
                          <a:srgbClr val="000000"/>
                        </a:solidFill>
                        <a:effectLst/>
                        <a:latin typeface="Calibri" panose="020F0502020204030204" pitchFamily="34" charset="0"/>
                      </a:endParaRPr>
                    </a:p>
                  </a:txBody>
                  <a:tcPr marL="7012" marR="7012" marT="7012" marB="0" anchor="b">
                    <a:lnT w="12700" cap="flat" cmpd="sng" algn="ctr">
                      <a:solidFill>
                        <a:schemeClr val="tx1"/>
                      </a:solidFill>
                      <a:prstDash val="solid"/>
                      <a:round/>
                      <a:headEnd type="none" w="med" len="med"/>
                      <a:tailEnd type="none" w="med" len="med"/>
                    </a:lnT>
                  </a:tcPr>
                </a:tc>
                <a:tc>
                  <a:txBody>
                    <a:bodyPr/>
                    <a:lstStyle/>
                    <a:p>
                      <a:pPr algn="ctr" fontAlgn="b"/>
                      <a:r>
                        <a:rPr lang="fr-FR" sz="1000" u="none" strike="noStrike">
                          <a:effectLst/>
                        </a:rPr>
                        <a:t>0</a:t>
                      </a:r>
                      <a:endParaRPr lang="fr-FR" sz="1000" b="0" i="0" u="none" strike="noStrike">
                        <a:solidFill>
                          <a:srgbClr val="000000"/>
                        </a:solidFill>
                        <a:effectLst/>
                        <a:latin typeface="Calibri" panose="020F0502020204030204" pitchFamily="34" charset="0"/>
                      </a:endParaRPr>
                    </a:p>
                  </a:txBody>
                  <a:tcPr marL="7012" marR="7012" marT="7012" marB="0" anchor="b">
                    <a:lnT w="12700" cap="flat" cmpd="sng" algn="ctr">
                      <a:solidFill>
                        <a:schemeClr val="tx1"/>
                      </a:solidFill>
                      <a:prstDash val="solid"/>
                      <a:round/>
                      <a:headEnd type="none" w="med" len="med"/>
                      <a:tailEnd type="none" w="med" len="med"/>
                    </a:lnT>
                  </a:tcPr>
                </a:tc>
                <a:tc>
                  <a:txBody>
                    <a:bodyPr/>
                    <a:lstStyle/>
                    <a:p>
                      <a:pPr algn="ctr" fontAlgn="b"/>
                      <a:r>
                        <a:rPr lang="fr-FR" sz="1000" u="none" strike="noStrike">
                          <a:effectLst/>
                        </a:rPr>
                        <a:t>0</a:t>
                      </a:r>
                      <a:endParaRPr lang="fr-FR" sz="1000" b="0" i="0" u="none" strike="noStrike">
                        <a:solidFill>
                          <a:srgbClr val="000000"/>
                        </a:solidFill>
                        <a:effectLst/>
                        <a:latin typeface="Calibri" panose="020F0502020204030204" pitchFamily="34" charset="0"/>
                      </a:endParaRPr>
                    </a:p>
                  </a:txBody>
                  <a:tcPr marL="7012" marR="7012" marT="7012" marB="0" anchor="b">
                    <a:lnT w="12700" cap="flat" cmpd="sng" algn="ctr">
                      <a:solidFill>
                        <a:schemeClr val="tx1"/>
                      </a:solidFill>
                      <a:prstDash val="solid"/>
                      <a:round/>
                      <a:headEnd type="none" w="med" len="med"/>
                      <a:tailEnd type="none" w="med" len="med"/>
                    </a:lnT>
                  </a:tcPr>
                </a:tc>
                <a:tc>
                  <a:txBody>
                    <a:bodyPr/>
                    <a:lstStyle/>
                    <a:p>
                      <a:pPr algn="ctr" fontAlgn="b"/>
                      <a:r>
                        <a:rPr lang="fr-FR" sz="1000" u="none" strike="noStrike">
                          <a:effectLst/>
                        </a:rPr>
                        <a:t>0</a:t>
                      </a:r>
                      <a:endParaRPr lang="fr-FR" sz="1000" b="0" i="0" u="none" strike="noStrike">
                        <a:solidFill>
                          <a:srgbClr val="000000"/>
                        </a:solidFill>
                        <a:effectLst/>
                        <a:latin typeface="Calibri" panose="020F0502020204030204" pitchFamily="34" charset="0"/>
                      </a:endParaRPr>
                    </a:p>
                  </a:txBody>
                  <a:tcPr marL="7012" marR="7012" marT="7012"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25644735"/>
                  </a:ext>
                </a:extLst>
              </a:tr>
              <a:tr h="168295">
                <a:tc>
                  <a:txBody>
                    <a:bodyPr/>
                    <a:lstStyle/>
                    <a:p>
                      <a:pPr algn="ctr" fontAlgn="b"/>
                      <a:r>
                        <a:rPr lang="fr-FR" sz="1000" u="none" strike="noStrike">
                          <a:effectLst/>
                        </a:rPr>
                        <a:t>Action-1</a:t>
                      </a:r>
                      <a:endParaRPr lang="fr-FR" sz="1000" b="0" i="0" u="none" strike="noStrike">
                        <a:solidFill>
                          <a:srgbClr val="000000"/>
                        </a:solidFill>
                        <a:effectLst/>
                        <a:latin typeface="Calibri" panose="020F0502020204030204" pitchFamily="34" charset="0"/>
                      </a:endParaRPr>
                    </a:p>
                  </a:txBody>
                  <a:tcPr marL="7012" marR="7012" marT="7012" marB="0" anchor="b"/>
                </a:tc>
                <a:tc>
                  <a:txBody>
                    <a:bodyPr/>
                    <a:lstStyle/>
                    <a:p>
                      <a:pPr algn="ctr" fontAlgn="b"/>
                      <a:r>
                        <a:rPr lang="fr-FR" sz="1000" u="none" strike="noStrike" dirty="0">
                          <a:effectLst/>
                        </a:rPr>
                        <a:t>4</a:t>
                      </a:r>
                      <a:endParaRPr lang="fr-FR" sz="1000" b="0" i="0" u="none" strike="noStrike" dirty="0">
                        <a:solidFill>
                          <a:srgbClr val="000000"/>
                        </a:solidFill>
                        <a:effectLst/>
                        <a:latin typeface="Calibri" panose="020F0502020204030204" pitchFamily="34" charset="0"/>
                      </a:endParaRPr>
                    </a:p>
                  </a:txBody>
                  <a:tcPr marL="7012" marR="7012" marT="7012" marB="0" anchor="b"/>
                </a:tc>
                <a:tc>
                  <a:txBody>
                    <a:bodyPr/>
                    <a:lstStyle/>
                    <a:p>
                      <a:pPr algn="ctr" fontAlgn="b"/>
                      <a:r>
                        <a:rPr lang="fr-FR" sz="1000" u="none" strike="noStrike" dirty="0">
                          <a:effectLst/>
                        </a:rPr>
                        <a:t>12</a:t>
                      </a:r>
                      <a:endParaRPr lang="fr-FR" sz="1000" b="0" i="0" u="none" strike="noStrike" dirty="0">
                        <a:solidFill>
                          <a:srgbClr val="000000"/>
                        </a:solidFill>
                        <a:effectLst/>
                        <a:latin typeface="Calibri" panose="020F0502020204030204" pitchFamily="34" charset="0"/>
                      </a:endParaRPr>
                    </a:p>
                  </a:txBody>
                  <a:tcPr marL="7012" marR="7012" marT="7012" marB="0" anchor="b">
                    <a:lnR w="12700" cap="flat" cmpd="sng" algn="ctr">
                      <a:solidFill>
                        <a:schemeClr val="tx1"/>
                      </a:solidFill>
                      <a:prstDash val="solid"/>
                      <a:round/>
                      <a:headEnd type="none" w="med" len="med"/>
                      <a:tailEnd type="none" w="med" len="med"/>
                    </a:lnR>
                  </a:tcPr>
                </a:tc>
                <a:tc>
                  <a:txBody>
                    <a:bodyPr/>
                    <a:lstStyle/>
                    <a:p>
                      <a:pPr algn="ctr" fontAlgn="b"/>
                      <a:r>
                        <a:rPr lang="fr-FR" sz="1000" u="none" strike="noStrike">
                          <a:effectLst/>
                        </a:rPr>
                        <a:t>0</a:t>
                      </a:r>
                      <a:endParaRPr lang="fr-FR" sz="1000" b="0" i="0" u="none" strike="noStrike">
                        <a:solidFill>
                          <a:srgbClr val="000000"/>
                        </a:solidFill>
                        <a:effectLst/>
                        <a:latin typeface="Calibri" panose="020F0502020204030204" pitchFamily="34" charset="0"/>
                      </a:endParaRPr>
                    </a:p>
                  </a:txBody>
                  <a:tcPr marL="7012" marR="7012" marT="7012" marB="0" anchor="b">
                    <a:lnL w="12700" cap="flat" cmpd="sng" algn="ctr">
                      <a:solidFill>
                        <a:schemeClr val="tx1"/>
                      </a:solidFill>
                      <a:prstDash val="solid"/>
                      <a:round/>
                      <a:headEnd type="none" w="med" len="med"/>
                      <a:tailEnd type="none" w="med" len="med"/>
                    </a:lnL>
                  </a:tcPr>
                </a:tc>
                <a:tc>
                  <a:txBody>
                    <a:bodyPr/>
                    <a:lstStyle/>
                    <a:p>
                      <a:pPr algn="ctr" fontAlgn="b"/>
                      <a:r>
                        <a:rPr lang="fr-FR" sz="1000" u="none" strike="noStrike" dirty="0">
                          <a:effectLst/>
                        </a:rPr>
                        <a:t>0</a:t>
                      </a:r>
                      <a:endParaRPr lang="fr-FR" sz="1000" b="0" i="0" u="none" strike="noStrike" dirty="0">
                        <a:solidFill>
                          <a:srgbClr val="000000"/>
                        </a:solidFill>
                        <a:effectLst/>
                        <a:latin typeface="Calibri" panose="020F0502020204030204" pitchFamily="34" charset="0"/>
                      </a:endParaRPr>
                    </a:p>
                  </a:txBody>
                  <a:tcPr marL="7012" marR="7012" marT="7012" marB="0" anchor="b"/>
                </a:tc>
                <a:tc>
                  <a:txBody>
                    <a:bodyPr/>
                    <a:lstStyle/>
                    <a:p>
                      <a:pPr algn="ctr" fontAlgn="b"/>
                      <a:r>
                        <a:rPr lang="fr-FR" sz="1000" u="none" strike="noStrike" dirty="0">
                          <a:effectLst/>
                        </a:rPr>
                        <a:t>0</a:t>
                      </a:r>
                      <a:endParaRPr lang="fr-FR" sz="1000" b="0" i="0" u="none" strike="noStrike" dirty="0">
                        <a:solidFill>
                          <a:srgbClr val="000000"/>
                        </a:solidFill>
                        <a:effectLst/>
                        <a:latin typeface="Calibri" panose="020F0502020204030204" pitchFamily="34" charset="0"/>
                      </a:endParaRPr>
                    </a:p>
                  </a:txBody>
                  <a:tcPr marL="7012" marR="7012" marT="7012" marB="0" anchor="b"/>
                </a:tc>
                <a:tc>
                  <a:txBody>
                    <a:bodyPr/>
                    <a:lstStyle/>
                    <a:p>
                      <a:pPr algn="ctr" fontAlgn="b"/>
                      <a:r>
                        <a:rPr lang="fr-FR" sz="1000" u="none" strike="noStrike">
                          <a:effectLst/>
                        </a:rPr>
                        <a:t>0</a:t>
                      </a:r>
                      <a:endParaRPr lang="fr-FR" sz="1000" b="0" i="0" u="none" strike="noStrike">
                        <a:solidFill>
                          <a:srgbClr val="000000"/>
                        </a:solidFill>
                        <a:effectLst/>
                        <a:latin typeface="Calibri" panose="020F0502020204030204" pitchFamily="34" charset="0"/>
                      </a:endParaRPr>
                    </a:p>
                  </a:txBody>
                  <a:tcPr marL="7012" marR="7012" marT="7012" marB="0" anchor="b"/>
                </a:tc>
                <a:tc>
                  <a:txBody>
                    <a:bodyPr/>
                    <a:lstStyle/>
                    <a:p>
                      <a:pPr algn="ctr" fontAlgn="b"/>
                      <a:r>
                        <a:rPr lang="fr-FR" sz="1000" u="none" strike="noStrike">
                          <a:effectLst/>
                        </a:rPr>
                        <a:t>12</a:t>
                      </a:r>
                      <a:endParaRPr lang="fr-FR" sz="1000" b="0" i="0" u="none" strike="noStrike">
                        <a:solidFill>
                          <a:srgbClr val="000000"/>
                        </a:solidFill>
                        <a:effectLst/>
                        <a:latin typeface="Calibri" panose="020F0502020204030204" pitchFamily="34" charset="0"/>
                      </a:endParaRPr>
                    </a:p>
                  </a:txBody>
                  <a:tcPr marL="7012" marR="7012" marT="7012" marB="0" anchor="b"/>
                </a:tc>
                <a:tc>
                  <a:txBody>
                    <a:bodyPr/>
                    <a:lstStyle/>
                    <a:p>
                      <a:pPr algn="ctr" fontAlgn="b"/>
                      <a:r>
                        <a:rPr lang="fr-FR" sz="1000" u="none" strike="noStrike">
                          <a:effectLst/>
                        </a:rPr>
                        <a:t>12</a:t>
                      </a:r>
                      <a:endParaRPr lang="fr-FR" sz="1000" b="0" i="0" u="none" strike="noStrike">
                        <a:solidFill>
                          <a:srgbClr val="000000"/>
                        </a:solidFill>
                        <a:effectLst/>
                        <a:latin typeface="Calibri" panose="020F0502020204030204" pitchFamily="34" charset="0"/>
                      </a:endParaRPr>
                    </a:p>
                  </a:txBody>
                  <a:tcPr marL="7012" marR="7012" marT="7012"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92556286"/>
                  </a:ext>
                </a:extLst>
              </a:tr>
              <a:tr h="168295">
                <a:tc>
                  <a:txBody>
                    <a:bodyPr/>
                    <a:lstStyle/>
                    <a:p>
                      <a:pPr algn="ctr" fontAlgn="b"/>
                      <a:r>
                        <a:rPr lang="fr-FR" sz="1000" u="none" strike="noStrike">
                          <a:effectLst/>
                        </a:rPr>
                        <a:t>Action-2</a:t>
                      </a:r>
                      <a:endParaRPr lang="fr-FR" sz="1000" b="0" i="0" u="none" strike="noStrike">
                        <a:solidFill>
                          <a:srgbClr val="000000"/>
                        </a:solidFill>
                        <a:effectLst/>
                        <a:latin typeface="Calibri" panose="020F0502020204030204" pitchFamily="34" charset="0"/>
                      </a:endParaRPr>
                    </a:p>
                  </a:txBody>
                  <a:tcPr marL="7012" marR="7012" marT="7012" marB="0" anchor="b"/>
                </a:tc>
                <a:tc>
                  <a:txBody>
                    <a:bodyPr/>
                    <a:lstStyle/>
                    <a:p>
                      <a:pPr algn="ctr" fontAlgn="b"/>
                      <a:r>
                        <a:rPr lang="fr-FR" sz="1000" u="none" strike="noStrike" dirty="0">
                          <a:effectLst/>
                        </a:rPr>
                        <a:t>3</a:t>
                      </a:r>
                      <a:endParaRPr lang="fr-FR" sz="1000" b="0" i="0" u="none" strike="noStrike" dirty="0">
                        <a:solidFill>
                          <a:srgbClr val="000000"/>
                        </a:solidFill>
                        <a:effectLst/>
                        <a:latin typeface="Calibri" panose="020F0502020204030204" pitchFamily="34" charset="0"/>
                      </a:endParaRPr>
                    </a:p>
                  </a:txBody>
                  <a:tcPr marL="7012" marR="7012" marT="7012" marB="0" anchor="b"/>
                </a:tc>
                <a:tc>
                  <a:txBody>
                    <a:bodyPr/>
                    <a:lstStyle/>
                    <a:p>
                      <a:pPr algn="ctr" fontAlgn="b"/>
                      <a:r>
                        <a:rPr lang="fr-FR" sz="1000" u="none" strike="noStrike" dirty="0">
                          <a:effectLst/>
                        </a:rPr>
                        <a:t>10</a:t>
                      </a:r>
                      <a:endParaRPr lang="fr-FR" sz="1000" b="0" i="0" u="none" strike="noStrike" dirty="0">
                        <a:solidFill>
                          <a:srgbClr val="000000"/>
                        </a:solidFill>
                        <a:effectLst/>
                        <a:latin typeface="Calibri" panose="020F0502020204030204" pitchFamily="34" charset="0"/>
                      </a:endParaRPr>
                    </a:p>
                  </a:txBody>
                  <a:tcPr marL="7012" marR="7012" marT="7012" marB="0" anchor="b">
                    <a:lnR w="12700" cap="flat" cmpd="sng" algn="ctr">
                      <a:solidFill>
                        <a:schemeClr val="tx1"/>
                      </a:solidFill>
                      <a:prstDash val="solid"/>
                      <a:round/>
                      <a:headEnd type="none" w="med" len="med"/>
                      <a:tailEnd type="none" w="med" len="med"/>
                    </a:lnR>
                  </a:tcPr>
                </a:tc>
                <a:tc>
                  <a:txBody>
                    <a:bodyPr/>
                    <a:lstStyle/>
                    <a:p>
                      <a:pPr algn="ctr" fontAlgn="b"/>
                      <a:r>
                        <a:rPr lang="fr-FR" sz="1000" u="none" strike="noStrike">
                          <a:effectLst/>
                        </a:rPr>
                        <a:t>0</a:t>
                      </a:r>
                      <a:endParaRPr lang="fr-FR" sz="1000" b="0" i="0" u="none" strike="noStrike">
                        <a:solidFill>
                          <a:srgbClr val="000000"/>
                        </a:solidFill>
                        <a:effectLst/>
                        <a:latin typeface="Calibri" panose="020F0502020204030204" pitchFamily="34" charset="0"/>
                      </a:endParaRPr>
                    </a:p>
                  </a:txBody>
                  <a:tcPr marL="7012" marR="7012" marT="7012" marB="0" anchor="b">
                    <a:lnL w="12700" cap="flat" cmpd="sng" algn="ctr">
                      <a:solidFill>
                        <a:schemeClr val="tx1"/>
                      </a:solidFill>
                      <a:prstDash val="solid"/>
                      <a:round/>
                      <a:headEnd type="none" w="med" len="med"/>
                      <a:tailEnd type="none" w="med" len="med"/>
                    </a:lnL>
                  </a:tcPr>
                </a:tc>
                <a:tc>
                  <a:txBody>
                    <a:bodyPr/>
                    <a:lstStyle/>
                    <a:p>
                      <a:pPr algn="ctr" fontAlgn="b"/>
                      <a:r>
                        <a:rPr lang="fr-FR" sz="1000" u="none" strike="noStrike">
                          <a:effectLst/>
                        </a:rPr>
                        <a:t>0</a:t>
                      </a:r>
                      <a:endParaRPr lang="fr-FR" sz="1000" b="0" i="0" u="none" strike="noStrike">
                        <a:solidFill>
                          <a:srgbClr val="000000"/>
                        </a:solidFill>
                        <a:effectLst/>
                        <a:latin typeface="Calibri" panose="020F0502020204030204" pitchFamily="34" charset="0"/>
                      </a:endParaRPr>
                    </a:p>
                  </a:txBody>
                  <a:tcPr marL="7012" marR="7012" marT="7012" marB="0" anchor="b"/>
                </a:tc>
                <a:tc>
                  <a:txBody>
                    <a:bodyPr/>
                    <a:lstStyle/>
                    <a:p>
                      <a:pPr algn="ctr" fontAlgn="b"/>
                      <a:r>
                        <a:rPr lang="fr-FR" sz="1000" u="none" strike="noStrike" dirty="0">
                          <a:effectLst/>
                        </a:rPr>
                        <a:t>0</a:t>
                      </a:r>
                      <a:endParaRPr lang="fr-FR" sz="1000" b="0" i="0" u="none" strike="noStrike" dirty="0">
                        <a:solidFill>
                          <a:srgbClr val="000000"/>
                        </a:solidFill>
                        <a:effectLst/>
                        <a:latin typeface="Calibri" panose="020F0502020204030204" pitchFamily="34" charset="0"/>
                      </a:endParaRPr>
                    </a:p>
                  </a:txBody>
                  <a:tcPr marL="7012" marR="7012" marT="7012" marB="0" anchor="b"/>
                </a:tc>
                <a:tc>
                  <a:txBody>
                    <a:bodyPr/>
                    <a:lstStyle/>
                    <a:p>
                      <a:pPr algn="ctr" fontAlgn="b"/>
                      <a:r>
                        <a:rPr lang="fr-FR" sz="1000" u="none" strike="noStrike" dirty="0">
                          <a:effectLst/>
                        </a:rPr>
                        <a:t>10</a:t>
                      </a:r>
                      <a:endParaRPr lang="fr-FR" sz="1000" b="0" i="0" u="none" strike="noStrike" dirty="0">
                        <a:solidFill>
                          <a:srgbClr val="000000"/>
                        </a:solidFill>
                        <a:effectLst/>
                        <a:latin typeface="Calibri" panose="020F0502020204030204" pitchFamily="34" charset="0"/>
                      </a:endParaRPr>
                    </a:p>
                  </a:txBody>
                  <a:tcPr marL="7012" marR="7012" marT="7012" marB="0" anchor="b"/>
                </a:tc>
                <a:tc>
                  <a:txBody>
                    <a:bodyPr/>
                    <a:lstStyle/>
                    <a:p>
                      <a:pPr algn="ctr" fontAlgn="b"/>
                      <a:r>
                        <a:rPr lang="fr-FR" sz="1000" u="none" strike="noStrike" dirty="0">
                          <a:effectLst/>
                        </a:rPr>
                        <a:t>12</a:t>
                      </a:r>
                      <a:endParaRPr lang="fr-FR" sz="1000" b="0" i="0" u="none" strike="noStrike" dirty="0">
                        <a:solidFill>
                          <a:srgbClr val="000000"/>
                        </a:solidFill>
                        <a:effectLst/>
                        <a:latin typeface="Calibri" panose="020F0502020204030204" pitchFamily="34" charset="0"/>
                      </a:endParaRPr>
                    </a:p>
                  </a:txBody>
                  <a:tcPr marL="7012" marR="7012" marT="7012" marB="0" anchor="b"/>
                </a:tc>
                <a:tc>
                  <a:txBody>
                    <a:bodyPr/>
                    <a:lstStyle/>
                    <a:p>
                      <a:pPr algn="ctr" fontAlgn="b"/>
                      <a:r>
                        <a:rPr lang="fr-FR" sz="1000" u="none" strike="noStrike">
                          <a:effectLst/>
                        </a:rPr>
                        <a:t>12</a:t>
                      </a:r>
                      <a:endParaRPr lang="fr-FR" sz="1000" b="0" i="0" u="none" strike="noStrike">
                        <a:solidFill>
                          <a:srgbClr val="000000"/>
                        </a:solidFill>
                        <a:effectLst/>
                        <a:latin typeface="Calibri" panose="020F0502020204030204" pitchFamily="34" charset="0"/>
                      </a:endParaRPr>
                    </a:p>
                  </a:txBody>
                  <a:tcPr marL="7012" marR="7012" marT="7012"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3315930"/>
                  </a:ext>
                </a:extLst>
              </a:tr>
              <a:tr h="168295">
                <a:tc>
                  <a:txBody>
                    <a:bodyPr/>
                    <a:lstStyle/>
                    <a:p>
                      <a:pPr algn="ctr" fontAlgn="b"/>
                      <a:r>
                        <a:rPr lang="fr-FR" sz="1000" u="none" strike="noStrike">
                          <a:effectLst/>
                        </a:rPr>
                        <a:t>Action-3</a:t>
                      </a:r>
                      <a:endParaRPr lang="fr-FR" sz="1000" b="0" i="0" u="none" strike="noStrike">
                        <a:solidFill>
                          <a:srgbClr val="000000"/>
                        </a:solidFill>
                        <a:effectLst/>
                        <a:latin typeface="Calibri" panose="020F0502020204030204" pitchFamily="34" charset="0"/>
                      </a:endParaRPr>
                    </a:p>
                  </a:txBody>
                  <a:tcPr marL="7012" marR="7012" marT="7012" marB="0" anchor="b"/>
                </a:tc>
                <a:tc>
                  <a:txBody>
                    <a:bodyPr/>
                    <a:lstStyle/>
                    <a:p>
                      <a:pPr algn="ctr" fontAlgn="b"/>
                      <a:r>
                        <a:rPr lang="fr-FR" sz="1000" u="none" strike="noStrike" dirty="0">
                          <a:effectLst/>
                        </a:rPr>
                        <a:t>2</a:t>
                      </a:r>
                      <a:endParaRPr lang="fr-FR" sz="1000" b="0" i="0" u="none" strike="noStrike" dirty="0">
                        <a:solidFill>
                          <a:srgbClr val="000000"/>
                        </a:solidFill>
                        <a:effectLst/>
                        <a:latin typeface="Calibri" panose="020F0502020204030204" pitchFamily="34" charset="0"/>
                      </a:endParaRPr>
                    </a:p>
                  </a:txBody>
                  <a:tcPr marL="7012" marR="7012" marT="7012" marB="0" anchor="b"/>
                </a:tc>
                <a:tc>
                  <a:txBody>
                    <a:bodyPr/>
                    <a:lstStyle/>
                    <a:p>
                      <a:pPr algn="ctr" fontAlgn="b"/>
                      <a:r>
                        <a:rPr lang="fr-FR" sz="1000" u="none" strike="noStrike" dirty="0">
                          <a:effectLst/>
                        </a:rPr>
                        <a:t>6</a:t>
                      </a:r>
                      <a:endParaRPr lang="fr-FR" sz="1000" b="0" i="0" u="none" strike="noStrike" dirty="0">
                        <a:solidFill>
                          <a:srgbClr val="000000"/>
                        </a:solidFill>
                        <a:effectLst/>
                        <a:latin typeface="Calibri" panose="020F0502020204030204" pitchFamily="34" charset="0"/>
                      </a:endParaRPr>
                    </a:p>
                  </a:txBody>
                  <a:tcPr marL="7012" marR="7012" marT="7012" marB="0" anchor="b">
                    <a:lnR w="12700" cap="flat" cmpd="sng" algn="ctr">
                      <a:solidFill>
                        <a:schemeClr val="tx1"/>
                      </a:solidFill>
                      <a:prstDash val="solid"/>
                      <a:round/>
                      <a:headEnd type="none" w="med" len="med"/>
                      <a:tailEnd type="none" w="med" len="med"/>
                    </a:lnR>
                  </a:tcPr>
                </a:tc>
                <a:tc>
                  <a:txBody>
                    <a:bodyPr/>
                    <a:lstStyle/>
                    <a:p>
                      <a:pPr algn="ctr" fontAlgn="b"/>
                      <a:r>
                        <a:rPr lang="fr-FR" sz="1000" u="none" strike="noStrike">
                          <a:effectLst/>
                        </a:rPr>
                        <a:t>0</a:t>
                      </a:r>
                      <a:endParaRPr lang="fr-FR" sz="1000" b="0" i="0" u="none" strike="noStrike">
                        <a:solidFill>
                          <a:srgbClr val="000000"/>
                        </a:solidFill>
                        <a:effectLst/>
                        <a:latin typeface="Calibri" panose="020F0502020204030204" pitchFamily="34" charset="0"/>
                      </a:endParaRPr>
                    </a:p>
                  </a:txBody>
                  <a:tcPr marL="7012" marR="7012" marT="7012"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fr-FR" sz="1000" u="none" strike="noStrike" dirty="0">
                          <a:effectLst/>
                        </a:rPr>
                        <a:t>0</a:t>
                      </a:r>
                      <a:endParaRPr lang="fr-FR" sz="1000" b="0" i="0" u="none" strike="noStrike" dirty="0">
                        <a:solidFill>
                          <a:srgbClr val="000000"/>
                        </a:solidFill>
                        <a:effectLst/>
                        <a:latin typeface="Calibri" panose="020F0502020204030204" pitchFamily="34" charset="0"/>
                      </a:endParaRPr>
                    </a:p>
                  </a:txBody>
                  <a:tcPr marL="7012" marR="7012" marT="7012" marB="0" anchor="b">
                    <a:lnB w="12700" cap="flat" cmpd="sng" algn="ctr">
                      <a:solidFill>
                        <a:schemeClr val="tx1"/>
                      </a:solidFill>
                      <a:prstDash val="solid"/>
                      <a:round/>
                      <a:headEnd type="none" w="med" len="med"/>
                      <a:tailEnd type="none" w="med" len="med"/>
                    </a:lnB>
                  </a:tcPr>
                </a:tc>
                <a:tc>
                  <a:txBody>
                    <a:bodyPr/>
                    <a:lstStyle/>
                    <a:p>
                      <a:pPr algn="ctr" fontAlgn="b"/>
                      <a:r>
                        <a:rPr lang="fr-FR" sz="1000" u="none" strike="noStrike">
                          <a:effectLst/>
                        </a:rPr>
                        <a:t>6</a:t>
                      </a:r>
                      <a:endParaRPr lang="fr-FR" sz="1000" b="0" i="0" u="none" strike="noStrike">
                        <a:solidFill>
                          <a:srgbClr val="000000"/>
                        </a:solidFill>
                        <a:effectLst/>
                        <a:latin typeface="Calibri" panose="020F0502020204030204" pitchFamily="34" charset="0"/>
                      </a:endParaRPr>
                    </a:p>
                  </a:txBody>
                  <a:tcPr marL="7012" marR="7012" marT="7012" marB="0" anchor="b">
                    <a:lnB w="12700" cap="flat" cmpd="sng" algn="ctr">
                      <a:solidFill>
                        <a:schemeClr val="tx1"/>
                      </a:solidFill>
                      <a:prstDash val="solid"/>
                      <a:round/>
                      <a:headEnd type="none" w="med" len="med"/>
                      <a:tailEnd type="none" w="med" len="med"/>
                    </a:lnB>
                  </a:tcPr>
                </a:tc>
                <a:tc>
                  <a:txBody>
                    <a:bodyPr/>
                    <a:lstStyle/>
                    <a:p>
                      <a:pPr algn="ctr" fontAlgn="b"/>
                      <a:r>
                        <a:rPr lang="fr-FR" sz="1000" u="none" strike="noStrike">
                          <a:effectLst/>
                        </a:rPr>
                        <a:t>10</a:t>
                      </a:r>
                      <a:endParaRPr lang="fr-FR" sz="1000" b="0" i="0" u="none" strike="noStrike">
                        <a:solidFill>
                          <a:srgbClr val="000000"/>
                        </a:solidFill>
                        <a:effectLst/>
                        <a:latin typeface="Calibri" panose="020F0502020204030204" pitchFamily="34" charset="0"/>
                      </a:endParaRPr>
                    </a:p>
                  </a:txBody>
                  <a:tcPr marL="7012" marR="7012" marT="7012" marB="0" anchor="b">
                    <a:lnB w="12700" cap="flat" cmpd="sng" algn="ctr">
                      <a:solidFill>
                        <a:schemeClr val="tx1"/>
                      </a:solidFill>
                      <a:prstDash val="solid"/>
                      <a:round/>
                      <a:headEnd type="none" w="med" len="med"/>
                      <a:tailEnd type="none" w="med" len="med"/>
                    </a:lnB>
                  </a:tcPr>
                </a:tc>
                <a:tc>
                  <a:txBody>
                    <a:bodyPr/>
                    <a:lstStyle/>
                    <a:p>
                      <a:pPr algn="ctr" fontAlgn="b"/>
                      <a:r>
                        <a:rPr lang="fr-FR" sz="1000" u="none" strike="noStrike" dirty="0">
                          <a:effectLst/>
                        </a:rPr>
                        <a:t>12</a:t>
                      </a:r>
                      <a:endParaRPr lang="fr-FR" sz="1000" b="0" i="0" u="none" strike="noStrike" dirty="0">
                        <a:solidFill>
                          <a:srgbClr val="000000"/>
                        </a:solidFill>
                        <a:effectLst/>
                        <a:latin typeface="Calibri" panose="020F0502020204030204" pitchFamily="34" charset="0"/>
                      </a:endParaRPr>
                    </a:p>
                  </a:txBody>
                  <a:tcPr marL="7012" marR="7012" marT="7012" marB="0" anchor="b">
                    <a:lnB w="12700" cap="flat" cmpd="sng" algn="ctr">
                      <a:solidFill>
                        <a:schemeClr val="tx1"/>
                      </a:solidFill>
                      <a:prstDash val="solid"/>
                      <a:round/>
                      <a:headEnd type="none" w="med" len="med"/>
                      <a:tailEnd type="none" w="med" len="med"/>
                    </a:lnB>
                  </a:tcPr>
                </a:tc>
                <a:tc>
                  <a:txBody>
                    <a:bodyPr/>
                    <a:lstStyle/>
                    <a:p>
                      <a:pPr algn="ctr" fontAlgn="b"/>
                      <a:r>
                        <a:rPr lang="fr-FR" sz="1000" u="none" strike="noStrike" dirty="0">
                          <a:effectLst/>
                        </a:rPr>
                        <a:t>16</a:t>
                      </a:r>
                      <a:endParaRPr lang="fr-FR" sz="1000" b="0" i="0" u="none" strike="noStrike" dirty="0">
                        <a:solidFill>
                          <a:srgbClr val="000000"/>
                        </a:solidFill>
                        <a:effectLst/>
                        <a:latin typeface="Calibri" panose="020F0502020204030204" pitchFamily="34" charset="0"/>
                      </a:endParaRPr>
                    </a:p>
                  </a:txBody>
                  <a:tcPr marL="7012" marR="7012" marT="7012"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6762361"/>
                  </a:ext>
                </a:extLst>
              </a:tr>
            </a:tbl>
          </a:graphicData>
        </a:graphic>
      </p:graphicFrame>
      <p:sp>
        <p:nvSpPr>
          <p:cNvPr id="5" name="ZoneTexte 4">
            <a:extLst>
              <a:ext uri="{FF2B5EF4-FFF2-40B4-BE49-F238E27FC236}">
                <a16:creationId xmlns:a16="http://schemas.microsoft.com/office/drawing/2014/main" id="{5F7D26AD-1AB1-549F-9E5A-B57031702E12}"/>
              </a:ext>
            </a:extLst>
          </p:cNvPr>
          <p:cNvSpPr txBox="1"/>
          <p:nvPr/>
        </p:nvSpPr>
        <p:spPr>
          <a:xfrm>
            <a:off x="1580324" y="5732434"/>
            <a:ext cx="4399025" cy="2031325"/>
          </a:xfrm>
          <a:prstGeom prst="rect">
            <a:avLst/>
          </a:prstGeom>
          <a:solidFill>
            <a:schemeClr val="bg1">
              <a:lumMod val="85000"/>
            </a:schemeClr>
          </a:solidFill>
          <a:ln>
            <a:solidFill>
              <a:schemeClr val="tx1"/>
            </a:solidFill>
          </a:ln>
        </p:spPr>
        <p:txBody>
          <a:bodyPr wrap="none" rtlCol="0">
            <a:spAutoFit/>
          </a:bodyPr>
          <a:lstStyle/>
          <a:p>
            <a:r>
              <a:rPr lang="fr-FR" sz="1400" dirty="0"/>
              <a:t> Pour i de 1 à n</a:t>
            </a:r>
          </a:p>
          <a:p>
            <a:r>
              <a:rPr lang="fr-FR" sz="1400" dirty="0"/>
              <a:t>        pour w de 1 à </a:t>
            </a:r>
            <a:r>
              <a:rPr lang="fr-FR" sz="1400" dirty="0" err="1"/>
              <a:t>poids_max</a:t>
            </a:r>
            <a:endParaRPr lang="fr-FR" sz="1400" dirty="0"/>
          </a:p>
          <a:p>
            <a:r>
              <a:rPr lang="fr-FR" sz="1400" dirty="0"/>
              <a:t>            si </a:t>
            </a:r>
            <a:r>
              <a:rPr lang="fr-FR" sz="1400" dirty="0" err="1"/>
              <a:t>weights</a:t>
            </a:r>
            <a:r>
              <a:rPr lang="fr-FR" sz="1400" dirty="0"/>
              <a:t>[i - 1] &lt;= w:</a:t>
            </a:r>
          </a:p>
          <a:p>
            <a:r>
              <a:rPr lang="fr-FR" sz="1400" dirty="0"/>
              <a:t>                matrix[i][w] = max(</a:t>
            </a:r>
          </a:p>
          <a:p>
            <a:r>
              <a:rPr lang="fr-FR" sz="1400" dirty="0"/>
              <a:t>                    matrix[i - 1][w],</a:t>
            </a:r>
          </a:p>
          <a:p>
            <a:r>
              <a:rPr lang="fr-FR" sz="1400" dirty="0"/>
              <a:t>                    matrix[i - 1][w - </a:t>
            </a:r>
            <a:r>
              <a:rPr lang="fr-FR" sz="1400" dirty="0" err="1"/>
              <a:t>weights</a:t>
            </a:r>
            <a:r>
              <a:rPr lang="fr-FR" sz="1400" dirty="0"/>
              <a:t>[</a:t>
            </a:r>
            <a:r>
              <a:rPr lang="fr-FR" sz="1400" dirty="0" err="1"/>
              <a:t>row</a:t>
            </a:r>
            <a:r>
              <a:rPr lang="fr-FR" sz="1400" dirty="0"/>
              <a:t> - 1]] + values[i - 1]</a:t>
            </a:r>
          </a:p>
          <a:p>
            <a:r>
              <a:rPr lang="fr-FR" sz="1400" dirty="0"/>
              <a:t>                )</a:t>
            </a:r>
          </a:p>
          <a:p>
            <a:r>
              <a:rPr lang="fr-FR" sz="1400" dirty="0"/>
              <a:t>            sinon</a:t>
            </a:r>
          </a:p>
          <a:p>
            <a:r>
              <a:rPr lang="fr-FR" sz="1400" dirty="0"/>
              <a:t>                matrix[i][w] = matrix[i - 1][w]</a:t>
            </a:r>
          </a:p>
        </p:txBody>
      </p:sp>
      <p:sp>
        <p:nvSpPr>
          <p:cNvPr id="6" name="ZoneTexte 5">
            <a:extLst>
              <a:ext uri="{FF2B5EF4-FFF2-40B4-BE49-F238E27FC236}">
                <a16:creationId xmlns:a16="http://schemas.microsoft.com/office/drawing/2014/main" id="{A344C5DE-10B4-8CD9-5FB7-0BA98EE3F4F4}"/>
              </a:ext>
            </a:extLst>
          </p:cNvPr>
          <p:cNvSpPr txBox="1"/>
          <p:nvPr/>
        </p:nvSpPr>
        <p:spPr>
          <a:xfrm>
            <a:off x="519728" y="7931037"/>
            <a:ext cx="6520220" cy="738664"/>
          </a:xfrm>
          <a:prstGeom prst="rect">
            <a:avLst/>
          </a:prstGeom>
          <a:noFill/>
        </p:spPr>
        <p:txBody>
          <a:bodyPr wrap="square" rtlCol="0">
            <a:spAutoFit/>
          </a:bodyPr>
          <a:lstStyle/>
          <a:p>
            <a:pPr algn="just"/>
            <a:r>
              <a:rPr lang="fr-FR" sz="1400" dirty="0"/>
              <a:t>En remplissant la matrice selon le pseudo-code ci-dessus, on obtient la valeur maximale dans la dernière cellule de la matrice. Une fois remplit, il ne reste qu’à retrouver les actions correspondantes en appliquant le pseudo-code ci-dessous :</a:t>
            </a:r>
          </a:p>
        </p:txBody>
      </p:sp>
      <p:sp>
        <p:nvSpPr>
          <p:cNvPr id="7" name="ZoneTexte 6">
            <a:extLst>
              <a:ext uri="{FF2B5EF4-FFF2-40B4-BE49-F238E27FC236}">
                <a16:creationId xmlns:a16="http://schemas.microsoft.com/office/drawing/2014/main" id="{CBFEED81-D006-ED4E-1687-64BD6B995D8A}"/>
              </a:ext>
            </a:extLst>
          </p:cNvPr>
          <p:cNvSpPr txBox="1"/>
          <p:nvPr/>
        </p:nvSpPr>
        <p:spPr>
          <a:xfrm>
            <a:off x="1580323" y="8836979"/>
            <a:ext cx="4399025" cy="1384995"/>
          </a:xfrm>
          <a:prstGeom prst="rect">
            <a:avLst/>
          </a:prstGeom>
          <a:solidFill>
            <a:schemeClr val="bg1">
              <a:lumMod val="85000"/>
            </a:schemeClr>
          </a:solidFill>
          <a:ln>
            <a:solidFill>
              <a:schemeClr val="tx1"/>
            </a:solidFill>
          </a:ln>
        </p:spPr>
        <p:txBody>
          <a:bodyPr wrap="square" rtlCol="0">
            <a:spAutoFit/>
          </a:bodyPr>
          <a:lstStyle/>
          <a:p>
            <a:r>
              <a:rPr lang="en-US" sz="1400" dirty="0" err="1"/>
              <a:t>Selected_items</a:t>
            </a:r>
            <a:r>
              <a:rPr lang="en-US" sz="1400" dirty="0"/>
              <a:t> = </a:t>
            </a:r>
            <a:r>
              <a:rPr lang="en-US" sz="1400" dirty="0" err="1"/>
              <a:t>liste_vide</a:t>
            </a:r>
            <a:endParaRPr lang="en-US" sz="1400" dirty="0"/>
          </a:p>
          <a:p>
            <a:r>
              <a:rPr lang="en-US" sz="1400" dirty="0"/>
              <a:t>w = </a:t>
            </a:r>
            <a:r>
              <a:rPr lang="en-US" sz="1400" dirty="0" err="1"/>
              <a:t>max_weight</a:t>
            </a:r>
            <a:endParaRPr lang="en-US" sz="1400" dirty="0"/>
          </a:p>
          <a:p>
            <a:r>
              <a:rPr lang="en-US" sz="1400" dirty="0"/>
              <a:t>Pour </a:t>
            </a:r>
            <a:r>
              <a:rPr lang="en-US" sz="1400" dirty="0" err="1"/>
              <a:t>i</a:t>
            </a:r>
            <a:r>
              <a:rPr lang="en-US" sz="1400" dirty="0"/>
              <a:t> de n à 0</a:t>
            </a:r>
          </a:p>
          <a:p>
            <a:r>
              <a:rPr lang="en-US" sz="1400" dirty="0"/>
              <a:t>	</a:t>
            </a:r>
            <a:r>
              <a:rPr lang="en-US" sz="1400" dirty="0" err="1"/>
              <a:t>si</a:t>
            </a:r>
            <a:r>
              <a:rPr lang="en-US" sz="1400" dirty="0"/>
              <a:t> matrix[</a:t>
            </a:r>
            <a:r>
              <a:rPr lang="en-US" sz="1400" dirty="0" err="1"/>
              <a:t>i</a:t>
            </a:r>
            <a:r>
              <a:rPr lang="en-US" sz="1400" dirty="0"/>
              <a:t>][w] != matrix[</a:t>
            </a:r>
            <a:r>
              <a:rPr lang="en-US" sz="1400" dirty="0" err="1"/>
              <a:t>i</a:t>
            </a:r>
            <a:r>
              <a:rPr lang="en-US" sz="1400" dirty="0"/>
              <a:t> - 1][w]:</a:t>
            </a:r>
          </a:p>
          <a:p>
            <a:r>
              <a:rPr lang="en-US" sz="1400" dirty="0"/>
              <a:t>            	</a:t>
            </a:r>
            <a:r>
              <a:rPr lang="en-US" sz="1400" dirty="0" err="1"/>
              <a:t>ajouter</a:t>
            </a:r>
            <a:r>
              <a:rPr lang="en-US" sz="1400" dirty="0"/>
              <a:t> i-1 à </a:t>
            </a:r>
            <a:r>
              <a:rPr lang="en-US" sz="1400" dirty="0" err="1"/>
              <a:t>selected_items</a:t>
            </a:r>
            <a:endParaRPr lang="en-US" sz="1400" dirty="0"/>
          </a:p>
          <a:p>
            <a:r>
              <a:rPr lang="en-US" sz="1400" dirty="0"/>
              <a:t>            	w -= weights[</a:t>
            </a:r>
            <a:r>
              <a:rPr lang="en-US" sz="1400" dirty="0" err="1"/>
              <a:t>i</a:t>
            </a:r>
            <a:r>
              <a:rPr lang="en-US" sz="1400" dirty="0"/>
              <a:t> - 1]</a:t>
            </a:r>
            <a:endParaRPr lang="fr-FR" sz="1400" dirty="0"/>
          </a:p>
        </p:txBody>
      </p:sp>
    </p:spTree>
    <p:extLst>
      <p:ext uri="{BB962C8B-B14F-4D97-AF65-F5344CB8AC3E}">
        <p14:creationId xmlns:p14="http://schemas.microsoft.com/office/powerpoint/2010/main" val="3795024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A02380-06C9-F9DD-A531-FA84A77F3B84}"/>
              </a:ext>
            </a:extLst>
          </p:cNvPr>
          <p:cNvSpPr>
            <a:spLocks noGrp="1"/>
          </p:cNvSpPr>
          <p:nvPr>
            <p:ph type="title"/>
          </p:nvPr>
        </p:nvSpPr>
        <p:spPr>
          <a:xfrm>
            <a:off x="519728" y="569242"/>
            <a:ext cx="6520220" cy="787118"/>
          </a:xfrm>
        </p:spPr>
        <p:txBody>
          <a:bodyPr anchor="t" anchorCtr="0">
            <a:normAutofit/>
          </a:bodyPr>
          <a:lstStyle/>
          <a:p>
            <a:r>
              <a:rPr lang="fr-FR" sz="2500" b="1" dirty="0"/>
              <a:t>Analyse de l’algorithme optimisé</a:t>
            </a:r>
            <a:br>
              <a:rPr lang="fr-FR" sz="2000" dirty="0"/>
            </a:br>
            <a:r>
              <a:rPr lang="fr-FR" sz="2000" dirty="0"/>
              <a:t>Comparaison des résultats avec l’algorithme de force brute</a:t>
            </a:r>
          </a:p>
        </p:txBody>
      </p:sp>
      <p:sp>
        <p:nvSpPr>
          <p:cNvPr id="3" name="Espace réservé du contenu 2">
            <a:extLst>
              <a:ext uri="{FF2B5EF4-FFF2-40B4-BE49-F238E27FC236}">
                <a16:creationId xmlns:a16="http://schemas.microsoft.com/office/drawing/2014/main" id="{B4058B6D-DE17-4755-AAA0-B89E5977E158}"/>
              </a:ext>
            </a:extLst>
          </p:cNvPr>
          <p:cNvSpPr>
            <a:spLocks noGrp="1"/>
          </p:cNvSpPr>
          <p:nvPr>
            <p:ph idx="1"/>
          </p:nvPr>
        </p:nvSpPr>
        <p:spPr>
          <a:xfrm>
            <a:off x="519728" y="1641421"/>
            <a:ext cx="3479066" cy="3513272"/>
          </a:xfrm>
        </p:spPr>
        <p:txBody>
          <a:bodyPr>
            <a:normAutofit lnSpcReduction="10000"/>
          </a:bodyPr>
          <a:lstStyle/>
          <a:p>
            <a:pPr marL="0" indent="0" algn="just">
              <a:buNone/>
            </a:pPr>
            <a:r>
              <a:rPr lang="fr-FR" sz="1400" dirty="0"/>
              <a:t>Les résultats obtenus par l’algorithme de force brute et par l’algorithme optimisé sont identiques, seul le temps de calcul diffère :</a:t>
            </a:r>
          </a:p>
          <a:p>
            <a:pPr marL="0" indent="0" algn="just">
              <a:buNone/>
            </a:pPr>
            <a:endParaRPr lang="fr-FR" sz="1400" dirty="0"/>
          </a:p>
          <a:p>
            <a:pPr marL="0" indent="0" algn="just">
              <a:buNone/>
            </a:pPr>
            <a:r>
              <a:rPr lang="fr-FR" sz="1400" b="1" dirty="0"/>
              <a:t>bruteforce.py </a:t>
            </a:r>
            <a:r>
              <a:rPr lang="fr-FR" sz="1400" dirty="0"/>
              <a:t>:</a:t>
            </a:r>
          </a:p>
          <a:p>
            <a:pPr algn="just"/>
            <a:r>
              <a:rPr lang="fr-FR" sz="1400" dirty="0"/>
              <a:t>Bénéfice max = 93,56€</a:t>
            </a:r>
          </a:p>
          <a:p>
            <a:pPr algn="just"/>
            <a:r>
              <a:rPr lang="fr-FR" sz="1400" dirty="0"/>
              <a:t>Coût total = 498,00 €</a:t>
            </a:r>
          </a:p>
          <a:p>
            <a:pPr algn="just"/>
            <a:r>
              <a:rPr lang="fr-FR" sz="1400" dirty="0"/>
              <a:t>Temps d’exécution ~ 6 secondes</a:t>
            </a:r>
          </a:p>
          <a:p>
            <a:pPr marL="0" indent="0" algn="just">
              <a:buNone/>
            </a:pPr>
            <a:endParaRPr lang="fr-FR" sz="1400" dirty="0"/>
          </a:p>
          <a:p>
            <a:pPr marL="0" indent="0" algn="just">
              <a:buNone/>
            </a:pPr>
            <a:r>
              <a:rPr lang="fr-FR" sz="1400" b="1" dirty="0"/>
              <a:t>optimized.py </a:t>
            </a:r>
            <a:r>
              <a:rPr lang="fr-FR" sz="1400" dirty="0"/>
              <a:t>:</a:t>
            </a:r>
          </a:p>
          <a:p>
            <a:pPr algn="just"/>
            <a:r>
              <a:rPr lang="fr-FR" sz="1400" dirty="0"/>
              <a:t>Bénéfice max = 93,56€</a:t>
            </a:r>
          </a:p>
          <a:p>
            <a:pPr algn="just"/>
            <a:r>
              <a:rPr lang="fr-FR" sz="1400" dirty="0"/>
              <a:t>Coût total = 498,00 €</a:t>
            </a:r>
          </a:p>
          <a:p>
            <a:pPr algn="just"/>
            <a:r>
              <a:rPr lang="fr-FR" sz="1400" dirty="0"/>
              <a:t>Temps d’exécution ~ 0,3 secondes</a:t>
            </a:r>
          </a:p>
          <a:p>
            <a:pPr marL="0" indent="0" algn="just">
              <a:buNone/>
            </a:pPr>
            <a:endParaRPr lang="fr-FR" sz="1400" dirty="0"/>
          </a:p>
        </p:txBody>
      </p:sp>
      <p:sp>
        <p:nvSpPr>
          <p:cNvPr id="4" name="ZoneTexte 3">
            <a:extLst>
              <a:ext uri="{FF2B5EF4-FFF2-40B4-BE49-F238E27FC236}">
                <a16:creationId xmlns:a16="http://schemas.microsoft.com/office/drawing/2014/main" id="{CA1B245D-ED04-716E-B339-6805BF0714E3}"/>
              </a:ext>
            </a:extLst>
          </p:cNvPr>
          <p:cNvSpPr txBox="1"/>
          <p:nvPr/>
        </p:nvSpPr>
        <p:spPr>
          <a:xfrm>
            <a:off x="519728" y="5345906"/>
            <a:ext cx="6520219" cy="2893100"/>
          </a:xfrm>
          <a:prstGeom prst="rect">
            <a:avLst/>
          </a:prstGeom>
          <a:noFill/>
        </p:spPr>
        <p:txBody>
          <a:bodyPr wrap="square" rtlCol="0">
            <a:spAutoFit/>
          </a:bodyPr>
          <a:lstStyle/>
          <a:p>
            <a:pPr algn="just"/>
            <a:r>
              <a:rPr lang="fr-FR" sz="1400" b="1" dirty="0"/>
              <a:t>Limites de l’algorithme : </a:t>
            </a:r>
          </a:p>
          <a:p>
            <a:pPr algn="just"/>
            <a:endParaRPr lang="fr-FR" sz="1400" dirty="0"/>
          </a:p>
          <a:p>
            <a:pPr marL="285750" indent="-285750" algn="just">
              <a:buFont typeface="Arial" panose="020B0604020202020204" pitchFamily="34" charset="0"/>
              <a:buChar char="•"/>
            </a:pPr>
            <a:r>
              <a:rPr lang="fr-FR" sz="1400" dirty="0"/>
              <a:t>L’utilisation de la matrice nous impose de convertir des coûts des actions en nombre entier. Pour cela, on multiplie le prix réel des actions par une constante C, or cela va augmenter la taille de la matrice à remplir et ainsi augmenter la complexité en temps et en mémoire.</a:t>
            </a:r>
          </a:p>
          <a:p>
            <a:pPr marL="285750" indent="-285750" algn="just">
              <a:buFont typeface="Arial" panose="020B0604020202020204" pitchFamily="34" charset="0"/>
              <a:buChar char="•"/>
            </a:pPr>
            <a:endParaRPr lang="fr-FR" sz="1400" dirty="0"/>
          </a:p>
          <a:p>
            <a:pPr marL="0" indent="0" algn="just">
              <a:buFont typeface="Arial" panose="020B0604020202020204" pitchFamily="34" charset="0"/>
              <a:buNone/>
            </a:pPr>
            <a:r>
              <a:rPr lang="fr-FR" sz="1400" b="1" dirty="0"/>
              <a:t>Complexité en temps :</a:t>
            </a:r>
          </a:p>
          <a:p>
            <a:pPr marL="0" indent="0" algn="just">
              <a:buFont typeface="Arial" panose="020B0604020202020204" pitchFamily="34" charset="0"/>
              <a:buNone/>
            </a:pPr>
            <a:r>
              <a:rPr lang="fr-FR" sz="1400" dirty="0"/>
              <a:t>Pour n actions, un coût maximum de W, et une constante C on réalise:</a:t>
            </a:r>
          </a:p>
          <a:p>
            <a:pPr marL="285750" indent="-285750" algn="just">
              <a:buFont typeface="Arial" panose="020B0604020202020204" pitchFamily="34" charset="0"/>
              <a:buChar char="•"/>
            </a:pPr>
            <a:r>
              <a:rPr lang="fr-FR" sz="1400" dirty="0"/>
              <a:t>n x W x C calculs pour remplir la matrice de programmation dynamique</a:t>
            </a:r>
          </a:p>
          <a:p>
            <a:pPr marL="285750" indent="-285750" algn="just">
              <a:buFont typeface="Arial" panose="020B0604020202020204" pitchFamily="34" charset="0"/>
              <a:buChar char="•"/>
            </a:pPr>
            <a:r>
              <a:rPr lang="fr-FR" sz="1400" dirty="0"/>
              <a:t>n calculs pour remonter la liste complète des actions sélectionnées</a:t>
            </a:r>
          </a:p>
          <a:p>
            <a:pPr algn="just"/>
            <a:endParaRPr lang="fr-FR" sz="1400" dirty="0"/>
          </a:p>
          <a:p>
            <a:pPr algn="just"/>
            <a:r>
              <a:rPr lang="fr-FR" sz="1400" dirty="0"/>
              <a:t>On a donc une complexité totale en </a:t>
            </a:r>
            <a:r>
              <a:rPr lang="fr-FR" sz="1400" b="1" dirty="0"/>
              <a:t>O(n(WC + 1))</a:t>
            </a:r>
          </a:p>
        </p:txBody>
      </p:sp>
      <p:graphicFrame>
        <p:nvGraphicFramePr>
          <p:cNvPr id="6" name="Tableau 5">
            <a:extLst>
              <a:ext uri="{FF2B5EF4-FFF2-40B4-BE49-F238E27FC236}">
                <a16:creationId xmlns:a16="http://schemas.microsoft.com/office/drawing/2014/main" id="{08558527-1B84-A698-4871-9A0AB9A466EB}"/>
              </a:ext>
            </a:extLst>
          </p:cNvPr>
          <p:cNvGraphicFramePr>
            <a:graphicFrameLocks noGrp="1"/>
          </p:cNvGraphicFramePr>
          <p:nvPr>
            <p:extLst>
              <p:ext uri="{D42A27DB-BD31-4B8C-83A1-F6EECF244321}">
                <p14:modId xmlns:p14="http://schemas.microsoft.com/office/powerpoint/2010/main" val="160479595"/>
              </p:ext>
            </p:extLst>
          </p:nvPr>
        </p:nvGraphicFramePr>
        <p:xfrm>
          <a:off x="4209522" y="1719543"/>
          <a:ext cx="2830425" cy="3435150"/>
        </p:xfrm>
        <a:graphic>
          <a:graphicData uri="http://schemas.openxmlformats.org/drawingml/2006/table">
            <a:tbl>
              <a:tblPr/>
              <a:tblGrid>
                <a:gridCol w="948659">
                  <a:extLst>
                    <a:ext uri="{9D8B030D-6E8A-4147-A177-3AD203B41FA5}">
                      <a16:colId xmlns:a16="http://schemas.microsoft.com/office/drawing/2014/main" val="3518162295"/>
                    </a:ext>
                  </a:extLst>
                </a:gridCol>
                <a:gridCol w="948659">
                  <a:extLst>
                    <a:ext uri="{9D8B030D-6E8A-4147-A177-3AD203B41FA5}">
                      <a16:colId xmlns:a16="http://schemas.microsoft.com/office/drawing/2014/main" val="1135607296"/>
                    </a:ext>
                  </a:extLst>
                </a:gridCol>
                <a:gridCol w="933107">
                  <a:extLst>
                    <a:ext uri="{9D8B030D-6E8A-4147-A177-3AD203B41FA5}">
                      <a16:colId xmlns:a16="http://schemas.microsoft.com/office/drawing/2014/main" val="2788042121"/>
                    </a:ext>
                  </a:extLst>
                </a:gridCol>
              </a:tblGrid>
              <a:tr h="229010">
                <a:tc>
                  <a:txBody>
                    <a:bodyPr/>
                    <a:lstStyle/>
                    <a:p>
                      <a:pPr algn="ctr" fontAlgn="b"/>
                      <a:r>
                        <a:rPr lang="fr-FR" sz="1400" b="1" i="0" u="none" strike="noStrike">
                          <a:solidFill>
                            <a:srgbClr val="FFFFFF"/>
                          </a:solidFill>
                          <a:effectLst/>
                          <a:latin typeface="Calibri" panose="020F0502020204030204" pitchFamily="34" charset="0"/>
                        </a:rPr>
                        <a:t>action</a:t>
                      </a:r>
                    </a:p>
                  </a:txBody>
                  <a:tcPr marL="0" marR="0" marT="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fr-FR" sz="1400" b="1" i="0" u="none" strike="noStrike">
                          <a:solidFill>
                            <a:srgbClr val="FFFFFF"/>
                          </a:solidFill>
                          <a:effectLst/>
                          <a:latin typeface="Calibri" panose="020F0502020204030204" pitchFamily="34" charset="0"/>
                        </a:rPr>
                        <a:t>prix</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fr-FR" sz="1400" b="1" i="0" u="none" strike="noStrike">
                          <a:solidFill>
                            <a:srgbClr val="FFFFFF"/>
                          </a:solidFill>
                          <a:effectLst/>
                          <a:latin typeface="Calibri" panose="020F0502020204030204" pitchFamily="34" charset="0"/>
                        </a:rPr>
                        <a:t>benefice</a:t>
                      </a:r>
                    </a:p>
                  </a:txBody>
                  <a:tcPr marL="0" marR="0" marT="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3649351866"/>
                  </a:ext>
                </a:extLst>
              </a:tr>
              <a:tr h="229010">
                <a:tc>
                  <a:txBody>
                    <a:bodyPr/>
                    <a:lstStyle/>
                    <a:p>
                      <a:pPr algn="ctr" fontAlgn="b"/>
                      <a:r>
                        <a:rPr lang="fr-FR" sz="1400" b="0" i="0" u="none" strike="noStrike">
                          <a:solidFill>
                            <a:srgbClr val="000000"/>
                          </a:solidFill>
                          <a:effectLst/>
                          <a:latin typeface="Calibri" panose="020F0502020204030204" pitchFamily="34" charset="0"/>
                        </a:rPr>
                        <a:t>Action-2</a:t>
                      </a:r>
                    </a:p>
                  </a:txBody>
                  <a:tcPr marL="0" marR="0" marT="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400" b="0" i="0" u="none" strike="noStrike">
                          <a:solidFill>
                            <a:srgbClr val="000000"/>
                          </a:solidFill>
                          <a:effectLst/>
                          <a:latin typeface="Calibri" panose="020F0502020204030204" pitchFamily="34" charset="0"/>
                        </a:rPr>
                        <a:t>30,00</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400" b="0" i="0" u="none" strike="noStrike">
                          <a:solidFill>
                            <a:srgbClr val="000000"/>
                          </a:solidFill>
                          <a:effectLst/>
                          <a:latin typeface="Calibri" panose="020F0502020204030204" pitchFamily="34" charset="0"/>
                        </a:rPr>
                        <a:t>3,00</a:t>
                      </a:r>
                    </a:p>
                  </a:txBody>
                  <a:tcPr marL="0" marR="0" marT="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419519311"/>
                  </a:ext>
                </a:extLst>
              </a:tr>
              <a:tr h="229010">
                <a:tc>
                  <a:txBody>
                    <a:bodyPr/>
                    <a:lstStyle/>
                    <a:p>
                      <a:pPr algn="ctr" fontAlgn="b"/>
                      <a:r>
                        <a:rPr lang="fr-FR" sz="1400" b="0" i="0" u="none" strike="noStrike">
                          <a:solidFill>
                            <a:srgbClr val="000000"/>
                          </a:solidFill>
                          <a:effectLst/>
                          <a:latin typeface="Calibri" panose="020F0502020204030204" pitchFamily="34" charset="0"/>
                        </a:rPr>
                        <a:t>Action-3</a:t>
                      </a:r>
                    </a:p>
                  </a:txBody>
                  <a:tcPr marL="0" marR="0" marT="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panose="020F0502020204030204" pitchFamily="34" charset="0"/>
                        </a:rPr>
                        <a:t>50,00</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panose="020F0502020204030204" pitchFamily="34" charset="0"/>
                        </a:rPr>
                        <a:t>7,50</a:t>
                      </a:r>
                    </a:p>
                  </a:txBody>
                  <a:tcPr marL="0" marR="0" marT="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573719237"/>
                  </a:ext>
                </a:extLst>
              </a:tr>
              <a:tr h="229010">
                <a:tc>
                  <a:txBody>
                    <a:bodyPr/>
                    <a:lstStyle/>
                    <a:p>
                      <a:pPr algn="ctr" fontAlgn="b"/>
                      <a:r>
                        <a:rPr lang="fr-FR" sz="1400" b="0" i="0" u="none" strike="noStrike">
                          <a:solidFill>
                            <a:srgbClr val="000000"/>
                          </a:solidFill>
                          <a:effectLst/>
                          <a:latin typeface="Calibri" panose="020F0502020204030204" pitchFamily="34" charset="0"/>
                        </a:rPr>
                        <a:t>Action-4</a:t>
                      </a:r>
                    </a:p>
                  </a:txBody>
                  <a:tcPr marL="0" marR="0" marT="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400" b="0" i="0" u="none" strike="noStrike">
                          <a:solidFill>
                            <a:srgbClr val="000000"/>
                          </a:solidFill>
                          <a:effectLst/>
                          <a:latin typeface="Calibri" panose="020F0502020204030204" pitchFamily="34" charset="0"/>
                        </a:rPr>
                        <a:t>70,00</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400" b="0" i="0" u="none" strike="noStrike">
                          <a:solidFill>
                            <a:srgbClr val="000000"/>
                          </a:solidFill>
                          <a:effectLst/>
                          <a:latin typeface="Calibri" panose="020F0502020204030204" pitchFamily="34" charset="0"/>
                        </a:rPr>
                        <a:t>14,00</a:t>
                      </a:r>
                    </a:p>
                  </a:txBody>
                  <a:tcPr marL="0" marR="0" marT="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42968462"/>
                  </a:ext>
                </a:extLst>
              </a:tr>
              <a:tr h="229010">
                <a:tc>
                  <a:txBody>
                    <a:bodyPr/>
                    <a:lstStyle/>
                    <a:p>
                      <a:pPr algn="ctr" fontAlgn="b"/>
                      <a:r>
                        <a:rPr lang="fr-FR" sz="1400" b="0" i="0" u="none" strike="noStrike">
                          <a:solidFill>
                            <a:srgbClr val="000000"/>
                          </a:solidFill>
                          <a:effectLst/>
                          <a:latin typeface="Calibri" panose="020F0502020204030204" pitchFamily="34" charset="0"/>
                        </a:rPr>
                        <a:t>Action-5</a:t>
                      </a:r>
                    </a:p>
                  </a:txBody>
                  <a:tcPr marL="0" marR="0" marT="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panose="020F0502020204030204" pitchFamily="34" charset="0"/>
                        </a:rPr>
                        <a:t>60,00</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panose="020F0502020204030204" pitchFamily="34" charset="0"/>
                        </a:rPr>
                        <a:t>10,20</a:t>
                      </a:r>
                    </a:p>
                  </a:txBody>
                  <a:tcPr marL="0" marR="0" marT="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714499114"/>
                  </a:ext>
                </a:extLst>
              </a:tr>
              <a:tr h="229010">
                <a:tc>
                  <a:txBody>
                    <a:bodyPr/>
                    <a:lstStyle/>
                    <a:p>
                      <a:pPr algn="ctr" fontAlgn="b"/>
                      <a:r>
                        <a:rPr lang="fr-FR" sz="1400" b="0" i="0" u="none" strike="noStrike">
                          <a:solidFill>
                            <a:srgbClr val="000000"/>
                          </a:solidFill>
                          <a:effectLst/>
                          <a:latin typeface="Calibri" panose="020F0502020204030204" pitchFamily="34" charset="0"/>
                        </a:rPr>
                        <a:t>Action-6</a:t>
                      </a:r>
                    </a:p>
                  </a:txBody>
                  <a:tcPr marL="0" marR="0" marT="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400" b="0" i="0" u="none" strike="noStrike">
                          <a:solidFill>
                            <a:srgbClr val="000000"/>
                          </a:solidFill>
                          <a:effectLst/>
                          <a:latin typeface="Calibri" panose="020F0502020204030204" pitchFamily="34" charset="0"/>
                        </a:rPr>
                        <a:t>80,00</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400" b="0" i="0" u="none" strike="noStrike">
                          <a:solidFill>
                            <a:srgbClr val="000000"/>
                          </a:solidFill>
                          <a:effectLst/>
                          <a:latin typeface="Calibri" panose="020F0502020204030204" pitchFamily="34" charset="0"/>
                        </a:rPr>
                        <a:t>20,00</a:t>
                      </a:r>
                    </a:p>
                  </a:txBody>
                  <a:tcPr marL="0" marR="0" marT="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549858517"/>
                  </a:ext>
                </a:extLst>
              </a:tr>
              <a:tr h="229010">
                <a:tc>
                  <a:txBody>
                    <a:bodyPr/>
                    <a:lstStyle/>
                    <a:p>
                      <a:pPr algn="ctr" fontAlgn="b"/>
                      <a:r>
                        <a:rPr lang="fr-FR" sz="1400" b="0" i="0" u="none" strike="noStrike">
                          <a:solidFill>
                            <a:srgbClr val="000000"/>
                          </a:solidFill>
                          <a:effectLst/>
                          <a:latin typeface="Calibri" panose="020F0502020204030204" pitchFamily="34" charset="0"/>
                        </a:rPr>
                        <a:t>Action-9</a:t>
                      </a:r>
                    </a:p>
                  </a:txBody>
                  <a:tcPr marL="0" marR="0" marT="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panose="020F0502020204030204" pitchFamily="34" charset="0"/>
                        </a:rPr>
                        <a:t>48,00</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panose="020F0502020204030204" pitchFamily="34" charset="0"/>
                        </a:rPr>
                        <a:t>6,24</a:t>
                      </a:r>
                    </a:p>
                  </a:txBody>
                  <a:tcPr marL="0" marR="0" marT="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507390471"/>
                  </a:ext>
                </a:extLst>
              </a:tr>
              <a:tr h="229010">
                <a:tc>
                  <a:txBody>
                    <a:bodyPr/>
                    <a:lstStyle/>
                    <a:p>
                      <a:pPr algn="ctr" fontAlgn="b"/>
                      <a:r>
                        <a:rPr lang="fr-FR" sz="1400" b="0" i="0" u="none" strike="noStrike">
                          <a:solidFill>
                            <a:srgbClr val="000000"/>
                          </a:solidFill>
                          <a:effectLst/>
                          <a:latin typeface="Calibri" panose="020F0502020204030204" pitchFamily="34" charset="0"/>
                        </a:rPr>
                        <a:t>Action-10</a:t>
                      </a:r>
                    </a:p>
                  </a:txBody>
                  <a:tcPr marL="0" marR="0" marT="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400" b="0" i="0" u="none" strike="noStrike">
                          <a:solidFill>
                            <a:srgbClr val="000000"/>
                          </a:solidFill>
                          <a:effectLst/>
                          <a:latin typeface="Calibri" panose="020F0502020204030204" pitchFamily="34" charset="0"/>
                        </a:rPr>
                        <a:t>34,00</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400" b="0" i="0" u="none" strike="noStrike">
                          <a:solidFill>
                            <a:srgbClr val="000000"/>
                          </a:solidFill>
                          <a:effectLst/>
                          <a:latin typeface="Calibri" panose="020F0502020204030204" pitchFamily="34" charset="0"/>
                        </a:rPr>
                        <a:t>9,18</a:t>
                      </a:r>
                    </a:p>
                  </a:txBody>
                  <a:tcPr marL="0" marR="0" marT="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695707474"/>
                  </a:ext>
                </a:extLst>
              </a:tr>
              <a:tr h="229010">
                <a:tc>
                  <a:txBody>
                    <a:bodyPr/>
                    <a:lstStyle/>
                    <a:p>
                      <a:pPr algn="ctr" fontAlgn="b"/>
                      <a:r>
                        <a:rPr lang="fr-FR" sz="1400" b="0" i="0" u="none" strike="noStrike">
                          <a:solidFill>
                            <a:srgbClr val="000000"/>
                          </a:solidFill>
                          <a:effectLst/>
                          <a:latin typeface="Calibri" panose="020F0502020204030204" pitchFamily="34" charset="0"/>
                        </a:rPr>
                        <a:t>Action-11</a:t>
                      </a:r>
                    </a:p>
                  </a:txBody>
                  <a:tcPr marL="0" marR="0" marT="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panose="020F0502020204030204" pitchFamily="34" charset="0"/>
                        </a:rPr>
                        <a:t>42,00</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400" b="0" i="0" u="none" strike="noStrike" dirty="0">
                          <a:solidFill>
                            <a:srgbClr val="000000"/>
                          </a:solidFill>
                          <a:effectLst/>
                          <a:latin typeface="Calibri" panose="020F0502020204030204" pitchFamily="34" charset="0"/>
                        </a:rPr>
                        <a:t>7,14</a:t>
                      </a:r>
                    </a:p>
                  </a:txBody>
                  <a:tcPr marL="0" marR="0" marT="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297603213"/>
                  </a:ext>
                </a:extLst>
              </a:tr>
              <a:tr h="229010">
                <a:tc>
                  <a:txBody>
                    <a:bodyPr/>
                    <a:lstStyle/>
                    <a:p>
                      <a:pPr algn="ctr" fontAlgn="b"/>
                      <a:r>
                        <a:rPr lang="fr-FR" sz="1400" b="0" i="0" u="none" strike="noStrike">
                          <a:solidFill>
                            <a:srgbClr val="000000"/>
                          </a:solidFill>
                          <a:effectLst/>
                          <a:latin typeface="Calibri" panose="020F0502020204030204" pitchFamily="34" charset="0"/>
                        </a:rPr>
                        <a:t>Action-13</a:t>
                      </a:r>
                    </a:p>
                  </a:txBody>
                  <a:tcPr marL="0" marR="0" marT="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400" b="0" i="0" u="none" strike="noStrike">
                          <a:solidFill>
                            <a:srgbClr val="000000"/>
                          </a:solidFill>
                          <a:effectLst/>
                          <a:latin typeface="Calibri" panose="020F0502020204030204" pitchFamily="34" charset="0"/>
                        </a:rPr>
                        <a:t>38,00</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400" b="0" i="0" u="none" strike="noStrike">
                          <a:solidFill>
                            <a:srgbClr val="000000"/>
                          </a:solidFill>
                          <a:effectLst/>
                          <a:latin typeface="Calibri" panose="020F0502020204030204" pitchFamily="34" charset="0"/>
                        </a:rPr>
                        <a:t>8,74</a:t>
                      </a:r>
                    </a:p>
                  </a:txBody>
                  <a:tcPr marL="0" marR="0" marT="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804003545"/>
                  </a:ext>
                </a:extLst>
              </a:tr>
              <a:tr h="229010">
                <a:tc>
                  <a:txBody>
                    <a:bodyPr/>
                    <a:lstStyle/>
                    <a:p>
                      <a:pPr algn="ctr" fontAlgn="b"/>
                      <a:r>
                        <a:rPr lang="fr-FR" sz="1400" b="0" i="0" u="none" strike="noStrike">
                          <a:solidFill>
                            <a:srgbClr val="000000"/>
                          </a:solidFill>
                          <a:effectLst/>
                          <a:latin typeface="Calibri" panose="020F0502020204030204" pitchFamily="34" charset="0"/>
                        </a:rPr>
                        <a:t>Action-16</a:t>
                      </a:r>
                    </a:p>
                  </a:txBody>
                  <a:tcPr marL="0" marR="0" marT="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panose="020F0502020204030204" pitchFamily="34" charset="0"/>
                        </a:rPr>
                        <a:t>8,00</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panose="020F0502020204030204" pitchFamily="34" charset="0"/>
                        </a:rPr>
                        <a:t>0,64</a:t>
                      </a:r>
                    </a:p>
                  </a:txBody>
                  <a:tcPr marL="0" marR="0" marT="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457630054"/>
                  </a:ext>
                </a:extLst>
              </a:tr>
              <a:tr h="229010">
                <a:tc>
                  <a:txBody>
                    <a:bodyPr/>
                    <a:lstStyle/>
                    <a:p>
                      <a:pPr algn="ctr" fontAlgn="b"/>
                      <a:r>
                        <a:rPr lang="fr-FR" sz="1400" b="0" i="0" u="none" strike="noStrike">
                          <a:solidFill>
                            <a:srgbClr val="000000"/>
                          </a:solidFill>
                          <a:effectLst/>
                          <a:latin typeface="Calibri" panose="020F0502020204030204" pitchFamily="34" charset="0"/>
                        </a:rPr>
                        <a:t>Action-17</a:t>
                      </a:r>
                    </a:p>
                  </a:txBody>
                  <a:tcPr marL="0" marR="0" marT="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400" b="0" i="0" u="none" strike="noStrike">
                          <a:solidFill>
                            <a:srgbClr val="000000"/>
                          </a:solidFill>
                          <a:effectLst/>
                          <a:latin typeface="Calibri" panose="020F0502020204030204" pitchFamily="34" charset="0"/>
                        </a:rPr>
                        <a:t>4,00</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fr-FR" sz="1400" b="0" i="0" u="none" strike="noStrike">
                          <a:solidFill>
                            <a:srgbClr val="000000"/>
                          </a:solidFill>
                          <a:effectLst/>
                          <a:latin typeface="Calibri" panose="020F0502020204030204" pitchFamily="34" charset="0"/>
                        </a:rPr>
                        <a:t>0,48</a:t>
                      </a:r>
                    </a:p>
                  </a:txBody>
                  <a:tcPr marL="0" marR="0" marT="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227250566"/>
                  </a:ext>
                </a:extLst>
              </a:tr>
              <a:tr h="229010">
                <a:tc>
                  <a:txBody>
                    <a:bodyPr/>
                    <a:lstStyle/>
                    <a:p>
                      <a:pPr algn="ctr" fontAlgn="b"/>
                      <a:r>
                        <a:rPr lang="fr-FR" sz="1400" b="0" i="0" u="none" strike="noStrike">
                          <a:solidFill>
                            <a:srgbClr val="000000"/>
                          </a:solidFill>
                          <a:effectLst/>
                          <a:latin typeface="Calibri" panose="020F0502020204030204" pitchFamily="34" charset="0"/>
                        </a:rPr>
                        <a:t>Action-18</a:t>
                      </a:r>
                    </a:p>
                  </a:txBody>
                  <a:tcPr marL="0" marR="0" marT="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panose="020F0502020204030204" pitchFamily="34" charset="0"/>
                        </a:rPr>
                        <a:t>10,00</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400" b="0" i="0" u="none" strike="noStrike">
                          <a:solidFill>
                            <a:srgbClr val="000000"/>
                          </a:solidFill>
                          <a:effectLst/>
                          <a:latin typeface="Calibri" panose="020F0502020204030204" pitchFamily="34" charset="0"/>
                        </a:rPr>
                        <a:t>1,40</a:t>
                      </a:r>
                    </a:p>
                  </a:txBody>
                  <a:tcPr marL="0" marR="0" marT="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4205507729"/>
                  </a:ext>
                </a:extLst>
              </a:tr>
              <a:tr h="229010">
                <a:tc>
                  <a:txBody>
                    <a:bodyPr/>
                    <a:lstStyle/>
                    <a:p>
                      <a:pPr algn="ctr" fontAlgn="b"/>
                      <a:r>
                        <a:rPr lang="fr-FR" sz="1400" b="0" i="0" u="none" strike="noStrike">
                          <a:solidFill>
                            <a:srgbClr val="000000"/>
                          </a:solidFill>
                          <a:effectLst/>
                          <a:latin typeface="Calibri" panose="020F0502020204030204" pitchFamily="34" charset="0"/>
                        </a:rPr>
                        <a:t>Action-19</a:t>
                      </a:r>
                    </a:p>
                  </a:txBody>
                  <a:tcPr marL="0" marR="0" marT="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25400" cap="flat" cmpd="dbl" algn="ctr">
                      <a:solidFill>
                        <a:srgbClr val="4472C4"/>
                      </a:solidFill>
                      <a:prstDash val="solid"/>
                      <a:round/>
                      <a:headEnd type="none" w="med" len="med"/>
                      <a:tailEnd type="none" w="med" len="med"/>
                    </a:lnB>
                    <a:solidFill>
                      <a:srgbClr val="D9E1F2"/>
                    </a:solidFill>
                  </a:tcPr>
                </a:tc>
                <a:tc>
                  <a:txBody>
                    <a:bodyPr/>
                    <a:lstStyle/>
                    <a:p>
                      <a:pPr algn="ctr" fontAlgn="b"/>
                      <a:r>
                        <a:rPr lang="fr-FR" sz="1400" b="0" i="0" u="none" strike="noStrike">
                          <a:solidFill>
                            <a:srgbClr val="000000"/>
                          </a:solidFill>
                          <a:effectLst/>
                          <a:latin typeface="Calibri" panose="020F0502020204030204" pitchFamily="34" charset="0"/>
                        </a:rPr>
                        <a:t>24,00</a:t>
                      </a:r>
                    </a:p>
                  </a:txBody>
                  <a:tcPr marL="0" marR="0" marT="0" marB="0" anchor="b">
                    <a:lnL>
                      <a:noFill/>
                    </a:lnL>
                    <a:lnR>
                      <a:noFill/>
                    </a:lnR>
                    <a:lnT w="6350" cap="flat" cmpd="sng" algn="ctr">
                      <a:solidFill>
                        <a:srgbClr val="8EA9DB"/>
                      </a:solidFill>
                      <a:prstDash val="solid"/>
                      <a:round/>
                      <a:headEnd type="none" w="med" len="med"/>
                      <a:tailEnd type="none" w="med" len="med"/>
                    </a:lnT>
                    <a:lnB w="25400" cap="flat" cmpd="dbl" algn="ctr">
                      <a:solidFill>
                        <a:srgbClr val="4472C4"/>
                      </a:solidFill>
                      <a:prstDash val="solid"/>
                      <a:round/>
                      <a:headEnd type="none" w="med" len="med"/>
                      <a:tailEnd type="none" w="med" len="med"/>
                    </a:lnB>
                    <a:solidFill>
                      <a:srgbClr val="D9E1F2"/>
                    </a:solidFill>
                  </a:tcPr>
                </a:tc>
                <a:tc>
                  <a:txBody>
                    <a:bodyPr/>
                    <a:lstStyle/>
                    <a:p>
                      <a:pPr algn="ctr" fontAlgn="b"/>
                      <a:r>
                        <a:rPr lang="fr-FR" sz="1400" b="0" i="0" u="none" strike="noStrike">
                          <a:solidFill>
                            <a:srgbClr val="000000"/>
                          </a:solidFill>
                          <a:effectLst/>
                          <a:latin typeface="Calibri" panose="020F0502020204030204" pitchFamily="34" charset="0"/>
                        </a:rPr>
                        <a:t>5,04</a:t>
                      </a:r>
                    </a:p>
                  </a:txBody>
                  <a:tcPr marL="0" marR="0" marT="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25400" cap="flat" cmpd="dbl" algn="ctr">
                      <a:solidFill>
                        <a:srgbClr val="4472C4"/>
                      </a:solidFill>
                      <a:prstDash val="solid"/>
                      <a:round/>
                      <a:headEnd type="none" w="med" len="med"/>
                      <a:tailEnd type="none" w="med" len="med"/>
                    </a:lnB>
                    <a:solidFill>
                      <a:srgbClr val="D9E1F2"/>
                    </a:solidFill>
                  </a:tcPr>
                </a:tc>
                <a:extLst>
                  <a:ext uri="{0D108BD9-81ED-4DB2-BD59-A6C34878D82A}">
                    <a16:rowId xmlns:a16="http://schemas.microsoft.com/office/drawing/2014/main" val="1571371579"/>
                  </a:ext>
                </a:extLst>
              </a:tr>
              <a:tr h="229010">
                <a:tc>
                  <a:txBody>
                    <a:bodyPr/>
                    <a:lstStyle/>
                    <a:p>
                      <a:pPr algn="ctr" fontAlgn="b"/>
                      <a:endParaRPr lang="fr-FR" sz="1400" b="1" i="0" u="none" strike="noStrike" dirty="0">
                        <a:solidFill>
                          <a:srgbClr val="000000"/>
                        </a:solidFill>
                        <a:effectLst/>
                        <a:latin typeface="Calibri" panose="020F0502020204030204" pitchFamily="34" charset="0"/>
                      </a:endParaRPr>
                    </a:p>
                  </a:txBody>
                  <a:tcPr marL="0" marR="0" marT="0" marB="0" anchor="b">
                    <a:lnL w="6350" cap="flat" cmpd="sng" algn="ctr">
                      <a:solidFill>
                        <a:srgbClr val="8EA9DB"/>
                      </a:solidFill>
                      <a:prstDash val="solid"/>
                      <a:round/>
                      <a:headEnd type="none" w="med" len="med"/>
                      <a:tailEnd type="none" w="med" len="med"/>
                    </a:lnL>
                    <a:lnR>
                      <a:noFill/>
                    </a:lnR>
                    <a:lnT w="25400" cap="flat" cmpd="dbl" algn="ctr">
                      <a:solidFill>
                        <a:srgbClr val="4472C4"/>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400" b="1" i="0" u="none" strike="noStrike" dirty="0">
                          <a:solidFill>
                            <a:srgbClr val="000000"/>
                          </a:solidFill>
                          <a:effectLst/>
                          <a:latin typeface="Calibri" panose="020F0502020204030204" pitchFamily="34" charset="0"/>
                        </a:rPr>
                        <a:t>498,00</a:t>
                      </a:r>
                    </a:p>
                  </a:txBody>
                  <a:tcPr marL="0" marR="0" marT="0" marB="0" anchor="b">
                    <a:lnL>
                      <a:noFill/>
                    </a:lnL>
                    <a:lnR>
                      <a:noFill/>
                    </a:lnR>
                    <a:lnT w="25400" cap="flat" cmpd="dbl" algn="ctr">
                      <a:solidFill>
                        <a:srgbClr val="4472C4"/>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fr-FR" sz="1400" b="1" i="0" u="none" strike="noStrike" dirty="0">
                          <a:solidFill>
                            <a:srgbClr val="000000"/>
                          </a:solidFill>
                          <a:effectLst/>
                          <a:latin typeface="Calibri" panose="020F0502020204030204" pitchFamily="34" charset="0"/>
                        </a:rPr>
                        <a:t>93,56</a:t>
                      </a:r>
                    </a:p>
                  </a:txBody>
                  <a:tcPr marL="0" marR="0" marT="0" marB="0" anchor="b">
                    <a:lnL>
                      <a:noFill/>
                    </a:lnL>
                    <a:lnR w="6350" cap="flat" cmpd="sng" algn="ctr">
                      <a:solidFill>
                        <a:srgbClr val="8EA9DB"/>
                      </a:solidFill>
                      <a:prstDash val="solid"/>
                      <a:round/>
                      <a:headEnd type="none" w="med" len="med"/>
                      <a:tailEnd type="none" w="med" len="med"/>
                    </a:lnR>
                    <a:lnT w="25400" cap="flat" cmpd="dbl" algn="ctr">
                      <a:solidFill>
                        <a:srgbClr val="4472C4"/>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877920696"/>
                  </a:ext>
                </a:extLst>
              </a:tr>
            </a:tbl>
          </a:graphicData>
        </a:graphic>
      </p:graphicFrame>
      <p:sp>
        <p:nvSpPr>
          <p:cNvPr id="8" name="Espace réservé du contenu 2">
            <a:extLst>
              <a:ext uri="{FF2B5EF4-FFF2-40B4-BE49-F238E27FC236}">
                <a16:creationId xmlns:a16="http://schemas.microsoft.com/office/drawing/2014/main" id="{E0E620CA-E677-B543-5511-3A6096FB2D23}"/>
              </a:ext>
            </a:extLst>
          </p:cNvPr>
          <p:cNvSpPr txBox="1">
            <a:spLocks/>
          </p:cNvSpPr>
          <p:nvPr/>
        </p:nvSpPr>
        <p:spPr>
          <a:xfrm>
            <a:off x="519728" y="6922114"/>
            <a:ext cx="6520219" cy="787119"/>
          </a:xfrm>
          <a:prstGeom prst="rect">
            <a:avLst/>
          </a:prstGeom>
        </p:spPr>
        <p:txBody>
          <a:bodyPr vert="horz" lIns="91440" tIns="45720" rIns="91440" bIns="45720" rtlCol="0">
            <a:norm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Font typeface="Arial" panose="020B0604020202020204" pitchFamily="34" charset="0"/>
              <a:buNone/>
            </a:pPr>
            <a:endParaRPr lang="fr-FR" sz="1400" b="1" dirty="0"/>
          </a:p>
          <a:p>
            <a:pPr marL="0" indent="0">
              <a:buFont typeface="Arial" panose="020B0604020202020204" pitchFamily="34" charset="0"/>
              <a:buNone/>
            </a:pPr>
            <a:endParaRPr lang="fr-FR" sz="1400" b="1" dirty="0"/>
          </a:p>
          <a:p>
            <a:pPr marL="0" indent="0">
              <a:buFont typeface="Arial" panose="020B0604020202020204" pitchFamily="34" charset="0"/>
              <a:buNone/>
            </a:pPr>
            <a:endParaRPr lang="fr-FR" sz="1400" b="1" dirty="0"/>
          </a:p>
          <a:p>
            <a:pPr marL="0" indent="0">
              <a:buFont typeface="Arial" panose="020B0604020202020204" pitchFamily="34" charset="0"/>
              <a:buNone/>
            </a:pPr>
            <a:endParaRPr lang="fr-FR" sz="1400" b="1" dirty="0"/>
          </a:p>
        </p:txBody>
      </p:sp>
      <p:graphicFrame>
        <p:nvGraphicFramePr>
          <p:cNvPr id="9" name="Tableau 8">
            <a:extLst>
              <a:ext uri="{FF2B5EF4-FFF2-40B4-BE49-F238E27FC236}">
                <a16:creationId xmlns:a16="http://schemas.microsoft.com/office/drawing/2014/main" id="{42386AFD-71B7-B627-677D-F59421B769DF}"/>
              </a:ext>
            </a:extLst>
          </p:cNvPr>
          <p:cNvGraphicFramePr>
            <a:graphicFrameLocks noGrp="1"/>
          </p:cNvGraphicFramePr>
          <p:nvPr>
            <p:extLst>
              <p:ext uri="{D42A27DB-BD31-4B8C-83A1-F6EECF244321}">
                <p14:modId xmlns:p14="http://schemas.microsoft.com/office/powerpoint/2010/main" val="616655616"/>
              </p:ext>
            </p:extLst>
          </p:nvPr>
        </p:nvGraphicFramePr>
        <p:xfrm>
          <a:off x="3779837" y="8491515"/>
          <a:ext cx="3457059" cy="1631056"/>
        </p:xfrm>
        <a:graphic>
          <a:graphicData uri="http://schemas.openxmlformats.org/drawingml/2006/table">
            <a:tbl>
              <a:tblPr firstRow="1" bandRow="1">
                <a:tableStyleId>{5C22544A-7EE6-4342-B048-85BDC9FD1C3A}</a:tableStyleId>
              </a:tblPr>
              <a:tblGrid>
                <a:gridCol w="1698943">
                  <a:extLst>
                    <a:ext uri="{9D8B030D-6E8A-4147-A177-3AD203B41FA5}">
                      <a16:colId xmlns:a16="http://schemas.microsoft.com/office/drawing/2014/main" val="1976336124"/>
                    </a:ext>
                  </a:extLst>
                </a:gridCol>
                <a:gridCol w="726317">
                  <a:extLst>
                    <a:ext uri="{9D8B030D-6E8A-4147-A177-3AD203B41FA5}">
                      <a16:colId xmlns:a16="http://schemas.microsoft.com/office/drawing/2014/main" val="3409060390"/>
                    </a:ext>
                  </a:extLst>
                </a:gridCol>
                <a:gridCol w="1031799">
                  <a:extLst>
                    <a:ext uri="{9D8B030D-6E8A-4147-A177-3AD203B41FA5}">
                      <a16:colId xmlns:a16="http://schemas.microsoft.com/office/drawing/2014/main" val="1457579256"/>
                    </a:ext>
                  </a:extLst>
                </a:gridCol>
              </a:tblGrid>
              <a:tr h="305176">
                <a:tc>
                  <a:txBody>
                    <a:bodyPr/>
                    <a:lstStyle/>
                    <a:p>
                      <a:pPr algn="ctr"/>
                      <a:r>
                        <a:rPr lang="fr-FR" sz="1200" dirty="0"/>
                        <a:t>variable</a:t>
                      </a:r>
                    </a:p>
                  </a:txBody>
                  <a:tcPr anchor="ctr"/>
                </a:tc>
                <a:tc>
                  <a:txBody>
                    <a:bodyPr/>
                    <a:lstStyle/>
                    <a:p>
                      <a:pPr algn="ctr"/>
                      <a:r>
                        <a:rPr lang="fr-FR" sz="1200" dirty="0"/>
                        <a:t>quantité</a:t>
                      </a:r>
                    </a:p>
                  </a:txBody>
                  <a:tcPr anchor="ctr"/>
                </a:tc>
                <a:tc>
                  <a:txBody>
                    <a:bodyPr/>
                    <a:lstStyle/>
                    <a:p>
                      <a:pPr algn="ctr"/>
                      <a:r>
                        <a:rPr lang="fr-FR" sz="1200" dirty="0"/>
                        <a:t>type</a:t>
                      </a:r>
                    </a:p>
                  </a:txBody>
                  <a:tcPr anchor="ctr"/>
                </a:tc>
                <a:extLst>
                  <a:ext uri="{0D108BD9-81ED-4DB2-BD59-A6C34878D82A}">
                    <a16:rowId xmlns:a16="http://schemas.microsoft.com/office/drawing/2014/main" val="1351983711"/>
                  </a:ext>
                </a:extLst>
              </a:tr>
              <a:tr h="205990">
                <a:tc>
                  <a:txBody>
                    <a:bodyPr/>
                    <a:lstStyle/>
                    <a:p>
                      <a:pPr algn="ctr" fontAlgn="b"/>
                      <a:r>
                        <a:rPr lang="fr-FR" sz="1400" b="0" i="0" u="none" strike="noStrike" dirty="0">
                          <a:solidFill>
                            <a:srgbClr val="000000"/>
                          </a:solidFill>
                          <a:effectLst/>
                          <a:latin typeface="Calibri" panose="020F0502020204030204" pitchFamily="34" charset="0"/>
                        </a:rPr>
                        <a:t>Nom des actions</a:t>
                      </a:r>
                    </a:p>
                  </a:txBody>
                  <a:tcPr marL="7620" marR="7620" marT="7620" marB="0" anchor="ctr"/>
                </a:tc>
                <a:tc>
                  <a:txBody>
                    <a:bodyPr/>
                    <a:lstStyle/>
                    <a:p>
                      <a:pPr algn="ctr" fontAlgn="b"/>
                      <a:r>
                        <a:rPr lang="fr-FR" sz="1400" b="0" i="0" u="none" strike="noStrike" dirty="0">
                          <a:solidFill>
                            <a:srgbClr val="000000"/>
                          </a:solidFill>
                          <a:effectLst/>
                          <a:latin typeface="Calibri" panose="020F0502020204030204" pitchFamily="34" charset="0"/>
                        </a:rPr>
                        <a:t>n</a:t>
                      </a:r>
                    </a:p>
                  </a:txBody>
                  <a:tcPr marL="7620" marR="7620" marT="7620" marB="0" anchor="ctr"/>
                </a:tc>
                <a:tc>
                  <a:txBody>
                    <a:bodyPr/>
                    <a:lstStyle/>
                    <a:p>
                      <a:pPr algn="ctr" fontAlgn="b"/>
                      <a:r>
                        <a:rPr lang="fr-FR" sz="1400" b="0" i="0" u="none" strike="noStrike" dirty="0">
                          <a:solidFill>
                            <a:srgbClr val="000000"/>
                          </a:solidFill>
                          <a:effectLst/>
                          <a:latin typeface="Calibri" panose="020F0502020204030204" pitchFamily="34" charset="0"/>
                        </a:rPr>
                        <a:t>String</a:t>
                      </a:r>
                    </a:p>
                  </a:txBody>
                  <a:tcPr marL="7620" marR="7620" marT="7620" marB="0" anchor="ctr"/>
                </a:tc>
                <a:extLst>
                  <a:ext uri="{0D108BD9-81ED-4DB2-BD59-A6C34878D82A}">
                    <a16:rowId xmlns:a16="http://schemas.microsoft.com/office/drawing/2014/main" val="3945951396"/>
                  </a:ext>
                </a:extLst>
              </a:tr>
              <a:tr h="205990">
                <a:tc>
                  <a:txBody>
                    <a:bodyPr/>
                    <a:lstStyle/>
                    <a:p>
                      <a:pPr algn="ctr" fontAlgn="b"/>
                      <a:r>
                        <a:rPr lang="fr-FR" sz="1400" b="0" i="0" u="none" strike="noStrike" dirty="0">
                          <a:solidFill>
                            <a:srgbClr val="000000"/>
                          </a:solidFill>
                          <a:effectLst/>
                          <a:latin typeface="Calibri" panose="020F0502020204030204" pitchFamily="34" charset="0"/>
                        </a:rPr>
                        <a:t>Liste des prix</a:t>
                      </a:r>
                    </a:p>
                  </a:txBody>
                  <a:tcPr marL="7620" marR="7620" marT="7620" marB="0" anchor="ctr"/>
                </a:tc>
                <a:tc>
                  <a:txBody>
                    <a:bodyPr/>
                    <a:lstStyle/>
                    <a:p>
                      <a:pPr algn="ctr" fontAlgn="b"/>
                      <a:r>
                        <a:rPr lang="fr-FR" sz="1400" b="0" i="0" u="none" strike="noStrike" dirty="0">
                          <a:solidFill>
                            <a:srgbClr val="000000"/>
                          </a:solidFill>
                          <a:effectLst/>
                          <a:latin typeface="Calibri" panose="020F0502020204030204" pitchFamily="34" charset="0"/>
                        </a:rPr>
                        <a:t>n</a:t>
                      </a:r>
                    </a:p>
                  </a:txBody>
                  <a:tcPr marL="7620" marR="7620" marT="7620" marB="0" anchor="ctr"/>
                </a:tc>
                <a:tc>
                  <a:txBody>
                    <a:bodyPr/>
                    <a:lstStyle/>
                    <a:p>
                      <a:pPr algn="ctr" fontAlgn="b"/>
                      <a:r>
                        <a:rPr lang="fr-FR" sz="1400" b="0" i="0" u="none" strike="noStrike" dirty="0" err="1">
                          <a:solidFill>
                            <a:srgbClr val="000000"/>
                          </a:solidFill>
                          <a:effectLst/>
                          <a:latin typeface="Calibri" panose="020F0502020204030204" pitchFamily="34" charset="0"/>
                        </a:rPr>
                        <a:t>Float</a:t>
                      </a:r>
                      <a:endParaRPr lang="fr-FR"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01524162"/>
                  </a:ext>
                </a:extLst>
              </a:tr>
              <a:tr h="205990">
                <a:tc>
                  <a:txBody>
                    <a:bodyPr/>
                    <a:lstStyle/>
                    <a:p>
                      <a:pPr algn="ctr" fontAlgn="b"/>
                      <a:r>
                        <a:rPr lang="fr-FR" sz="1400" b="0" i="0" u="none" strike="noStrike" dirty="0">
                          <a:solidFill>
                            <a:srgbClr val="000000"/>
                          </a:solidFill>
                          <a:effectLst/>
                          <a:latin typeface="Calibri" panose="020F0502020204030204" pitchFamily="34" charset="0"/>
                        </a:rPr>
                        <a:t>Liste des taux</a:t>
                      </a:r>
                    </a:p>
                  </a:txBody>
                  <a:tcPr marL="7620" marR="7620" marT="7620" marB="0" anchor="ctr"/>
                </a:tc>
                <a:tc>
                  <a:txBody>
                    <a:bodyPr/>
                    <a:lstStyle/>
                    <a:p>
                      <a:pPr algn="ctr" fontAlgn="b"/>
                      <a:r>
                        <a:rPr lang="fr-FR" sz="1400" b="0" i="0" u="none" strike="noStrike" dirty="0">
                          <a:solidFill>
                            <a:srgbClr val="000000"/>
                          </a:solidFill>
                          <a:effectLst/>
                          <a:latin typeface="Calibri" panose="020F0502020204030204" pitchFamily="34" charset="0"/>
                        </a:rPr>
                        <a:t>n</a:t>
                      </a:r>
                    </a:p>
                  </a:txBody>
                  <a:tcPr marL="7620" marR="7620" marT="7620" marB="0" anchor="ctr"/>
                </a:tc>
                <a:tc>
                  <a:txBody>
                    <a:bodyPr/>
                    <a:lstStyle/>
                    <a:p>
                      <a:pPr algn="ctr" fontAlgn="b"/>
                      <a:r>
                        <a:rPr lang="fr-FR" sz="1400" b="0" i="0" u="none" strike="noStrike" dirty="0" err="1">
                          <a:solidFill>
                            <a:srgbClr val="000000"/>
                          </a:solidFill>
                          <a:effectLst/>
                          <a:latin typeface="Calibri" panose="020F0502020204030204" pitchFamily="34" charset="0"/>
                        </a:rPr>
                        <a:t>Float</a:t>
                      </a:r>
                      <a:endParaRPr lang="fr-FR"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553023532"/>
                  </a:ext>
                </a:extLst>
              </a:tr>
              <a:tr h="205990">
                <a:tc>
                  <a:txBody>
                    <a:bodyPr/>
                    <a:lstStyle/>
                    <a:p>
                      <a:pPr algn="ctr" fontAlgn="b"/>
                      <a:r>
                        <a:rPr lang="fr-FR" sz="1400" b="0" i="0" u="none" strike="noStrike" dirty="0">
                          <a:solidFill>
                            <a:srgbClr val="000000"/>
                          </a:solidFill>
                          <a:effectLst/>
                          <a:latin typeface="Calibri" panose="020F0502020204030204" pitchFamily="34" charset="0"/>
                        </a:rPr>
                        <a:t>Liste des bénéfices</a:t>
                      </a:r>
                    </a:p>
                  </a:txBody>
                  <a:tcPr marL="7620" marR="7620" marT="7620" marB="0" anchor="ctr"/>
                </a:tc>
                <a:tc>
                  <a:txBody>
                    <a:bodyPr/>
                    <a:lstStyle/>
                    <a:p>
                      <a:pPr algn="ctr" fontAlgn="b"/>
                      <a:r>
                        <a:rPr lang="fr-FR" sz="1400" b="0" i="0" u="none" strike="noStrike" dirty="0">
                          <a:solidFill>
                            <a:srgbClr val="000000"/>
                          </a:solidFill>
                          <a:effectLst/>
                          <a:latin typeface="Calibri" panose="020F0502020204030204" pitchFamily="34" charset="0"/>
                        </a:rPr>
                        <a:t>n</a:t>
                      </a:r>
                    </a:p>
                  </a:txBody>
                  <a:tcPr marL="7620" marR="7620" marT="7620" marB="0" anchor="ctr"/>
                </a:tc>
                <a:tc>
                  <a:txBody>
                    <a:bodyPr/>
                    <a:lstStyle/>
                    <a:p>
                      <a:pPr algn="ctr" fontAlgn="b"/>
                      <a:r>
                        <a:rPr lang="fr-FR" sz="1400" b="0" i="0" u="none" strike="noStrike" dirty="0" err="1">
                          <a:solidFill>
                            <a:srgbClr val="000000"/>
                          </a:solidFill>
                          <a:effectLst/>
                          <a:latin typeface="Calibri" panose="020F0502020204030204" pitchFamily="34" charset="0"/>
                        </a:rPr>
                        <a:t>Float</a:t>
                      </a:r>
                      <a:endParaRPr lang="fr-FR"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119929554"/>
                  </a:ext>
                </a:extLst>
              </a:tr>
              <a:tr h="205990">
                <a:tc>
                  <a:txBody>
                    <a:bodyPr/>
                    <a:lstStyle/>
                    <a:p>
                      <a:pPr algn="ctr" fontAlgn="b"/>
                      <a:r>
                        <a:rPr lang="fr-FR" sz="1400" b="0" i="0" u="none" strike="noStrike" dirty="0">
                          <a:solidFill>
                            <a:srgbClr val="000000"/>
                          </a:solidFill>
                          <a:effectLst/>
                          <a:latin typeface="Calibri" panose="020F0502020204030204" pitchFamily="34" charset="0"/>
                        </a:rPr>
                        <a:t>matrice</a:t>
                      </a:r>
                    </a:p>
                  </a:txBody>
                  <a:tcPr marL="7620" marR="7620" marT="7620" marB="0" anchor="ctr"/>
                </a:tc>
                <a:tc>
                  <a:txBody>
                    <a:bodyPr/>
                    <a:lstStyle/>
                    <a:p>
                      <a:pPr algn="ctr" fontAlgn="b"/>
                      <a:r>
                        <a:rPr lang="fr-FR" sz="1400" b="0" i="0" u="none" strike="noStrike" dirty="0">
                          <a:solidFill>
                            <a:srgbClr val="000000"/>
                          </a:solidFill>
                          <a:effectLst/>
                          <a:latin typeface="Calibri" panose="020F0502020204030204" pitchFamily="34" charset="0"/>
                        </a:rPr>
                        <a:t>n x W x C</a:t>
                      </a:r>
                    </a:p>
                  </a:txBody>
                  <a:tcPr marL="7620" marR="7620" marT="7620" marB="0" anchor="ctr"/>
                </a:tc>
                <a:tc>
                  <a:txBody>
                    <a:bodyPr/>
                    <a:lstStyle/>
                    <a:p>
                      <a:pPr algn="ctr" fontAlgn="b"/>
                      <a:r>
                        <a:rPr lang="fr-FR" sz="1400" b="0" i="0" u="none" strike="noStrike" dirty="0" err="1">
                          <a:solidFill>
                            <a:srgbClr val="000000"/>
                          </a:solidFill>
                          <a:effectLst/>
                          <a:latin typeface="Calibri" panose="020F0502020204030204" pitchFamily="34" charset="0"/>
                        </a:rPr>
                        <a:t>Float</a:t>
                      </a:r>
                      <a:endParaRPr lang="fr-FR"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98986911"/>
                  </a:ext>
                </a:extLst>
              </a:tr>
              <a:tr h="205990">
                <a:tc>
                  <a:txBody>
                    <a:bodyPr/>
                    <a:lstStyle/>
                    <a:p>
                      <a:pPr algn="ctr" fontAlgn="b"/>
                      <a:r>
                        <a:rPr lang="fr-FR" sz="1400" b="0" i="0" u="none" strike="noStrike" dirty="0">
                          <a:solidFill>
                            <a:srgbClr val="000000"/>
                          </a:solidFill>
                          <a:effectLst/>
                          <a:latin typeface="Calibri" panose="020F0502020204030204" pitchFamily="34" charset="0"/>
                        </a:rPr>
                        <a:t>Liste des poids</a:t>
                      </a:r>
                    </a:p>
                  </a:txBody>
                  <a:tcPr marL="7620" marR="7620" marT="7620" marB="0" anchor="ctr"/>
                </a:tc>
                <a:tc>
                  <a:txBody>
                    <a:bodyPr/>
                    <a:lstStyle/>
                    <a:p>
                      <a:pPr algn="ctr" fontAlgn="b"/>
                      <a:r>
                        <a:rPr lang="fr-FR" sz="1400" b="0" i="0" u="none" strike="noStrike" dirty="0">
                          <a:solidFill>
                            <a:srgbClr val="000000"/>
                          </a:solidFill>
                          <a:effectLst/>
                          <a:latin typeface="Calibri" panose="020F0502020204030204" pitchFamily="34" charset="0"/>
                        </a:rPr>
                        <a:t>W x C</a:t>
                      </a:r>
                    </a:p>
                  </a:txBody>
                  <a:tcPr marL="7620" marR="7620" marT="7620" marB="0" anchor="ctr"/>
                </a:tc>
                <a:tc>
                  <a:txBody>
                    <a:bodyPr/>
                    <a:lstStyle/>
                    <a:p>
                      <a:pPr algn="ctr" fontAlgn="b"/>
                      <a:r>
                        <a:rPr lang="fr-FR" sz="1400" b="0" i="0" u="none" strike="noStrike" dirty="0" err="1">
                          <a:solidFill>
                            <a:srgbClr val="000000"/>
                          </a:solidFill>
                          <a:effectLst/>
                          <a:latin typeface="Calibri" panose="020F0502020204030204" pitchFamily="34" charset="0"/>
                        </a:rPr>
                        <a:t>Float</a:t>
                      </a:r>
                      <a:endParaRPr lang="fr-FR"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117687645"/>
                  </a:ext>
                </a:extLst>
              </a:tr>
            </a:tbl>
          </a:graphicData>
        </a:graphic>
      </p:graphicFrame>
      <p:sp>
        <p:nvSpPr>
          <p:cNvPr id="10" name="ZoneTexte 9">
            <a:extLst>
              <a:ext uri="{FF2B5EF4-FFF2-40B4-BE49-F238E27FC236}">
                <a16:creationId xmlns:a16="http://schemas.microsoft.com/office/drawing/2014/main" id="{D015C877-C19F-5180-BB7A-38D036C4F83F}"/>
              </a:ext>
            </a:extLst>
          </p:cNvPr>
          <p:cNvSpPr txBox="1"/>
          <p:nvPr/>
        </p:nvSpPr>
        <p:spPr>
          <a:xfrm>
            <a:off x="484522" y="8479452"/>
            <a:ext cx="3165458" cy="1169551"/>
          </a:xfrm>
          <a:prstGeom prst="rect">
            <a:avLst/>
          </a:prstGeom>
          <a:noFill/>
        </p:spPr>
        <p:txBody>
          <a:bodyPr wrap="square">
            <a:spAutoFit/>
          </a:bodyPr>
          <a:lstStyle/>
          <a:p>
            <a:pPr marL="0" indent="0" algn="just">
              <a:buNone/>
            </a:pPr>
            <a:r>
              <a:rPr lang="fr-FR" sz="1400" b="1" dirty="0"/>
              <a:t>Complexité en mémoire :</a:t>
            </a:r>
          </a:p>
          <a:p>
            <a:pPr marL="0" indent="0" algn="just">
              <a:buNone/>
            </a:pPr>
            <a:r>
              <a:rPr lang="fr-FR" sz="1400" dirty="0"/>
              <a:t>Pour n actions, voici les variables qui seront stockées en mémoire :</a:t>
            </a:r>
          </a:p>
          <a:p>
            <a:pPr marL="0" indent="0" algn="just">
              <a:buNone/>
            </a:pPr>
            <a:endParaRPr lang="fr-FR" sz="1400" dirty="0"/>
          </a:p>
          <a:p>
            <a:pPr marL="0" indent="0" algn="just">
              <a:buNone/>
            </a:pPr>
            <a:r>
              <a:rPr lang="fr-FR" sz="1400" b="1" dirty="0"/>
              <a:t>O(4n + WC(n + 1))</a:t>
            </a:r>
            <a:endParaRPr lang="fr-FR" sz="1400" dirty="0"/>
          </a:p>
        </p:txBody>
      </p:sp>
    </p:spTree>
    <p:extLst>
      <p:ext uri="{BB962C8B-B14F-4D97-AF65-F5344CB8AC3E}">
        <p14:creationId xmlns:p14="http://schemas.microsoft.com/office/powerpoint/2010/main" val="2876288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A02380-06C9-F9DD-A531-FA84A77F3B84}"/>
              </a:ext>
            </a:extLst>
          </p:cNvPr>
          <p:cNvSpPr>
            <a:spLocks noGrp="1"/>
          </p:cNvSpPr>
          <p:nvPr>
            <p:ph type="title"/>
          </p:nvPr>
        </p:nvSpPr>
        <p:spPr>
          <a:xfrm>
            <a:off x="519728" y="569242"/>
            <a:ext cx="6520220" cy="787118"/>
          </a:xfrm>
        </p:spPr>
        <p:txBody>
          <a:bodyPr anchor="t" anchorCtr="0">
            <a:normAutofit/>
          </a:bodyPr>
          <a:lstStyle/>
          <a:p>
            <a:r>
              <a:rPr lang="fr-FR" sz="2500" b="1" dirty="0"/>
              <a:t>Back-</a:t>
            </a:r>
            <a:r>
              <a:rPr lang="fr-FR" sz="2500" b="1" dirty="0" err="1"/>
              <a:t>testing</a:t>
            </a:r>
            <a:br>
              <a:rPr lang="fr-FR" sz="2500" dirty="0"/>
            </a:br>
            <a:r>
              <a:rPr lang="fr-FR" sz="2000" dirty="0"/>
              <a:t>Analyse des résultats du </a:t>
            </a:r>
            <a:r>
              <a:rPr lang="fr-FR" sz="2000" dirty="0" err="1"/>
              <a:t>Dataset</a:t>
            </a:r>
            <a:r>
              <a:rPr lang="fr-FR" sz="2000" dirty="0"/>
              <a:t> 1</a:t>
            </a:r>
          </a:p>
        </p:txBody>
      </p:sp>
      <p:graphicFrame>
        <p:nvGraphicFramePr>
          <p:cNvPr id="6" name="Tableau 5">
            <a:extLst>
              <a:ext uri="{FF2B5EF4-FFF2-40B4-BE49-F238E27FC236}">
                <a16:creationId xmlns:a16="http://schemas.microsoft.com/office/drawing/2014/main" id="{2924B94A-C8E6-99B1-D1AC-C8D362CE7F19}"/>
              </a:ext>
            </a:extLst>
          </p:cNvPr>
          <p:cNvGraphicFramePr>
            <a:graphicFrameLocks noGrp="1"/>
          </p:cNvGraphicFramePr>
          <p:nvPr>
            <p:extLst>
              <p:ext uri="{D42A27DB-BD31-4B8C-83A1-F6EECF244321}">
                <p14:modId xmlns:p14="http://schemas.microsoft.com/office/powerpoint/2010/main" val="4113064808"/>
              </p:ext>
            </p:extLst>
          </p:nvPr>
        </p:nvGraphicFramePr>
        <p:xfrm>
          <a:off x="1023937" y="2104673"/>
          <a:ext cx="5511800" cy="4389120"/>
        </p:xfrm>
        <a:graphic>
          <a:graphicData uri="http://schemas.openxmlformats.org/drawingml/2006/table">
            <a:tbl>
              <a:tblPr/>
              <a:tblGrid>
                <a:gridCol w="787400">
                  <a:extLst>
                    <a:ext uri="{9D8B030D-6E8A-4147-A177-3AD203B41FA5}">
                      <a16:colId xmlns:a16="http://schemas.microsoft.com/office/drawing/2014/main" val="4223673072"/>
                    </a:ext>
                  </a:extLst>
                </a:gridCol>
                <a:gridCol w="787400">
                  <a:extLst>
                    <a:ext uri="{9D8B030D-6E8A-4147-A177-3AD203B41FA5}">
                      <a16:colId xmlns:a16="http://schemas.microsoft.com/office/drawing/2014/main" val="2114354450"/>
                    </a:ext>
                  </a:extLst>
                </a:gridCol>
                <a:gridCol w="787400">
                  <a:extLst>
                    <a:ext uri="{9D8B030D-6E8A-4147-A177-3AD203B41FA5}">
                      <a16:colId xmlns:a16="http://schemas.microsoft.com/office/drawing/2014/main" val="3687053567"/>
                    </a:ext>
                  </a:extLst>
                </a:gridCol>
                <a:gridCol w="787400">
                  <a:extLst>
                    <a:ext uri="{9D8B030D-6E8A-4147-A177-3AD203B41FA5}">
                      <a16:colId xmlns:a16="http://schemas.microsoft.com/office/drawing/2014/main" val="1287460744"/>
                    </a:ext>
                  </a:extLst>
                </a:gridCol>
                <a:gridCol w="787400">
                  <a:extLst>
                    <a:ext uri="{9D8B030D-6E8A-4147-A177-3AD203B41FA5}">
                      <a16:colId xmlns:a16="http://schemas.microsoft.com/office/drawing/2014/main" val="1068629133"/>
                    </a:ext>
                  </a:extLst>
                </a:gridCol>
                <a:gridCol w="787400">
                  <a:extLst>
                    <a:ext uri="{9D8B030D-6E8A-4147-A177-3AD203B41FA5}">
                      <a16:colId xmlns:a16="http://schemas.microsoft.com/office/drawing/2014/main" val="1749742110"/>
                    </a:ext>
                  </a:extLst>
                </a:gridCol>
                <a:gridCol w="787400">
                  <a:extLst>
                    <a:ext uri="{9D8B030D-6E8A-4147-A177-3AD203B41FA5}">
                      <a16:colId xmlns:a16="http://schemas.microsoft.com/office/drawing/2014/main" val="1739164503"/>
                    </a:ext>
                  </a:extLst>
                </a:gridCol>
              </a:tblGrid>
              <a:tr h="182880">
                <a:tc>
                  <a:txBody>
                    <a:bodyPr/>
                    <a:lstStyle/>
                    <a:p>
                      <a:pPr algn="ctr" fontAlgn="ctr"/>
                      <a:r>
                        <a:rPr lang="fr-FR" sz="1100" b="1" i="0" u="none" strike="noStrike">
                          <a:solidFill>
                            <a:srgbClr val="FFFFFF"/>
                          </a:solidFill>
                          <a:effectLst/>
                          <a:latin typeface="Calibri" panose="020F0502020204030204" pitchFamily="34" charset="0"/>
                        </a:rPr>
                        <a:t>action</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cost</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benefit</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endParaRPr lang="fr-FR" sz="11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a:noFill/>
                    </a:lnT>
                    <a:lnB>
                      <a:noFill/>
                    </a:lnB>
                  </a:tcPr>
                </a:tc>
                <a:tc>
                  <a:txBody>
                    <a:bodyPr/>
                    <a:lstStyle/>
                    <a:p>
                      <a:pPr algn="ctr" fontAlgn="ctr"/>
                      <a:r>
                        <a:rPr lang="fr-FR" sz="1100" b="1" i="0" u="none" strike="noStrike">
                          <a:solidFill>
                            <a:srgbClr val="FFFFFF"/>
                          </a:solidFill>
                          <a:effectLst/>
                          <a:latin typeface="Calibri" panose="020F0502020204030204" pitchFamily="34" charset="0"/>
                        </a:rPr>
                        <a:t>action</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cost</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benefit</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134195000"/>
                  </a:ext>
                </a:extLst>
              </a:tr>
              <a:tr h="182880">
                <a:tc>
                  <a:txBody>
                    <a:bodyPr/>
                    <a:lstStyle/>
                    <a:p>
                      <a:pPr algn="l" fontAlgn="ctr"/>
                      <a:endParaRPr lang="fr-FR"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endParaRPr lang="fr-FR"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a:noFill/>
                    </a:lnT>
                    <a:lnB>
                      <a:noFill/>
                    </a:lnB>
                  </a:tcPr>
                </a:tc>
                <a:tc>
                  <a:txBody>
                    <a:bodyPr/>
                    <a:lstStyle/>
                    <a:p>
                      <a:pPr algn="l" fontAlgn="ctr"/>
                      <a:r>
                        <a:rPr lang="fr-FR" sz="1100" b="0" i="0" u="none" strike="noStrike">
                          <a:solidFill>
                            <a:srgbClr val="000000"/>
                          </a:solidFill>
                          <a:effectLst/>
                          <a:latin typeface="Calibri" panose="020F0502020204030204" pitchFamily="34" charset="0"/>
                        </a:rPr>
                        <a:t>Share-KMTG</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23,21</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9,28</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165200174"/>
                  </a:ext>
                </a:extLst>
              </a:tr>
              <a:tr h="182880">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endParaRPr lang="fr-FR"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a:noFill/>
                    </a:lnT>
                    <a:lnB>
                      <a:noFill/>
                    </a:lnB>
                  </a:tcPr>
                </a:tc>
                <a:tc>
                  <a:txBody>
                    <a:bodyPr/>
                    <a:lstStyle/>
                    <a:p>
                      <a:pPr algn="l" fontAlgn="ctr"/>
                      <a:r>
                        <a:rPr lang="fr-FR" sz="1100" b="0" i="0" u="none" strike="noStrike">
                          <a:solidFill>
                            <a:srgbClr val="000000"/>
                          </a:solidFill>
                          <a:effectLst/>
                          <a:latin typeface="Calibri" panose="020F0502020204030204" pitchFamily="34" charset="0"/>
                        </a:rPr>
                        <a:t>Share-GHIZ</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28</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11,17</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405974276"/>
                  </a:ext>
                </a:extLst>
              </a:tr>
              <a:tr h="182880">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endParaRPr lang="fr-FR"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a:noFill/>
                    </a:lnT>
                    <a:lnB>
                      <a:noFill/>
                    </a:lnB>
                  </a:tcPr>
                </a:tc>
                <a:tc>
                  <a:txBody>
                    <a:bodyPr/>
                    <a:lstStyle/>
                    <a:p>
                      <a:pPr algn="l" fontAlgn="ctr"/>
                      <a:r>
                        <a:rPr lang="fr-FR" sz="1100" b="0" i="0" u="none" strike="noStrike">
                          <a:solidFill>
                            <a:srgbClr val="000000"/>
                          </a:solidFill>
                          <a:effectLst/>
                          <a:latin typeface="Calibri" panose="020F0502020204030204" pitchFamily="34" charset="0"/>
                        </a:rPr>
                        <a:t>Share-NHWA</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29,18</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11,60</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895115138"/>
                  </a:ext>
                </a:extLst>
              </a:tr>
              <a:tr h="182880">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endParaRPr lang="fr-FR"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a:noFill/>
                    </a:lnT>
                    <a:lnB>
                      <a:noFill/>
                    </a:lnB>
                  </a:tcPr>
                </a:tc>
                <a:tc>
                  <a:txBody>
                    <a:bodyPr/>
                    <a:lstStyle/>
                    <a:p>
                      <a:pPr algn="l" fontAlgn="ctr"/>
                      <a:r>
                        <a:rPr lang="fr-FR" sz="1100" b="0" i="0" u="none" strike="noStrike">
                          <a:solidFill>
                            <a:srgbClr val="000000"/>
                          </a:solidFill>
                          <a:effectLst/>
                          <a:latin typeface="Calibri" panose="020F0502020204030204" pitchFamily="34" charset="0"/>
                        </a:rPr>
                        <a:t>Share-UEZB</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24,87</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9,81</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887743077"/>
                  </a:ext>
                </a:extLst>
              </a:tr>
              <a:tr h="182880">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endParaRPr lang="fr-FR"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a:noFill/>
                    </a:lnT>
                    <a:lnB>
                      <a:noFill/>
                    </a:lnB>
                  </a:tcPr>
                </a:tc>
                <a:tc>
                  <a:txBody>
                    <a:bodyPr/>
                    <a:lstStyle/>
                    <a:p>
                      <a:pPr algn="l" fontAlgn="ctr"/>
                      <a:r>
                        <a:rPr lang="fr-FR" sz="1100" b="0" i="0" u="none" strike="noStrike">
                          <a:solidFill>
                            <a:srgbClr val="000000"/>
                          </a:solidFill>
                          <a:effectLst/>
                          <a:latin typeface="Calibri" panose="020F0502020204030204" pitchFamily="34" charset="0"/>
                        </a:rPr>
                        <a:t>Share-LPDM</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39,35</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15,63</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576318528"/>
                  </a:ext>
                </a:extLst>
              </a:tr>
              <a:tr h="182880">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endParaRPr lang="fr-FR"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a:noFill/>
                    </a:lnT>
                    <a:lnB>
                      <a:noFill/>
                    </a:lnB>
                  </a:tcPr>
                </a:tc>
                <a:tc>
                  <a:txBody>
                    <a:bodyPr/>
                    <a:lstStyle/>
                    <a:p>
                      <a:pPr algn="l" fontAlgn="ctr"/>
                      <a:r>
                        <a:rPr lang="fr-FR" sz="1100" b="0" i="0" u="none" strike="noStrike">
                          <a:solidFill>
                            <a:srgbClr val="000000"/>
                          </a:solidFill>
                          <a:effectLst/>
                          <a:latin typeface="Calibri" panose="020F0502020204030204" pitchFamily="34" charset="0"/>
                        </a:rPr>
                        <a:t>Share-MTLR</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16,49</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6,59</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105205819"/>
                  </a:ext>
                </a:extLst>
              </a:tr>
              <a:tr h="182880">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endParaRPr lang="fr-FR"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a:noFill/>
                    </a:lnT>
                    <a:lnB>
                      <a:noFill/>
                    </a:lnB>
                  </a:tcPr>
                </a:tc>
                <a:tc>
                  <a:txBody>
                    <a:bodyPr/>
                    <a:lstStyle/>
                    <a:p>
                      <a:pPr algn="l" fontAlgn="ctr"/>
                      <a:r>
                        <a:rPr lang="fr-FR" sz="1100" b="0" i="0" u="none" strike="noStrike">
                          <a:solidFill>
                            <a:srgbClr val="000000"/>
                          </a:solidFill>
                          <a:effectLst/>
                          <a:latin typeface="Calibri" panose="020F0502020204030204" pitchFamily="34" charset="0"/>
                        </a:rPr>
                        <a:t>Share-USSR</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25,62</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10,14</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165135844"/>
                  </a:ext>
                </a:extLst>
              </a:tr>
              <a:tr h="182880">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endParaRPr lang="fr-FR"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a:noFill/>
                    </a:lnT>
                    <a:lnB>
                      <a:noFill/>
                    </a:lnB>
                  </a:tcPr>
                </a:tc>
                <a:tc>
                  <a:txBody>
                    <a:bodyPr/>
                    <a:lstStyle/>
                    <a:p>
                      <a:pPr algn="l" fontAlgn="ctr"/>
                      <a:r>
                        <a:rPr lang="fr-FR" sz="1100" b="0" i="0" u="none" strike="noStrike">
                          <a:solidFill>
                            <a:srgbClr val="000000"/>
                          </a:solidFill>
                          <a:effectLst/>
                          <a:latin typeface="Calibri" panose="020F0502020204030204" pitchFamily="34" charset="0"/>
                        </a:rPr>
                        <a:t>Share-GTQK</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15,4</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6,15</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116500961"/>
                  </a:ext>
                </a:extLst>
              </a:tr>
              <a:tr h="182880">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endParaRPr lang="fr-FR"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a:noFill/>
                    </a:lnT>
                    <a:lnB>
                      <a:noFill/>
                    </a:lnB>
                  </a:tcPr>
                </a:tc>
                <a:tc>
                  <a:txBody>
                    <a:bodyPr/>
                    <a:lstStyle/>
                    <a:p>
                      <a:pPr algn="l" fontAlgn="ctr"/>
                      <a:r>
                        <a:rPr lang="fr-FR" sz="1100" b="0" i="0" u="none" strike="noStrike">
                          <a:solidFill>
                            <a:srgbClr val="000000"/>
                          </a:solidFill>
                          <a:effectLst/>
                          <a:latin typeface="Calibri" panose="020F0502020204030204" pitchFamily="34" charset="0"/>
                        </a:rPr>
                        <a:t>Share-FKJW</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21,08</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8,39</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612721246"/>
                  </a:ext>
                </a:extLst>
              </a:tr>
              <a:tr h="182880">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endParaRPr lang="fr-FR"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a:noFill/>
                    </a:lnT>
                    <a:lnB>
                      <a:noFill/>
                    </a:lnB>
                  </a:tcPr>
                </a:tc>
                <a:tc>
                  <a:txBody>
                    <a:bodyPr/>
                    <a:lstStyle/>
                    <a:p>
                      <a:pPr algn="l" fontAlgn="ctr"/>
                      <a:r>
                        <a:rPr lang="fr-FR" sz="1100" b="0" i="0" u="none" strike="noStrike">
                          <a:solidFill>
                            <a:srgbClr val="000000"/>
                          </a:solidFill>
                          <a:effectLst/>
                          <a:latin typeface="Calibri" panose="020F0502020204030204" pitchFamily="34" charset="0"/>
                        </a:rPr>
                        <a:t>Share-QLMK</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17,38</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6,86</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952408541"/>
                  </a:ext>
                </a:extLst>
              </a:tr>
              <a:tr h="182880">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endParaRPr lang="fr-FR"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a:noFill/>
                    </a:lnT>
                    <a:lnB>
                      <a:noFill/>
                    </a:lnB>
                  </a:tcPr>
                </a:tc>
                <a:tc>
                  <a:txBody>
                    <a:bodyPr/>
                    <a:lstStyle/>
                    <a:p>
                      <a:pPr algn="l" fontAlgn="ctr"/>
                      <a:r>
                        <a:rPr lang="fr-FR" sz="1100" b="0" i="0" u="none" strike="noStrike">
                          <a:solidFill>
                            <a:srgbClr val="000000"/>
                          </a:solidFill>
                          <a:effectLst/>
                          <a:latin typeface="Calibri" panose="020F0502020204030204" pitchFamily="34" charset="0"/>
                        </a:rPr>
                        <a:t>Share-WPLI</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34,64</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13,82</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630017454"/>
                  </a:ext>
                </a:extLst>
              </a:tr>
              <a:tr h="182880">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endParaRPr lang="fr-FR"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a:noFill/>
                    </a:lnT>
                    <a:lnB>
                      <a:noFill/>
                    </a:lnB>
                  </a:tcPr>
                </a:tc>
                <a:tc>
                  <a:txBody>
                    <a:bodyPr/>
                    <a:lstStyle/>
                    <a:p>
                      <a:pPr algn="l" fontAlgn="ctr"/>
                      <a:r>
                        <a:rPr lang="fr-FR" sz="1100" b="0" i="0" u="none" strike="noStrike">
                          <a:solidFill>
                            <a:srgbClr val="000000"/>
                          </a:solidFill>
                          <a:effectLst/>
                          <a:latin typeface="Calibri" panose="020F0502020204030204" pitchFamily="34" charset="0"/>
                        </a:rPr>
                        <a:t>Share-LGWG</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31,41</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12,41</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335003372"/>
                  </a:ext>
                </a:extLst>
              </a:tr>
              <a:tr h="182880">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endParaRPr lang="fr-FR"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a:noFill/>
                    </a:lnT>
                    <a:lnB>
                      <a:noFill/>
                    </a:lnB>
                  </a:tcPr>
                </a:tc>
                <a:tc>
                  <a:txBody>
                    <a:bodyPr/>
                    <a:lstStyle/>
                    <a:p>
                      <a:pPr algn="l" fontAlgn="ctr"/>
                      <a:r>
                        <a:rPr lang="fr-FR" sz="1100" b="0" i="0" u="none" strike="noStrike">
                          <a:solidFill>
                            <a:srgbClr val="000000"/>
                          </a:solidFill>
                          <a:effectLst/>
                          <a:latin typeface="Calibri" panose="020F0502020204030204" pitchFamily="34" charset="0"/>
                        </a:rPr>
                        <a:t>Share-ZSDE</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15,11</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6,03</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247944123"/>
                  </a:ext>
                </a:extLst>
              </a:tr>
              <a:tr h="182880">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endParaRPr lang="fr-FR"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a:noFill/>
                    </a:lnT>
                    <a:lnB>
                      <a:noFill/>
                    </a:lnB>
                  </a:tcPr>
                </a:tc>
                <a:tc>
                  <a:txBody>
                    <a:bodyPr/>
                    <a:lstStyle/>
                    <a:p>
                      <a:pPr algn="l" fontAlgn="ctr"/>
                      <a:r>
                        <a:rPr lang="fr-FR" sz="1100" b="0" i="0" u="none" strike="noStrike">
                          <a:solidFill>
                            <a:srgbClr val="000000"/>
                          </a:solidFill>
                          <a:effectLst/>
                          <a:latin typeface="Calibri" panose="020F0502020204030204" pitchFamily="34" charset="0"/>
                        </a:rPr>
                        <a:t>Share-SKKC</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24,87</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9,82</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411442009"/>
                  </a:ext>
                </a:extLst>
              </a:tr>
              <a:tr h="182880">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endParaRPr lang="fr-FR"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a:noFill/>
                    </a:lnT>
                    <a:lnB>
                      <a:noFill/>
                    </a:lnB>
                  </a:tcPr>
                </a:tc>
                <a:tc>
                  <a:txBody>
                    <a:bodyPr/>
                    <a:lstStyle/>
                    <a:p>
                      <a:pPr algn="l" fontAlgn="ctr"/>
                      <a:r>
                        <a:rPr lang="fr-FR" sz="1100" b="0" i="0" u="none" strike="noStrike">
                          <a:solidFill>
                            <a:srgbClr val="000000"/>
                          </a:solidFill>
                          <a:effectLst/>
                          <a:latin typeface="Calibri" panose="020F0502020204030204" pitchFamily="34" charset="0"/>
                        </a:rPr>
                        <a:t>Share-QQTU</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33,19</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13,14</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97846663"/>
                  </a:ext>
                </a:extLst>
              </a:tr>
              <a:tr h="182880">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endParaRPr lang="fr-FR"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a:noFill/>
                    </a:lnT>
                    <a:lnB>
                      <a:noFill/>
                    </a:lnB>
                  </a:tcPr>
                </a:tc>
                <a:tc>
                  <a:txBody>
                    <a:bodyPr/>
                    <a:lstStyle/>
                    <a:p>
                      <a:pPr algn="l" fontAlgn="ctr"/>
                      <a:r>
                        <a:rPr lang="fr-FR" sz="1100" b="0" i="0" u="none" strike="noStrike">
                          <a:solidFill>
                            <a:srgbClr val="000000"/>
                          </a:solidFill>
                          <a:effectLst/>
                          <a:latin typeface="Calibri" panose="020F0502020204030204" pitchFamily="34" charset="0"/>
                        </a:rPr>
                        <a:t>Share-GIAJ</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10,75</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4,29</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561521245"/>
                  </a:ext>
                </a:extLst>
              </a:tr>
              <a:tr h="182880">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endParaRPr lang="fr-FR"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a:noFill/>
                    </a:lnT>
                    <a:lnB>
                      <a:noFill/>
                    </a:lnB>
                  </a:tcPr>
                </a:tc>
                <a:tc>
                  <a:txBody>
                    <a:bodyPr/>
                    <a:lstStyle/>
                    <a:p>
                      <a:pPr algn="l" fontAlgn="ctr"/>
                      <a:r>
                        <a:rPr lang="fr-FR" sz="1100" b="0" i="0" u="none" strike="noStrike">
                          <a:solidFill>
                            <a:srgbClr val="000000"/>
                          </a:solidFill>
                          <a:effectLst/>
                          <a:latin typeface="Calibri" panose="020F0502020204030204" pitchFamily="34" charset="0"/>
                        </a:rPr>
                        <a:t>Share-XJMO</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9,39</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3,75</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031551156"/>
                  </a:ext>
                </a:extLst>
              </a:tr>
              <a:tr h="182880">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endParaRPr lang="fr-FR"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a:noFill/>
                    </a:lnT>
                    <a:lnB>
                      <a:noFill/>
                    </a:lnB>
                  </a:tcPr>
                </a:tc>
                <a:tc>
                  <a:txBody>
                    <a:bodyPr/>
                    <a:lstStyle/>
                    <a:p>
                      <a:pPr algn="l" fontAlgn="ctr"/>
                      <a:r>
                        <a:rPr lang="fr-FR" sz="1100" b="0" i="0" u="none" strike="noStrike">
                          <a:solidFill>
                            <a:srgbClr val="000000"/>
                          </a:solidFill>
                          <a:effectLst/>
                          <a:latin typeface="Calibri" panose="020F0502020204030204" pitchFamily="34" charset="0"/>
                        </a:rPr>
                        <a:t>Share-LRBZ</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32,9</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13,14</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162816240"/>
                  </a:ext>
                </a:extLst>
              </a:tr>
              <a:tr h="182880">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ctr"/>
                      <a:r>
                        <a:rPr lang="fr-FR" sz="1100" b="0" i="0" u="none" strike="noStrike" dirty="0">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endParaRPr lang="fr-FR"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a:noFill/>
                    </a:lnT>
                    <a:lnB>
                      <a:noFill/>
                    </a:lnB>
                  </a:tcPr>
                </a:tc>
                <a:tc>
                  <a:txBody>
                    <a:bodyPr/>
                    <a:lstStyle/>
                    <a:p>
                      <a:pPr algn="l" fontAlgn="ctr"/>
                      <a:r>
                        <a:rPr lang="fr-FR" sz="1100" b="0" i="0" u="none" strike="noStrike" dirty="0">
                          <a:solidFill>
                            <a:srgbClr val="000000"/>
                          </a:solidFill>
                          <a:effectLst/>
                          <a:latin typeface="Calibri" panose="020F0502020204030204" pitchFamily="34" charset="0"/>
                        </a:rPr>
                        <a:t>Share-KZBL</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28,99</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11,35</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382620276"/>
                  </a:ext>
                </a:extLst>
              </a:tr>
              <a:tr h="182880">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endParaRPr lang="fr-FR"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a:noFill/>
                    </a:lnT>
                    <a:lnB>
                      <a:noFill/>
                    </a:lnB>
                  </a:tcPr>
                </a:tc>
                <a:tc>
                  <a:txBody>
                    <a:bodyPr/>
                    <a:lstStyle/>
                    <a:p>
                      <a:pPr algn="l" fontAlgn="ctr"/>
                      <a:r>
                        <a:rPr lang="fr-FR" sz="1100" b="0" i="0" u="none" strike="noStrike">
                          <a:solidFill>
                            <a:srgbClr val="000000"/>
                          </a:solidFill>
                          <a:effectLst/>
                          <a:latin typeface="Calibri" panose="020F0502020204030204" pitchFamily="34" charset="0"/>
                        </a:rPr>
                        <a:t>Share-EMOV</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8,89</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3,51</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55683960"/>
                  </a:ext>
                </a:extLst>
              </a:tr>
              <a:tr h="182880">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endParaRPr lang="fr-FR"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a:noFill/>
                    </a:lnT>
                    <a:lnB>
                      <a:noFill/>
                    </a:lnB>
                  </a:tcPr>
                </a:tc>
                <a:tc>
                  <a:txBody>
                    <a:bodyPr/>
                    <a:lstStyle/>
                    <a:p>
                      <a:pPr algn="l" fontAlgn="ctr"/>
                      <a:r>
                        <a:rPr lang="fr-FR" sz="1100" b="0" i="0" u="none" strike="noStrike">
                          <a:solidFill>
                            <a:srgbClr val="000000"/>
                          </a:solidFill>
                          <a:effectLst/>
                          <a:latin typeface="Calibri" panose="020F0502020204030204" pitchFamily="34" charset="0"/>
                        </a:rPr>
                        <a:t>Share-IFCP</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29,23</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11,66</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282445798"/>
                  </a:ext>
                </a:extLst>
              </a:tr>
              <a:tr h="182880">
                <a:tc>
                  <a:txBody>
                    <a:bodyPr/>
                    <a:lstStyle/>
                    <a:p>
                      <a:pPr algn="l" fontAlgn="ctr"/>
                      <a:r>
                        <a:rPr lang="fr-FR" sz="1100" b="0" i="0" u="none" strike="noStrike">
                          <a:solidFill>
                            <a:srgbClr val="000000"/>
                          </a:solidFill>
                          <a:effectLst/>
                          <a:latin typeface="Calibri" panose="020F0502020204030204" pitchFamily="34" charset="0"/>
                        </a:rPr>
                        <a:t>Share-GRUT</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92D050"/>
                    </a:solidFill>
                  </a:tcPr>
                </a:tc>
                <a:tc>
                  <a:txBody>
                    <a:bodyPr/>
                    <a:lstStyle/>
                    <a:p>
                      <a:pPr algn="ctr" fontAlgn="ctr"/>
                      <a:r>
                        <a:rPr lang="fr-FR" sz="1100" b="0" i="0" u="none" strike="noStrike">
                          <a:solidFill>
                            <a:srgbClr val="000000"/>
                          </a:solidFill>
                          <a:effectLst/>
                          <a:latin typeface="Calibri" panose="020F0502020204030204" pitchFamily="34" charset="0"/>
                        </a:rPr>
                        <a:t>498,76</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92D050"/>
                    </a:solidFill>
                  </a:tcPr>
                </a:tc>
                <a:tc>
                  <a:txBody>
                    <a:bodyPr/>
                    <a:lstStyle/>
                    <a:p>
                      <a:pPr algn="ctr" fontAlgn="ctr"/>
                      <a:r>
                        <a:rPr lang="fr-FR" sz="1100" b="0" i="0" u="none" strike="noStrike">
                          <a:solidFill>
                            <a:srgbClr val="000000"/>
                          </a:solidFill>
                          <a:effectLst/>
                          <a:latin typeface="Calibri" panose="020F0502020204030204" pitchFamily="34" charset="0"/>
                        </a:rPr>
                        <a:t>196,61</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92D050"/>
                    </a:solidFill>
                  </a:tcPr>
                </a:tc>
                <a:tc>
                  <a:txBody>
                    <a:bodyPr/>
                    <a:lstStyle/>
                    <a:p>
                      <a:pPr algn="ctr" fontAlgn="ctr"/>
                      <a:endParaRPr lang="fr-FR"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a:noFill/>
                    </a:lnT>
                    <a:lnB>
                      <a:noFill/>
                    </a:lnB>
                  </a:tcPr>
                </a:tc>
                <a:tc>
                  <a:txBody>
                    <a:bodyPr/>
                    <a:lstStyle/>
                    <a:p>
                      <a:pPr algn="l" fontAlgn="ctr"/>
                      <a:r>
                        <a:rPr lang="fr-F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25400" cap="flat" cmpd="dbl" algn="ctr">
                      <a:solidFill>
                        <a:srgbClr val="4472C4"/>
                      </a:solidFill>
                      <a:prstDash val="solid"/>
                      <a:round/>
                      <a:headEnd type="none" w="med" len="med"/>
                      <a:tailEnd type="none" w="med" len="med"/>
                    </a:lnB>
                    <a:solidFill>
                      <a:srgbClr val="F8CBAD"/>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7620" marR="7620" marT="7620" marB="0" anchor="ctr">
                    <a:lnL>
                      <a:noFill/>
                    </a:lnL>
                    <a:lnR>
                      <a:noFill/>
                    </a:lnR>
                    <a:lnT w="6350" cap="flat" cmpd="sng" algn="ctr">
                      <a:solidFill>
                        <a:srgbClr val="8EA9DB"/>
                      </a:solidFill>
                      <a:prstDash val="solid"/>
                      <a:round/>
                      <a:headEnd type="none" w="med" len="med"/>
                      <a:tailEnd type="none" w="med" len="med"/>
                    </a:lnT>
                    <a:lnB w="25400" cap="flat" cmpd="dbl" algn="ctr">
                      <a:solidFill>
                        <a:srgbClr val="4472C4"/>
                      </a:solidFill>
                      <a:prstDash val="solid"/>
                      <a:round/>
                      <a:headEnd type="none" w="med" len="med"/>
                      <a:tailEnd type="none" w="med" len="med"/>
                    </a:lnB>
                    <a:solidFill>
                      <a:srgbClr val="F8CBAD"/>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25400" cap="flat" cmpd="dbl" algn="ctr">
                      <a:solidFill>
                        <a:srgbClr val="4472C4"/>
                      </a:solidFill>
                      <a:prstDash val="solid"/>
                      <a:round/>
                      <a:headEnd type="none" w="med" len="med"/>
                      <a:tailEnd type="none" w="med" len="med"/>
                    </a:lnB>
                    <a:solidFill>
                      <a:srgbClr val="F8CBAD"/>
                    </a:solidFill>
                  </a:tcPr>
                </a:tc>
                <a:extLst>
                  <a:ext uri="{0D108BD9-81ED-4DB2-BD59-A6C34878D82A}">
                    <a16:rowId xmlns:a16="http://schemas.microsoft.com/office/drawing/2014/main" val="1399032825"/>
                  </a:ext>
                </a:extLst>
              </a:tr>
              <a:tr h="182880">
                <a:tc>
                  <a:txBody>
                    <a:bodyPr/>
                    <a:lstStyle/>
                    <a:p>
                      <a:pPr algn="l" fontAlgn="ctr"/>
                      <a:r>
                        <a:rPr lang="fr-FR" sz="1100" b="1"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1" i="0" u="none" strike="noStrike">
                          <a:solidFill>
                            <a:srgbClr val="000000"/>
                          </a:solidFill>
                          <a:effectLst/>
                          <a:latin typeface="Calibri" panose="020F0502020204030204" pitchFamily="34" charset="0"/>
                        </a:rPr>
                        <a:t>498,76</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1" i="0" u="none" strike="noStrike">
                          <a:solidFill>
                            <a:srgbClr val="000000"/>
                          </a:solidFill>
                          <a:effectLst/>
                          <a:latin typeface="Calibri" panose="020F0502020204030204" pitchFamily="34" charset="0"/>
                        </a:rPr>
                        <a:t>196,61</a:t>
                      </a: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endParaRPr lang="fr-FR"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a:noFill/>
                    </a:lnT>
                    <a:lnB>
                      <a:noFill/>
                    </a:lnB>
                  </a:tcPr>
                </a:tc>
                <a:tc>
                  <a:txBody>
                    <a:bodyPr/>
                    <a:lstStyle/>
                    <a:p>
                      <a:pPr algn="l" fontAlgn="ctr"/>
                      <a:endParaRPr lang="fr-FR" sz="1100" b="1"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8EA9DB"/>
                      </a:solidFill>
                      <a:prstDash val="solid"/>
                      <a:round/>
                      <a:headEnd type="none" w="med" len="med"/>
                      <a:tailEnd type="none" w="med" len="med"/>
                    </a:lnL>
                    <a:lnR>
                      <a:noFill/>
                    </a:lnR>
                    <a:lnT w="25400" cap="flat" cmpd="dbl" algn="ctr">
                      <a:solidFill>
                        <a:srgbClr val="4472C4"/>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1" i="0" u="none" strike="noStrike">
                          <a:solidFill>
                            <a:srgbClr val="000000"/>
                          </a:solidFill>
                          <a:effectLst/>
                          <a:latin typeface="Calibri" panose="020F0502020204030204" pitchFamily="34" charset="0"/>
                        </a:rPr>
                        <a:t>499,95</a:t>
                      </a:r>
                    </a:p>
                  </a:txBody>
                  <a:tcPr marL="7620" marR="7620" marT="7620" marB="0" anchor="ctr">
                    <a:lnL>
                      <a:noFill/>
                    </a:lnL>
                    <a:lnR>
                      <a:noFill/>
                    </a:lnR>
                    <a:lnT w="25400" cap="flat" cmpd="dbl" algn="ctr">
                      <a:solidFill>
                        <a:srgbClr val="4472C4"/>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1" i="0" u="none" strike="noStrike" dirty="0">
                          <a:solidFill>
                            <a:srgbClr val="000000"/>
                          </a:solidFill>
                          <a:effectLst/>
                          <a:latin typeface="Calibri" panose="020F0502020204030204" pitchFamily="34" charset="0"/>
                        </a:rPr>
                        <a:t>198,54</a:t>
                      </a:r>
                    </a:p>
                  </a:txBody>
                  <a:tcPr marL="7620" marR="7620" marT="7620" marB="0" anchor="ctr">
                    <a:lnL>
                      <a:noFill/>
                    </a:lnL>
                    <a:lnR w="6350" cap="flat" cmpd="sng" algn="ctr">
                      <a:solidFill>
                        <a:srgbClr val="8EA9DB"/>
                      </a:solidFill>
                      <a:prstDash val="solid"/>
                      <a:round/>
                      <a:headEnd type="none" w="med" len="med"/>
                      <a:tailEnd type="none" w="med" len="med"/>
                    </a:lnR>
                    <a:lnT w="25400" cap="flat" cmpd="dbl" algn="ctr">
                      <a:solidFill>
                        <a:srgbClr val="4472C4"/>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046088028"/>
                  </a:ext>
                </a:extLst>
              </a:tr>
            </a:tbl>
          </a:graphicData>
        </a:graphic>
      </p:graphicFrame>
      <p:sp>
        <p:nvSpPr>
          <p:cNvPr id="5" name="ZoneTexte 4">
            <a:extLst>
              <a:ext uri="{FF2B5EF4-FFF2-40B4-BE49-F238E27FC236}">
                <a16:creationId xmlns:a16="http://schemas.microsoft.com/office/drawing/2014/main" id="{AFD3D8A3-C716-3551-7629-E09C3EECCBB0}"/>
              </a:ext>
            </a:extLst>
          </p:cNvPr>
          <p:cNvSpPr txBox="1"/>
          <p:nvPr/>
        </p:nvSpPr>
        <p:spPr>
          <a:xfrm>
            <a:off x="1173707" y="1637731"/>
            <a:ext cx="2006318" cy="369332"/>
          </a:xfrm>
          <a:prstGeom prst="rect">
            <a:avLst/>
          </a:prstGeom>
          <a:noFill/>
        </p:spPr>
        <p:txBody>
          <a:bodyPr wrap="none" rtlCol="0">
            <a:spAutoFit/>
          </a:bodyPr>
          <a:lstStyle/>
          <a:p>
            <a:r>
              <a:rPr lang="fr-FR" dirty="0"/>
              <a:t>Résultats de </a:t>
            </a:r>
            <a:r>
              <a:rPr lang="fr-FR" dirty="0" err="1"/>
              <a:t>Sienna</a:t>
            </a:r>
            <a:endParaRPr lang="fr-FR" dirty="0"/>
          </a:p>
        </p:txBody>
      </p:sp>
      <p:sp>
        <p:nvSpPr>
          <p:cNvPr id="7" name="ZoneTexte 6">
            <a:extLst>
              <a:ext uri="{FF2B5EF4-FFF2-40B4-BE49-F238E27FC236}">
                <a16:creationId xmlns:a16="http://schemas.microsoft.com/office/drawing/2014/main" id="{2F800A11-CCAA-0788-8DEF-DC336DE2181B}"/>
              </a:ext>
            </a:extLst>
          </p:cNvPr>
          <p:cNvSpPr txBox="1"/>
          <p:nvPr/>
        </p:nvSpPr>
        <p:spPr>
          <a:xfrm>
            <a:off x="4653886" y="1637731"/>
            <a:ext cx="1400383" cy="369332"/>
          </a:xfrm>
          <a:prstGeom prst="rect">
            <a:avLst/>
          </a:prstGeom>
          <a:noFill/>
        </p:spPr>
        <p:txBody>
          <a:bodyPr wrap="none" rtlCol="0">
            <a:spAutoFit/>
          </a:bodyPr>
          <a:lstStyle/>
          <a:p>
            <a:r>
              <a:rPr lang="fr-FR" dirty="0"/>
              <a:t>optimized.py</a:t>
            </a:r>
          </a:p>
        </p:txBody>
      </p:sp>
      <p:sp>
        <p:nvSpPr>
          <p:cNvPr id="9" name="ZoneTexte 8">
            <a:extLst>
              <a:ext uri="{FF2B5EF4-FFF2-40B4-BE49-F238E27FC236}">
                <a16:creationId xmlns:a16="http://schemas.microsoft.com/office/drawing/2014/main" id="{7BBDEDC7-27C7-2BA1-BB0C-8D89D1387BB9}"/>
              </a:ext>
            </a:extLst>
          </p:cNvPr>
          <p:cNvSpPr txBox="1"/>
          <p:nvPr/>
        </p:nvSpPr>
        <p:spPr>
          <a:xfrm>
            <a:off x="519726" y="7010094"/>
            <a:ext cx="6520221" cy="2585323"/>
          </a:xfrm>
          <a:prstGeom prst="rect">
            <a:avLst/>
          </a:prstGeom>
          <a:noFill/>
        </p:spPr>
        <p:txBody>
          <a:bodyPr wrap="square" rtlCol="0">
            <a:spAutoFit/>
          </a:bodyPr>
          <a:lstStyle/>
          <a:p>
            <a:pPr algn="just"/>
            <a:r>
              <a:rPr lang="fr-FR" dirty="0"/>
              <a:t>On note que l’algorithme de </a:t>
            </a:r>
            <a:r>
              <a:rPr lang="fr-FR" dirty="0" err="1"/>
              <a:t>Sienna</a:t>
            </a:r>
            <a:r>
              <a:rPr lang="fr-FR" dirty="0"/>
              <a:t> n’a sélectionné qu’une seule action, ce qui pourrait être le résultat d’un algorithme qui classe les actions par ratio coût / bénéfice décroissant, et qui remplis le portefeuille en balayant la liste d’actions triées jusqu’à ce que le portefeuille soit plein.</a:t>
            </a:r>
          </a:p>
          <a:p>
            <a:pPr algn="just"/>
            <a:endParaRPr lang="fr-FR" dirty="0"/>
          </a:p>
          <a:p>
            <a:pPr algn="just"/>
            <a:r>
              <a:rPr lang="fr-FR" dirty="0"/>
              <a:t>La comparaison des résultats ci-dessus démontre que l’approche  de </a:t>
            </a:r>
            <a:r>
              <a:rPr lang="fr-FR" dirty="0" err="1"/>
              <a:t>Sienna</a:t>
            </a:r>
            <a:r>
              <a:rPr lang="fr-FR" dirty="0"/>
              <a:t> ne permet pas nécessairement de trouver la solution optimale.</a:t>
            </a:r>
          </a:p>
        </p:txBody>
      </p:sp>
    </p:spTree>
    <p:extLst>
      <p:ext uri="{BB962C8B-B14F-4D97-AF65-F5344CB8AC3E}">
        <p14:creationId xmlns:p14="http://schemas.microsoft.com/office/powerpoint/2010/main" val="2159006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AFD3D8A3-C716-3551-7629-E09C3EECCBB0}"/>
              </a:ext>
            </a:extLst>
          </p:cNvPr>
          <p:cNvSpPr txBox="1"/>
          <p:nvPr/>
        </p:nvSpPr>
        <p:spPr>
          <a:xfrm>
            <a:off x="1173707" y="1637731"/>
            <a:ext cx="2006318" cy="369332"/>
          </a:xfrm>
          <a:prstGeom prst="rect">
            <a:avLst/>
          </a:prstGeom>
          <a:noFill/>
        </p:spPr>
        <p:txBody>
          <a:bodyPr wrap="none" rtlCol="0">
            <a:spAutoFit/>
          </a:bodyPr>
          <a:lstStyle/>
          <a:p>
            <a:r>
              <a:rPr lang="fr-FR" dirty="0"/>
              <a:t>Résultats de </a:t>
            </a:r>
            <a:r>
              <a:rPr lang="fr-FR" dirty="0" err="1"/>
              <a:t>Sienna</a:t>
            </a:r>
            <a:endParaRPr lang="fr-FR" dirty="0"/>
          </a:p>
        </p:txBody>
      </p:sp>
      <p:sp>
        <p:nvSpPr>
          <p:cNvPr id="7" name="ZoneTexte 6">
            <a:extLst>
              <a:ext uri="{FF2B5EF4-FFF2-40B4-BE49-F238E27FC236}">
                <a16:creationId xmlns:a16="http://schemas.microsoft.com/office/drawing/2014/main" id="{2F800A11-CCAA-0788-8DEF-DC336DE2181B}"/>
              </a:ext>
            </a:extLst>
          </p:cNvPr>
          <p:cNvSpPr txBox="1"/>
          <p:nvPr/>
        </p:nvSpPr>
        <p:spPr>
          <a:xfrm>
            <a:off x="4653886" y="1637731"/>
            <a:ext cx="1400383" cy="369332"/>
          </a:xfrm>
          <a:prstGeom prst="rect">
            <a:avLst/>
          </a:prstGeom>
          <a:noFill/>
        </p:spPr>
        <p:txBody>
          <a:bodyPr wrap="none" rtlCol="0">
            <a:spAutoFit/>
          </a:bodyPr>
          <a:lstStyle/>
          <a:p>
            <a:r>
              <a:rPr lang="fr-FR" dirty="0"/>
              <a:t>optimized.py</a:t>
            </a:r>
          </a:p>
        </p:txBody>
      </p:sp>
      <p:sp>
        <p:nvSpPr>
          <p:cNvPr id="9" name="ZoneTexte 8">
            <a:extLst>
              <a:ext uri="{FF2B5EF4-FFF2-40B4-BE49-F238E27FC236}">
                <a16:creationId xmlns:a16="http://schemas.microsoft.com/office/drawing/2014/main" id="{7BBDEDC7-27C7-2BA1-BB0C-8D89D1387BB9}"/>
              </a:ext>
            </a:extLst>
          </p:cNvPr>
          <p:cNvSpPr txBox="1"/>
          <p:nvPr/>
        </p:nvSpPr>
        <p:spPr>
          <a:xfrm>
            <a:off x="519726" y="7010094"/>
            <a:ext cx="6520221" cy="1477328"/>
          </a:xfrm>
          <a:prstGeom prst="rect">
            <a:avLst/>
          </a:prstGeom>
          <a:noFill/>
        </p:spPr>
        <p:txBody>
          <a:bodyPr wrap="square" rtlCol="0">
            <a:spAutoFit/>
          </a:bodyPr>
          <a:lstStyle/>
          <a:p>
            <a:pPr algn="just"/>
            <a:r>
              <a:rPr lang="fr-FR" dirty="0"/>
              <a:t>Les résultats trouvés par le script optimized.py sont très proche des résultats de </a:t>
            </a:r>
            <a:r>
              <a:rPr lang="fr-FR" dirty="0" err="1"/>
              <a:t>Sienna</a:t>
            </a:r>
            <a:r>
              <a:rPr lang="fr-FR" dirty="0"/>
              <a:t>, mais permettent néanmoins d’augmenter le bénéfice maximum de quelques euros en rajoutant deux actions supplémentaires dans le portefeuille, tout en restant dans le budget maximum de 500€.</a:t>
            </a:r>
          </a:p>
        </p:txBody>
      </p:sp>
      <p:graphicFrame>
        <p:nvGraphicFramePr>
          <p:cNvPr id="3" name="Tableau 2">
            <a:extLst>
              <a:ext uri="{FF2B5EF4-FFF2-40B4-BE49-F238E27FC236}">
                <a16:creationId xmlns:a16="http://schemas.microsoft.com/office/drawing/2014/main" id="{9DB2A9D7-7780-38CF-2ECE-452C6C496D5A}"/>
              </a:ext>
            </a:extLst>
          </p:cNvPr>
          <p:cNvGraphicFramePr>
            <a:graphicFrameLocks noGrp="1"/>
          </p:cNvGraphicFramePr>
          <p:nvPr>
            <p:extLst>
              <p:ext uri="{D42A27DB-BD31-4B8C-83A1-F6EECF244321}">
                <p14:modId xmlns:p14="http://schemas.microsoft.com/office/powerpoint/2010/main" val="3468623938"/>
              </p:ext>
            </p:extLst>
          </p:nvPr>
        </p:nvGraphicFramePr>
        <p:xfrm>
          <a:off x="1023937" y="2222575"/>
          <a:ext cx="5511800" cy="4023360"/>
        </p:xfrm>
        <a:graphic>
          <a:graphicData uri="http://schemas.openxmlformats.org/drawingml/2006/table">
            <a:tbl>
              <a:tblPr/>
              <a:tblGrid>
                <a:gridCol w="787400">
                  <a:extLst>
                    <a:ext uri="{9D8B030D-6E8A-4147-A177-3AD203B41FA5}">
                      <a16:colId xmlns:a16="http://schemas.microsoft.com/office/drawing/2014/main" val="3430350812"/>
                    </a:ext>
                  </a:extLst>
                </a:gridCol>
                <a:gridCol w="787400">
                  <a:extLst>
                    <a:ext uri="{9D8B030D-6E8A-4147-A177-3AD203B41FA5}">
                      <a16:colId xmlns:a16="http://schemas.microsoft.com/office/drawing/2014/main" val="411702221"/>
                    </a:ext>
                  </a:extLst>
                </a:gridCol>
                <a:gridCol w="787400">
                  <a:extLst>
                    <a:ext uri="{9D8B030D-6E8A-4147-A177-3AD203B41FA5}">
                      <a16:colId xmlns:a16="http://schemas.microsoft.com/office/drawing/2014/main" val="758878723"/>
                    </a:ext>
                  </a:extLst>
                </a:gridCol>
                <a:gridCol w="787400">
                  <a:extLst>
                    <a:ext uri="{9D8B030D-6E8A-4147-A177-3AD203B41FA5}">
                      <a16:colId xmlns:a16="http://schemas.microsoft.com/office/drawing/2014/main" val="2602203386"/>
                    </a:ext>
                  </a:extLst>
                </a:gridCol>
                <a:gridCol w="787400">
                  <a:extLst>
                    <a:ext uri="{9D8B030D-6E8A-4147-A177-3AD203B41FA5}">
                      <a16:colId xmlns:a16="http://schemas.microsoft.com/office/drawing/2014/main" val="2595833362"/>
                    </a:ext>
                  </a:extLst>
                </a:gridCol>
                <a:gridCol w="787400">
                  <a:extLst>
                    <a:ext uri="{9D8B030D-6E8A-4147-A177-3AD203B41FA5}">
                      <a16:colId xmlns:a16="http://schemas.microsoft.com/office/drawing/2014/main" val="422846042"/>
                    </a:ext>
                  </a:extLst>
                </a:gridCol>
                <a:gridCol w="787400">
                  <a:extLst>
                    <a:ext uri="{9D8B030D-6E8A-4147-A177-3AD203B41FA5}">
                      <a16:colId xmlns:a16="http://schemas.microsoft.com/office/drawing/2014/main" val="2840549191"/>
                    </a:ext>
                  </a:extLst>
                </a:gridCol>
              </a:tblGrid>
              <a:tr h="182880">
                <a:tc>
                  <a:txBody>
                    <a:bodyPr/>
                    <a:lstStyle/>
                    <a:p>
                      <a:pPr algn="ctr" fontAlgn="ctr"/>
                      <a:r>
                        <a:rPr lang="fr-FR" sz="1100" b="1" i="0" u="none" strike="noStrike">
                          <a:solidFill>
                            <a:srgbClr val="FFFFFF"/>
                          </a:solidFill>
                          <a:effectLst/>
                          <a:latin typeface="Calibri" panose="020F0502020204030204" pitchFamily="34" charset="0"/>
                        </a:rPr>
                        <a:t>action</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cost</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benefit</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endParaRPr lang="fr-FR"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a:noFill/>
                    </a:lnT>
                    <a:lnB>
                      <a:noFill/>
                    </a:lnB>
                  </a:tcPr>
                </a:tc>
                <a:tc>
                  <a:txBody>
                    <a:bodyPr/>
                    <a:lstStyle/>
                    <a:p>
                      <a:pPr algn="ctr" fontAlgn="ctr"/>
                      <a:r>
                        <a:rPr lang="fr-FR" sz="1100" b="1" i="0" u="none" strike="noStrike">
                          <a:solidFill>
                            <a:srgbClr val="FFFFFF"/>
                          </a:solidFill>
                          <a:effectLst/>
                          <a:latin typeface="Calibri" panose="020F0502020204030204" pitchFamily="34" charset="0"/>
                        </a:rPr>
                        <a:t>action</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cost</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fr-FR" sz="1100" b="1" i="0" u="none" strike="noStrike">
                          <a:solidFill>
                            <a:srgbClr val="FFFFFF"/>
                          </a:solidFill>
                          <a:effectLst/>
                          <a:latin typeface="Calibri" panose="020F0502020204030204" pitchFamily="34" charset="0"/>
                        </a:rPr>
                        <a:t>benefit</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4294040907"/>
                  </a:ext>
                </a:extLst>
              </a:tr>
              <a:tr h="182880">
                <a:tc>
                  <a:txBody>
                    <a:bodyPr/>
                    <a:lstStyle/>
                    <a:p>
                      <a:pPr algn="l" fontAlgn="ctr"/>
                      <a:r>
                        <a:rPr lang="fr-FR" sz="1100" b="0" i="0" u="none" strike="noStrike">
                          <a:solidFill>
                            <a:srgbClr val="000000"/>
                          </a:solidFill>
                          <a:effectLst/>
                          <a:latin typeface="Calibri" panose="020F0502020204030204" pitchFamily="34" charset="0"/>
                        </a:rPr>
                        <a:t>Share-ALIY</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29,08</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11,61</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endParaRPr lang="fr-FR"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a:noFill/>
                    </a:lnT>
                    <a:lnB>
                      <a:noFill/>
                    </a:lnB>
                  </a:tcPr>
                </a:tc>
                <a:tc>
                  <a:txBody>
                    <a:bodyPr/>
                    <a:lstStyle/>
                    <a:p>
                      <a:pPr algn="l" fontAlgn="ctr"/>
                      <a:r>
                        <a:rPr lang="fr-FR" sz="1100" b="0" i="0" u="none" strike="noStrike">
                          <a:solidFill>
                            <a:srgbClr val="000000"/>
                          </a:solidFill>
                          <a:effectLst/>
                          <a:latin typeface="Calibri" panose="020F0502020204030204" pitchFamily="34" charset="0"/>
                        </a:rPr>
                        <a:t>Share-ALIY</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29,08</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11,61</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935700159"/>
                  </a:ext>
                </a:extLst>
              </a:tr>
              <a:tr h="182880">
                <a:tc>
                  <a:txBody>
                    <a:bodyPr/>
                    <a:lstStyle/>
                    <a:p>
                      <a:pPr algn="l" fontAlgn="ctr"/>
                      <a:r>
                        <a:rPr lang="fr-FR" sz="1100" b="0" i="0" u="none" strike="noStrike">
                          <a:solidFill>
                            <a:srgbClr val="000000"/>
                          </a:solidFill>
                          <a:effectLst/>
                          <a:latin typeface="Calibri" panose="020F0502020204030204" pitchFamily="34" charset="0"/>
                        </a:rPr>
                        <a:t>Share-ANFX</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38,54</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15,31</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endParaRPr lang="fr-FR"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a:noFill/>
                    </a:lnT>
                    <a:lnB>
                      <a:noFill/>
                    </a:lnB>
                  </a:tcPr>
                </a:tc>
                <a:tc>
                  <a:txBody>
                    <a:bodyPr/>
                    <a:lstStyle/>
                    <a:p>
                      <a:pPr algn="l" fontAlgn="ctr"/>
                      <a:r>
                        <a:rPr lang="fr-FR" sz="1100" b="0" i="0" u="none" strike="noStrike">
                          <a:solidFill>
                            <a:srgbClr val="000000"/>
                          </a:solidFill>
                          <a:effectLst/>
                          <a:latin typeface="Calibri" panose="020F0502020204030204" pitchFamily="34" charset="0"/>
                        </a:rPr>
                        <a:t>Share-ANFX</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38,55</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15,31</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4090878658"/>
                  </a:ext>
                </a:extLst>
              </a:tr>
              <a:tr h="182880">
                <a:tc>
                  <a:txBody>
                    <a:bodyPr/>
                    <a:lstStyle/>
                    <a:p>
                      <a:pPr algn="l" fontAlgn="ctr"/>
                      <a:r>
                        <a:rPr lang="fr-FR" sz="1100" b="0" i="0" u="none" strike="noStrike">
                          <a:solidFill>
                            <a:srgbClr val="000000"/>
                          </a:solidFill>
                          <a:effectLst/>
                          <a:latin typeface="Calibri" panose="020F0502020204030204" pitchFamily="34" charset="0"/>
                        </a:rPr>
                        <a:t>Share-DWSK</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29,49</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11,60</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endParaRPr lang="fr-FR"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a:noFill/>
                    </a:lnT>
                    <a:lnB>
                      <a:noFill/>
                    </a:lnB>
                  </a:tcPr>
                </a:tc>
                <a:tc>
                  <a:txBody>
                    <a:bodyPr/>
                    <a:lstStyle/>
                    <a:p>
                      <a:pPr algn="l" fontAlgn="ctr"/>
                      <a:r>
                        <a:rPr lang="fr-FR" sz="1100" b="0" i="0" u="none" strike="noStrike">
                          <a:solidFill>
                            <a:srgbClr val="000000"/>
                          </a:solidFill>
                          <a:effectLst/>
                          <a:latin typeface="Calibri" panose="020F0502020204030204" pitchFamily="34" charset="0"/>
                        </a:rPr>
                        <a:t>Share-DWSK</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29,49</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11,60</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116017426"/>
                  </a:ext>
                </a:extLst>
              </a:tr>
              <a:tr h="182880">
                <a:tc>
                  <a:txBody>
                    <a:bodyPr/>
                    <a:lstStyle/>
                    <a:p>
                      <a:pPr algn="l" fontAlgn="ctr"/>
                      <a:r>
                        <a:rPr lang="fr-FR" sz="1100" b="0" i="0" u="none" strike="noStrike">
                          <a:solidFill>
                            <a:srgbClr val="000000"/>
                          </a:solidFill>
                          <a:effectLst/>
                          <a:latin typeface="Calibri" panose="020F0502020204030204" pitchFamily="34" charset="0"/>
                        </a:rPr>
                        <a:t>Share-ECAQ</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31,66</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12,50</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endParaRPr lang="fr-FR"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a:noFill/>
                    </a:lnT>
                    <a:lnB>
                      <a:noFill/>
                    </a:lnB>
                  </a:tcPr>
                </a:tc>
                <a:tc>
                  <a:txBody>
                    <a:bodyPr/>
                    <a:lstStyle/>
                    <a:p>
                      <a:pPr algn="l" fontAlgn="ctr"/>
                      <a:r>
                        <a:rPr lang="fr-FR" sz="1100" b="0" i="0" u="none" strike="noStrike">
                          <a:solidFill>
                            <a:srgbClr val="000000"/>
                          </a:solidFill>
                          <a:effectLst/>
                          <a:latin typeface="Calibri" panose="020F0502020204030204" pitchFamily="34" charset="0"/>
                        </a:rPr>
                        <a:t>Share-ECAQ</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31,66</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12,50</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789120762"/>
                  </a:ext>
                </a:extLst>
              </a:tr>
              <a:tr h="182880">
                <a:tc>
                  <a:txBody>
                    <a:bodyPr/>
                    <a:lstStyle/>
                    <a:p>
                      <a:pPr algn="l" fontAlgn="ctr"/>
                      <a:r>
                        <a:rPr lang="fr-FR" sz="1100" b="0" i="0" u="none" strike="noStrike">
                          <a:solidFill>
                            <a:srgbClr val="000000"/>
                          </a:solidFill>
                          <a:effectLst/>
                          <a:latin typeface="Calibri" panose="020F0502020204030204" pitchFamily="34" charset="0"/>
                        </a:rPr>
                        <a:t>Share-FAPS</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32,57</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12,88</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endParaRPr lang="fr-FR"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a:noFill/>
                    </a:lnT>
                    <a:lnB>
                      <a:noFill/>
                    </a:lnB>
                  </a:tcPr>
                </a:tc>
                <a:tc>
                  <a:txBody>
                    <a:bodyPr/>
                    <a:lstStyle/>
                    <a:p>
                      <a:pPr algn="l" fontAlgn="ctr"/>
                      <a:r>
                        <a:rPr lang="fr-FR" sz="1100" b="0" i="0" u="none" strike="noStrike">
                          <a:solidFill>
                            <a:srgbClr val="000000"/>
                          </a:solidFill>
                          <a:effectLst/>
                          <a:latin typeface="Calibri" panose="020F0502020204030204" pitchFamily="34" charset="0"/>
                        </a:rPr>
                        <a:t>Share-FAPS</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32,57</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12,88</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110234828"/>
                  </a:ext>
                </a:extLst>
              </a:tr>
              <a:tr h="182880">
                <a:tc>
                  <a:txBody>
                    <a:bodyPr/>
                    <a:lstStyle/>
                    <a:p>
                      <a:pPr algn="l" fontAlgn="ctr"/>
                      <a:r>
                        <a:rPr lang="fr-FR" sz="1100" b="0" i="0" u="none" strike="noStrike">
                          <a:solidFill>
                            <a:srgbClr val="000000"/>
                          </a:solidFill>
                          <a:effectLst/>
                          <a:latin typeface="Calibri" panose="020F0502020204030204" pitchFamily="34" charset="0"/>
                        </a:rPr>
                        <a:t>Share-FWBE</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18,3</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7,29</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endParaRPr lang="fr-FR"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a:noFill/>
                    </a:lnT>
                    <a:lnB>
                      <a:noFill/>
                    </a:lnB>
                  </a:tcPr>
                </a:tc>
                <a:tc>
                  <a:txBody>
                    <a:bodyPr/>
                    <a:lstStyle/>
                    <a:p>
                      <a:pPr algn="l" fontAlgn="ctr"/>
                      <a:r>
                        <a:rPr lang="fr-FR" sz="1100" b="0" i="0" u="none" strike="noStrike">
                          <a:solidFill>
                            <a:srgbClr val="000000"/>
                          </a:solidFill>
                          <a:effectLst/>
                          <a:latin typeface="Calibri" panose="020F0502020204030204" pitchFamily="34" charset="0"/>
                        </a:rPr>
                        <a:t>Share-FWBE</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18,31</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7,29</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785554772"/>
                  </a:ext>
                </a:extLst>
              </a:tr>
              <a:tr h="182880">
                <a:tc>
                  <a:txBody>
                    <a:bodyPr/>
                    <a:lstStyle/>
                    <a:p>
                      <a:pPr algn="l" fontAlgn="ctr"/>
                      <a:r>
                        <a:rPr lang="fr-FR" sz="1100" b="0" i="0" u="none" strike="noStrike">
                          <a:solidFill>
                            <a:srgbClr val="000000"/>
                          </a:solidFill>
                          <a:effectLst/>
                          <a:latin typeface="Calibri" panose="020F0502020204030204" pitchFamily="34" charset="0"/>
                        </a:rPr>
                        <a:t>Share-IXCI</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26,32</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10,37</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endParaRPr lang="fr-FR"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a:noFill/>
                    </a:lnT>
                    <a:lnB>
                      <a:noFill/>
                    </a:lnB>
                  </a:tcPr>
                </a:tc>
                <a:tc>
                  <a:txBody>
                    <a:bodyPr/>
                    <a:lstStyle/>
                    <a:p>
                      <a:pPr algn="l" fontAlgn="ctr"/>
                      <a:r>
                        <a:rPr lang="fr-FR" sz="1100" b="0" i="0" u="none" strike="noStrike">
                          <a:solidFill>
                            <a:srgbClr val="000000"/>
                          </a:solidFill>
                          <a:effectLst/>
                          <a:latin typeface="Calibri" panose="020F0502020204030204" pitchFamily="34" charset="0"/>
                        </a:rPr>
                        <a:t>Share-IXCI</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26,32</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10,37</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632131994"/>
                  </a:ext>
                </a:extLst>
              </a:tr>
              <a:tr h="182880">
                <a:tc>
                  <a:txBody>
                    <a:bodyPr/>
                    <a:lstStyle/>
                    <a:p>
                      <a:pPr algn="l" fontAlgn="ctr"/>
                      <a:r>
                        <a:rPr lang="fr-FR" sz="1100" b="0" i="0" u="none" strike="noStrike">
                          <a:solidFill>
                            <a:srgbClr val="000000"/>
                          </a:solidFill>
                          <a:effectLst/>
                          <a:latin typeface="Calibri" panose="020F0502020204030204" pitchFamily="34" charset="0"/>
                        </a:rPr>
                        <a:t>Share-JGTW</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35,29</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13,91</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endParaRPr lang="fr-FR"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a:noFill/>
                    </a:lnT>
                    <a:lnB>
                      <a:noFill/>
                    </a:lnB>
                  </a:tcPr>
                </a:tc>
                <a:tc>
                  <a:txBody>
                    <a:bodyPr/>
                    <a:lstStyle/>
                    <a:p>
                      <a:pPr algn="l" fontAlgn="ctr"/>
                      <a:r>
                        <a:rPr lang="fr-FR" sz="1100" b="0" i="0" u="none" strike="noStrike">
                          <a:solidFill>
                            <a:srgbClr val="000000"/>
                          </a:solidFill>
                          <a:effectLst/>
                          <a:latin typeface="Calibri" panose="020F0502020204030204" pitchFamily="34" charset="0"/>
                        </a:rPr>
                        <a:t>Share-JGTW</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35,29</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13,91</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344285166"/>
                  </a:ext>
                </a:extLst>
              </a:tr>
              <a:tr h="182880">
                <a:tc>
                  <a:txBody>
                    <a:bodyPr/>
                    <a:lstStyle/>
                    <a:p>
                      <a:pPr algn="l" fontAlgn="ctr"/>
                      <a:r>
                        <a:rPr lang="fr-FR" sz="1100" b="0" i="0" u="none" strike="noStrike">
                          <a:solidFill>
                            <a:srgbClr val="000000"/>
                          </a:solidFill>
                          <a:effectLst/>
                          <a:latin typeface="Calibri" panose="020F0502020204030204" pitchFamily="34" charset="0"/>
                        </a:rPr>
                        <a:t>Share-JWGF</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48,69</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19,44</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endParaRPr lang="fr-FR"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a:noFill/>
                    </a:lnT>
                    <a:lnB>
                      <a:noFill/>
                    </a:lnB>
                  </a:tcPr>
                </a:tc>
                <a:tc>
                  <a:txBody>
                    <a:bodyPr/>
                    <a:lstStyle/>
                    <a:p>
                      <a:pPr algn="l" fontAlgn="ctr"/>
                      <a:r>
                        <a:rPr lang="fr-FR" sz="1100" b="0" i="0" u="none" strike="noStrike">
                          <a:solidFill>
                            <a:srgbClr val="000000"/>
                          </a:solidFill>
                          <a:effectLst/>
                          <a:latin typeface="Calibri" panose="020F0502020204030204" pitchFamily="34" charset="0"/>
                        </a:rPr>
                        <a:t>Share-JWGF</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48,69</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19,44</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41789214"/>
                  </a:ext>
                </a:extLst>
              </a:tr>
              <a:tr h="182880">
                <a:tc>
                  <a:txBody>
                    <a:bodyPr/>
                    <a:lstStyle/>
                    <a:p>
                      <a:pPr algn="l" fontAlgn="ctr"/>
                      <a:r>
                        <a:rPr lang="fr-FR" sz="1100" b="0" i="0" u="none" strike="noStrike">
                          <a:solidFill>
                            <a:srgbClr val="000000"/>
                          </a:solidFill>
                          <a:effectLst/>
                          <a:latin typeface="Calibri" panose="020F0502020204030204" pitchFamily="34" charset="0"/>
                        </a:rPr>
                        <a:t>Share-LFXB</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14,83</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5,90</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endParaRPr lang="fr-FR"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a:noFill/>
                    </a:lnT>
                    <a:lnB>
                      <a:noFill/>
                    </a:lnB>
                  </a:tcPr>
                </a:tc>
                <a:tc>
                  <a:txBody>
                    <a:bodyPr/>
                    <a:lstStyle/>
                    <a:p>
                      <a:pPr algn="l" fontAlgn="ctr"/>
                      <a:r>
                        <a:rPr lang="fr-FR" sz="1100" b="0" i="0" u="none" strike="noStrike">
                          <a:solidFill>
                            <a:srgbClr val="000000"/>
                          </a:solidFill>
                          <a:effectLst/>
                          <a:latin typeface="Calibri" panose="020F0502020204030204" pitchFamily="34" charset="0"/>
                        </a:rPr>
                        <a:t>Share-LFXB</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14,83</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5,90</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247746802"/>
                  </a:ext>
                </a:extLst>
              </a:tr>
              <a:tr h="182880">
                <a:tc>
                  <a:txBody>
                    <a:bodyPr/>
                    <a:lstStyle/>
                    <a:p>
                      <a:pPr algn="l" fontAlgn="ctr"/>
                      <a:endParaRPr lang="fr-FR" sz="11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accent2">
                        <a:lumMod val="40000"/>
                        <a:lumOff val="60000"/>
                      </a:schemeClr>
                    </a:solidFill>
                  </a:tcPr>
                </a:tc>
                <a:tc>
                  <a:txBody>
                    <a:bodyPr/>
                    <a:lstStyle/>
                    <a:p>
                      <a:pPr algn="ctr" fontAlgn="ctr"/>
                      <a:endParaRPr lang="fr-FR" sz="1100" b="0" i="0" u="none" strike="noStrike" dirty="0">
                        <a:solidFill>
                          <a:srgbClr val="000000"/>
                        </a:solidFill>
                        <a:effectLst/>
                        <a:latin typeface="Calibri" panose="020F0502020204030204" pitchFamily="34" charset="0"/>
                      </a:endParaRP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accent2">
                        <a:lumMod val="40000"/>
                        <a:lumOff val="60000"/>
                      </a:schemeClr>
                    </a:solidFill>
                  </a:tcPr>
                </a:tc>
                <a:tc>
                  <a:txBody>
                    <a:bodyPr/>
                    <a:lstStyle/>
                    <a:p>
                      <a:pPr algn="ctr" fontAlgn="ctr"/>
                      <a:endParaRPr lang="fr-FR" sz="1100" b="0" i="0" u="none" strike="noStrike" dirty="0">
                        <a:solidFill>
                          <a:srgbClr val="000000"/>
                        </a:solidFill>
                        <a:effectLst/>
                        <a:latin typeface="Calibri" panose="020F0502020204030204" pitchFamily="34" charset="0"/>
                      </a:endParaRP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accent2">
                        <a:lumMod val="40000"/>
                        <a:lumOff val="60000"/>
                      </a:schemeClr>
                    </a:solidFill>
                  </a:tcPr>
                </a:tc>
                <a:tc>
                  <a:txBody>
                    <a:bodyPr/>
                    <a:lstStyle/>
                    <a:p>
                      <a:pPr algn="ctr" fontAlgn="ctr"/>
                      <a:endParaRPr lang="fr-FR"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a:noFill/>
                    </a:lnT>
                    <a:lnB>
                      <a:noFill/>
                    </a:lnB>
                  </a:tcPr>
                </a:tc>
                <a:tc>
                  <a:txBody>
                    <a:bodyPr/>
                    <a:lstStyle/>
                    <a:p>
                      <a:pPr algn="l" fontAlgn="ctr"/>
                      <a:r>
                        <a:rPr lang="fr-FR" sz="1100" b="0" i="0" u="none" strike="noStrike">
                          <a:solidFill>
                            <a:srgbClr val="000000"/>
                          </a:solidFill>
                          <a:effectLst/>
                          <a:latin typeface="Calibri" panose="020F0502020204030204" pitchFamily="34" charset="0"/>
                        </a:rPr>
                        <a:t>Share-LXZU</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92D050"/>
                    </a:solidFill>
                  </a:tcPr>
                </a:tc>
                <a:tc>
                  <a:txBody>
                    <a:bodyPr/>
                    <a:lstStyle/>
                    <a:p>
                      <a:pPr algn="ctr" fontAlgn="ctr"/>
                      <a:r>
                        <a:rPr lang="fr-FR" sz="1100" b="0" i="0" u="none" strike="noStrike">
                          <a:solidFill>
                            <a:srgbClr val="000000"/>
                          </a:solidFill>
                          <a:effectLst/>
                          <a:latin typeface="Calibri" panose="020F0502020204030204" pitchFamily="34" charset="0"/>
                        </a:rPr>
                        <a:t>4,24</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92D050"/>
                    </a:solidFill>
                  </a:tcPr>
                </a:tc>
                <a:tc>
                  <a:txBody>
                    <a:bodyPr/>
                    <a:lstStyle/>
                    <a:p>
                      <a:pPr algn="ctr" fontAlgn="ctr"/>
                      <a:r>
                        <a:rPr lang="fr-FR" sz="1100" b="0" i="0" u="none" strike="noStrike">
                          <a:solidFill>
                            <a:srgbClr val="000000"/>
                          </a:solidFill>
                          <a:effectLst/>
                          <a:latin typeface="Calibri" panose="020F0502020204030204" pitchFamily="34" charset="0"/>
                        </a:rPr>
                        <a:t>1,68</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92D050"/>
                    </a:solidFill>
                  </a:tcPr>
                </a:tc>
                <a:extLst>
                  <a:ext uri="{0D108BD9-81ED-4DB2-BD59-A6C34878D82A}">
                    <a16:rowId xmlns:a16="http://schemas.microsoft.com/office/drawing/2014/main" val="2302394905"/>
                  </a:ext>
                </a:extLst>
              </a:tr>
              <a:tr h="182880">
                <a:tc>
                  <a:txBody>
                    <a:bodyPr/>
                    <a:lstStyle/>
                    <a:p>
                      <a:pPr algn="l" fontAlgn="ctr"/>
                      <a:r>
                        <a:rPr lang="fr-FR" sz="1100" b="0" i="0" u="none" strike="noStrike">
                          <a:solidFill>
                            <a:srgbClr val="000000"/>
                          </a:solidFill>
                          <a:effectLst/>
                          <a:latin typeface="Calibri" panose="020F0502020204030204" pitchFamily="34" charset="0"/>
                        </a:rPr>
                        <a:t>Share-NDKR</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33,06</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13,19</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endParaRPr lang="fr-FR"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a:noFill/>
                    </a:lnT>
                    <a:lnB>
                      <a:noFill/>
                    </a:lnB>
                  </a:tcPr>
                </a:tc>
                <a:tc>
                  <a:txBody>
                    <a:bodyPr/>
                    <a:lstStyle/>
                    <a:p>
                      <a:pPr algn="l" fontAlgn="ctr"/>
                      <a:r>
                        <a:rPr lang="fr-FR" sz="1100" b="0" i="0" u="none" strike="noStrike">
                          <a:solidFill>
                            <a:srgbClr val="000000"/>
                          </a:solidFill>
                          <a:effectLst/>
                          <a:latin typeface="Calibri" panose="020F0502020204030204" pitchFamily="34" charset="0"/>
                        </a:rPr>
                        <a:t>Share-NDKR</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33,06</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13,19</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4010244338"/>
                  </a:ext>
                </a:extLst>
              </a:tr>
              <a:tr h="182880">
                <a:tc>
                  <a:txBody>
                    <a:bodyPr/>
                    <a:lstStyle/>
                    <a:p>
                      <a:pPr algn="l" fontAlgn="ctr"/>
                      <a:r>
                        <a:rPr lang="fr-FR" sz="1100" b="0" i="0" u="none" strike="noStrike">
                          <a:solidFill>
                            <a:srgbClr val="000000"/>
                          </a:solidFill>
                          <a:effectLst/>
                          <a:latin typeface="Calibri" panose="020F0502020204030204" pitchFamily="34" charset="0"/>
                        </a:rPr>
                        <a:t>Share-PATS</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27,7</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11,07</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endParaRPr lang="fr-FR"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a:noFill/>
                    </a:lnT>
                    <a:lnB>
                      <a:noFill/>
                    </a:lnB>
                  </a:tcPr>
                </a:tc>
                <a:tc>
                  <a:txBody>
                    <a:bodyPr/>
                    <a:lstStyle/>
                    <a:p>
                      <a:pPr algn="l" fontAlgn="ctr"/>
                      <a:r>
                        <a:rPr lang="fr-FR" sz="1100" b="0" i="0" u="none" strike="noStrike">
                          <a:solidFill>
                            <a:srgbClr val="000000"/>
                          </a:solidFill>
                          <a:effectLst/>
                          <a:latin typeface="Calibri" panose="020F0502020204030204" pitchFamily="34" charset="0"/>
                        </a:rPr>
                        <a:t>Share-PATS</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27,7</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11,07</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478964621"/>
                  </a:ext>
                </a:extLst>
              </a:tr>
              <a:tr h="182880">
                <a:tc>
                  <a:txBody>
                    <a:bodyPr/>
                    <a:lstStyle/>
                    <a:p>
                      <a:pPr algn="l" fontAlgn="ctr"/>
                      <a:r>
                        <a:rPr lang="fr-FR" sz="1100" b="0" i="0" u="none" strike="noStrike">
                          <a:solidFill>
                            <a:srgbClr val="000000"/>
                          </a:solidFill>
                          <a:effectLst/>
                          <a:latin typeface="Calibri" panose="020F0502020204030204" pitchFamily="34" charset="0"/>
                        </a:rPr>
                        <a:t>Share-PLLK</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19,94</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7,96</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endParaRPr lang="fr-FR"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a:noFill/>
                    </a:lnT>
                    <a:lnB>
                      <a:noFill/>
                    </a:lnB>
                  </a:tcPr>
                </a:tc>
                <a:tc>
                  <a:txBody>
                    <a:bodyPr/>
                    <a:lstStyle/>
                    <a:p>
                      <a:pPr algn="l" fontAlgn="ctr"/>
                      <a:r>
                        <a:rPr lang="fr-FR" sz="1100" b="0" i="0" u="none" strike="noStrike">
                          <a:solidFill>
                            <a:srgbClr val="000000"/>
                          </a:solidFill>
                          <a:effectLst/>
                          <a:latin typeface="Calibri" panose="020F0502020204030204" pitchFamily="34" charset="0"/>
                        </a:rPr>
                        <a:t>Share-PLLK</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19,94</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7,96</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4242795414"/>
                  </a:ext>
                </a:extLst>
              </a:tr>
              <a:tr h="182880">
                <a:tc>
                  <a:txBody>
                    <a:bodyPr/>
                    <a:lstStyle/>
                    <a:p>
                      <a:pPr algn="l" fontAlgn="ctr"/>
                      <a:r>
                        <a:rPr lang="fr-FR" sz="1100" b="0" i="0" u="none" strike="noStrike">
                          <a:solidFill>
                            <a:srgbClr val="000000"/>
                          </a:solidFill>
                          <a:effectLst/>
                          <a:latin typeface="Calibri" panose="020F0502020204030204" pitchFamily="34" charset="0"/>
                        </a:rPr>
                        <a:t>Share-ROOM</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15,06</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5,91</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endParaRPr lang="fr-FR"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a:noFill/>
                    </a:lnT>
                    <a:lnB>
                      <a:noFill/>
                    </a:lnB>
                  </a:tcPr>
                </a:tc>
                <a:tc>
                  <a:txBody>
                    <a:bodyPr/>
                    <a:lstStyle/>
                    <a:p>
                      <a:pPr algn="l" fontAlgn="ctr"/>
                      <a:r>
                        <a:rPr lang="fr-FR" sz="1100" b="0" i="0" u="none" strike="noStrike">
                          <a:solidFill>
                            <a:srgbClr val="000000"/>
                          </a:solidFill>
                          <a:effectLst/>
                          <a:latin typeface="Calibri" panose="020F0502020204030204" pitchFamily="34" charset="0"/>
                        </a:rPr>
                        <a:t>Share-ROOM</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15,06</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5,91</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182080096"/>
                  </a:ext>
                </a:extLst>
              </a:tr>
              <a:tr h="182880">
                <a:tc>
                  <a:txBody>
                    <a:bodyPr/>
                    <a:lstStyle/>
                    <a:p>
                      <a:pPr algn="l" fontAlgn="ctr"/>
                      <a:endParaRPr lang="fr-FR" sz="11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accent2">
                        <a:lumMod val="40000"/>
                        <a:lumOff val="60000"/>
                      </a:schemeClr>
                    </a:solidFill>
                  </a:tcPr>
                </a:tc>
                <a:tc>
                  <a:txBody>
                    <a:bodyPr/>
                    <a:lstStyle/>
                    <a:p>
                      <a:pPr algn="ctr" fontAlgn="ctr"/>
                      <a:endParaRPr lang="fr-FR" sz="1100" b="0" i="0" u="none" strike="noStrike" dirty="0">
                        <a:solidFill>
                          <a:srgbClr val="000000"/>
                        </a:solidFill>
                        <a:effectLst/>
                        <a:latin typeface="Calibri" panose="020F0502020204030204" pitchFamily="34" charset="0"/>
                      </a:endParaRP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accent2">
                        <a:lumMod val="40000"/>
                        <a:lumOff val="60000"/>
                      </a:schemeClr>
                    </a:solidFill>
                  </a:tcPr>
                </a:tc>
                <a:tc>
                  <a:txBody>
                    <a:bodyPr/>
                    <a:lstStyle/>
                    <a:p>
                      <a:pPr algn="ctr" fontAlgn="ctr"/>
                      <a:endParaRPr lang="fr-FR" sz="1100" b="0" i="0" u="none" strike="noStrike" dirty="0">
                        <a:solidFill>
                          <a:srgbClr val="000000"/>
                        </a:solidFill>
                        <a:effectLst/>
                        <a:latin typeface="Calibri" panose="020F0502020204030204" pitchFamily="34" charset="0"/>
                      </a:endParaRP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accent2">
                        <a:lumMod val="40000"/>
                        <a:lumOff val="60000"/>
                      </a:schemeClr>
                    </a:solidFill>
                  </a:tcPr>
                </a:tc>
                <a:tc>
                  <a:txBody>
                    <a:bodyPr/>
                    <a:lstStyle/>
                    <a:p>
                      <a:pPr algn="ctr" fontAlgn="ctr"/>
                      <a:endParaRPr lang="fr-FR"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a:noFill/>
                    </a:lnT>
                    <a:lnB>
                      <a:noFill/>
                    </a:lnB>
                  </a:tcPr>
                </a:tc>
                <a:tc>
                  <a:txBody>
                    <a:bodyPr/>
                    <a:lstStyle/>
                    <a:p>
                      <a:pPr algn="l" fontAlgn="ctr"/>
                      <a:r>
                        <a:rPr lang="fr-FR" sz="1100" b="0" i="0" u="none" strike="noStrike">
                          <a:solidFill>
                            <a:srgbClr val="000000"/>
                          </a:solidFill>
                          <a:effectLst/>
                          <a:latin typeface="Calibri" panose="020F0502020204030204" pitchFamily="34" charset="0"/>
                        </a:rPr>
                        <a:t>Share-SCWM</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92D050"/>
                    </a:solidFill>
                  </a:tcPr>
                </a:tc>
                <a:tc>
                  <a:txBody>
                    <a:bodyPr/>
                    <a:lstStyle/>
                    <a:p>
                      <a:pPr algn="ctr" fontAlgn="ctr"/>
                      <a:r>
                        <a:rPr lang="fr-FR" sz="1100" b="0" i="0" u="none" strike="noStrike">
                          <a:solidFill>
                            <a:srgbClr val="000000"/>
                          </a:solidFill>
                          <a:effectLst/>
                          <a:latin typeface="Calibri" panose="020F0502020204030204" pitchFamily="34" charset="0"/>
                        </a:rPr>
                        <a:t>6,42</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92D050"/>
                    </a:solidFill>
                  </a:tcPr>
                </a:tc>
                <a:tc>
                  <a:txBody>
                    <a:bodyPr/>
                    <a:lstStyle/>
                    <a:p>
                      <a:pPr algn="ctr" fontAlgn="ctr"/>
                      <a:r>
                        <a:rPr lang="fr-FR" sz="1100" b="0" i="0" u="none" strike="noStrike">
                          <a:solidFill>
                            <a:srgbClr val="000000"/>
                          </a:solidFill>
                          <a:effectLst/>
                          <a:latin typeface="Calibri" panose="020F0502020204030204" pitchFamily="34" charset="0"/>
                        </a:rPr>
                        <a:t>2,45</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92D050"/>
                    </a:solidFill>
                  </a:tcPr>
                </a:tc>
                <a:extLst>
                  <a:ext uri="{0D108BD9-81ED-4DB2-BD59-A6C34878D82A}">
                    <a16:rowId xmlns:a16="http://schemas.microsoft.com/office/drawing/2014/main" val="3669331467"/>
                  </a:ext>
                </a:extLst>
              </a:tr>
              <a:tr h="182880">
                <a:tc>
                  <a:txBody>
                    <a:bodyPr/>
                    <a:lstStyle/>
                    <a:p>
                      <a:pPr algn="l" fontAlgn="ctr"/>
                      <a:r>
                        <a:rPr lang="fr-FR" sz="1100" b="0" i="0" u="none" strike="noStrike">
                          <a:solidFill>
                            <a:srgbClr val="000000"/>
                          </a:solidFill>
                          <a:effectLst/>
                          <a:latin typeface="Calibri" panose="020F0502020204030204" pitchFamily="34" charset="0"/>
                        </a:rPr>
                        <a:t>Share-VCAX</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27,42</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10,69</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endParaRPr lang="fr-FR"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a:noFill/>
                    </a:lnT>
                    <a:lnB>
                      <a:noFill/>
                    </a:lnB>
                  </a:tcPr>
                </a:tc>
                <a:tc>
                  <a:txBody>
                    <a:bodyPr/>
                    <a:lstStyle/>
                    <a:p>
                      <a:pPr algn="l" fontAlgn="ctr"/>
                      <a:r>
                        <a:rPr lang="fr-FR" sz="1100" b="0" i="0" u="none" strike="noStrike">
                          <a:solidFill>
                            <a:srgbClr val="000000"/>
                          </a:solidFill>
                          <a:effectLst/>
                          <a:latin typeface="Calibri" panose="020F0502020204030204" pitchFamily="34" charset="0"/>
                        </a:rPr>
                        <a:t>Share-VCAX</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27,42</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10,69</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945210795"/>
                  </a:ext>
                </a:extLst>
              </a:tr>
              <a:tr h="182880">
                <a:tc>
                  <a:txBody>
                    <a:bodyPr/>
                    <a:lstStyle/>
                    <a:p>
                      <a:pPr algn="l" fontAlgn="ctr"/>
                      <a:r>
                        <a:rPr lang="fr-FR" sz="1100" b="0" i="0" u="none" strike="noStrike">
                          <a:solidFill>
                            <a:srgbClr val="000000"/>
                          </a:solidFill>
                          <a:effectLst/>
                          <a:latin typeface="Calibri" panose="020F0502020204030204" pitchFamily="34" charset="0"/>
                        </a:rPr>
                        <a:t>Share-XQII</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13,42</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5,30</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endParaRPr lang="fr-FR"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a:noFill/>
                    </a:lnT>
                    <a:lnB>
                      <a:noFill/>
                    </a:lnB>
                  </a:tcPr>
                </a:tc>
                <a:tc>
                  <a:txBody>
                    <a:bodyPr/>
                    <a:lstStyle/>
                    <a:p>
                      <a:pPr algn="l" fontAlgn="ctr"/>
                      <a:r>
                        <a:rPr lang="fr-FR" sz="1100" b="0" i="0" u="none" strike="noStrike">
                          <a:solidFill>
                            <a:srgbClr val="000000"/>
                          </a:solidFill>
                          <a:effectLst/>
                          <a:latin typeface="Calibri" panose="020F0502020204030204" pitchFamily="34" charset="0"/>
                        </a:rPr>
                        <a:t>Share-XQII</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13,42</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5,30</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426613282"/>
                  </a:ext>
                </a:extLst>
              </a:tr>
              <a:tr h="182880">
                <a:tc>
                  <a:txBody>
                    <a:bodyPr/>
                    <a:lstStyle/>
                    <a:p>
                      <a:pPr algn="l" fontAlgn="ctr"/>
                      <a:r>
                        <a:rPr lang="fr-FR" sz="1100" b="0" i="0" u="none" strike="noStrike">
                          <a:solidFill>
                            <a:srgbClr val="000000"/>
                          </a:solidFill>
                          <a:effectLst/>
                          <a:latin typeface="Calibri" panose="020F0502020204030204" pitchFamily="34" charset="0"/>
                        </a:rPr>
                        <a:t>Share-YFVZ</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22,55</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8,82</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endParaRPr lang="fr-FR"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a:noFill/>
                    </a:lnT>
                    <a:lnB>
                      <a:noFill/>
                    </a:lnB>
                  </a:tcPr>
                </a:tc>
                <a:tc>
                  <a:txBody>
                    <a:bodyPr/>
                    <a:lstStyle/>
                    <a:p>
                      <a:pPr algn="l" fontAlgn="ctr"/>
                      <a:r>
                        <a:rPr lang="fr-FR" sz="1100" b="0" i="0" u="none" strike="noStrike">
                          <a:solidFill>
                            <a:srgbClr val="000000"/>
                          </a:solidFill>
                          <a:effectLst/>
                          <a:latin typeface="Calibri" panose="020F0502020204030204" pitchFamily="34" charset="0"/>
                        </a:rPr>
                        <a:t>Share-YFVZ</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22,55</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fr-FR" sz="1100" b="0" i="0" u="none" strike="noStrike">
                          <a:solidFill>
                            <a:srgbClr val="000000"/>
                          </a:solidFill>
                          <a:effectLst/>
                          <a:latin typeface="Calibri" panose="020F0502020204030204" pitchFamily="34" charset="0"/>
                        </a:rPr>
                        <a:t>8,82</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128632260"/>
                  </a:ext>
                </a:extLst>
              </a:tr>
              <a:tr h="182880">
                <a:tc>
                  <a:txBody>
                    <a:bodyPr/>
                    <a:lstStyle/>
                    <a:p>
                      <a:pPr algn="l" fontAlgn="ctr"/>
                      <a:r>
                        <a:rPr lang="fr-FR" sz="1100" b="0" i="0" u="none" strike="noStrike">
                          <a:solidFill>
                            <a:srgbClr val="000000"/>
                          </a:solidFill>
                          <a:effectLst/>
                          <a:latin typeface="Calibri" panose="020F0502020204030204" pitchFamily="34" charset="0"/>
                        </a:rPr>
                        <a:t>Share-ZOFA</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25400" cap="flat" cmpd="dbl" algn="ctr">
                      <a:solidFill>
                        <a:srgbClr val="4472C4"/>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25,32</a:t>
                      </a:r>
                    </a:p>
                  </a:txBody>
                  <a:tcPr marL="7620" marR="7620" marT="7620" marB="0" anchor="ctr">
                    <a:lnL>
                      <a:noFill/>
                    </a:lnL>
                    <a:lnR>
                      <a:noFill/>
                    </a:lnR>
                    <a:lnT w="6350" cap="flat" cmpd="sng" algn="ctr">
                      <a:solidFill>
                        <a:srgbClr val="8EA9DB"/>
                      </a:solidFill>
                      <a:prstDash val="solid"/>
                      <a:round/>
                      <a:headEnd type="none" w="med" len="med"/>
                      <a:tailEnd type="none" w="med" len="med"/>
                    </a:lnT>
                    <a:lnB w="25400" cap="flat" cmpd="dbl" algn="ctr">
                      <a:solidFill>
                        <a:srgbClr val="4472C4"/>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10,07</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25400" cap="flat" cmpd="dbl" algn="ctr">
                      <a:solidFill>
                        <a:srgbClr val="4472C4"/>
                      </a:solidFill>
                      <a:prstDash val="solid"/>
                      <a:round/>
                      <a:headEnd type="none" w="med" len="med"/>
                      <a:tailEnd type="none" w="med" len="med"/>
                    </a:lnB>
                  </a:tcPr>
                </a:tc>
                <a:tc>
                  <a:txBody>
                    <a:bodyPr/>
                    <a:lstStyle/>
                    <a:p>
                      <a:pPr algn="ctr" fontAlgn="ctr"/>
                      <a:endParaRPr lang="fr-FR"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a:noFill/>
                    </a:lnT>
                    <a:lnB>
                      <a:noFill/>
                    </a:lnB>
                  </a:tcPr>
                </a:tc>
                <a:tc>
                  <a:txBody>
                    <a:bodyPr/>
                    <a:lstStyle/>
                    <a:p>
                      <a:pPr algn="l" fontAlgn="ctr"/>
                      <a:r>
                        <a:rPr lang="fr-FR" sz="1100" b="0" i="0" u="none" strike="noStrike">
                          <a:solidFill>
                            <a:srgbClr val="000000"/>
                          </a:solidFill>
                          <a:effectLst/>
                          <a:latin typeface="Calibri" panose="020F0502020204030204" pitchFamily="34" charset="0"/>
                        </a:rPr>
                        <a:t>Share-ZOFA</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25400" cap="flat" cmpd="dbl" algn="ctr">
                      <a:solidFill>
                        <a:srgbClr val="4472C4"/>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25,32</a:t>
                      </a:r>
                    </a:p>
                  </a:txBody>
                  <a:tcPr marL="7620" marR="7620" marT="7620" marB="0" anchor="ctr">
                    <a:lnL>
                      <a:noFill/>
                    </a:lnL>
                    <a:lnR>
                      <a:noFill/>
                    </a:lnR>
                    <a:lnT w="6350" cap="flat" cmpd="sng" algn="ctr">
                      <a:solidFill>
                        <a:srgbClr val="8EA9DB"/>
                      </a:solidFill>
                      <a:prstDash val="solid"/>
                      <a:round/>
                      <a:headEnd type="none" w="med" len="med"/>
                      <a:tailEnd type="none" w="med" len="med"/>
                    </a:lnT>
                    <a:lnB w="25400" cap="flat" cmpd="dbl" algn="ctr">
                      <a:solidFill>
                        <a:srgbClr val="4472C4"/>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10,07</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25400" cap="flat" cmpd="dbl" algn="ctr">
                      <a:solidFill>
                        <a:srgbClr val="4472C4"/>
                      </a:solidFill>
                      <a:prstDash val="solid"/>
                      <a:round/>
                      <a:headEnd type="none" w="med" len="med"/>
                      <a:tailEnd type="none" w="med" len="med"/>
                    </a:lnB>
                  </a:tcPr>
                </a:tc>
                <a:extLst>
                  <a:ext uri="{0D108BD9-81ED-4DB2-BD59-A6C34878D82A}">
                    <a16:rowId xmlns:a16="http://schemas.microsoft.com/office/drawing/2014/main" val="2747488738"/>
                  </a:ext>
                </a:extLst>
              </a:tr>
              <a:tr h="182880">
                <a:tc>
                  <a:txBody>
                    <a:bodyPr/>
                    <a:lstStyle/>
                    <a:p>
                      <a:pPr algn="l" fontAlgn="ctr"/>
                      <a:endParaRPr lang="fr-FR" sz="1100" b="1"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8EA9DB"/>
                      </a:solidFill>
                      <a:prstDash val="solid"/>
                      <a:round/>
                      <a:headEnd type="none" w="med" len="med"/>
                      <a:tailEnd type="none" w="med" len="med"/>
                    </a:lnL>
                    <a:lnR>
                      <a:noFill/>
                    </a:lnR>
                    <a:lnT w="25400" cap="flat" cmpd="dbl" algn="ctr">
                      <a:solidFill>
                        <a:srgbClr val="4472C4"/>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1" i="0" u="none" strike="noStrike">
                          <a:solidFill>
                            <a:srgbClr val="000000"/>
                          </a:solidFill>
                          <a:effectLst/>
                          <a:latin typeface="Calibri" panose="020F0502020204030204" pitchFamily="34" charset="0"/>
                        </a:rPr>
                        <a:t>489,24</a:t>
                      </a:r>
                    </a:p>
                  </a:txBody>
                  <a:tcPr marL="7620" marR="7620" marT="7620" marB="0" anchor="ctr">
                    <a:lnL>
                      <a:noFill/>
                    </a:lnL>
                    <a:lnR>
                      <a:noFill/>
                    </a:lnR>
                    <a:lnT w="25400" cap="flat" cmpd="dbl" algn="ctr">
                      <a:solidFill>
                        <a:srgbClr val="4472C4"/>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1" i="0" u="none" strike="noStrike">
                          <a:solidFill>
                            <a:srgbClr val="000000"/>
                          </a:solidFill>
                          <a:effectLst/>
                          <a:latin typeface="Calibri" panose="020F0502020204030204" pitchFamily="34" charset="0"/>
                        </a:rPr>
                        <a:t>193,83</a:t>
                      </a:r>
                    </a:p>
                  </a:txBody>
                  <a:tcPr marL="7620" marR="7620" marT="7620" marB="0" anchor="ctr">
                    <a:lnL>
                      <a:noFill/>
                    </a:lnL>
                    <a:lnR w="6350" cap="flat" cmpd="sng" algn="ctr">
                      <a:solidFill>
                        <a:srgbClr val="8EA9DB"/>
                      </a:solidFill>
                      <a:prstDash val="solid"/>
                      <a:round/>
                      <a:headEnd type="none" w="med" len="med"/>
                      <a:tailEnd type="none" w="med" len="med"/>
                    </a:lnR>
                    <a:lnT w="25400" cap="flat" cmpd="dbl" algn="ctr">
                      <a:solidFill>
                        <a:srgbClr val="4472C4"/>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endParaRPr lang="fr-FR"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a:noFill/>
                    </a:lnT>
                    <a:lnB>
                      <a:noFill/>
                    </a:lnB>
                  </a:tcPr>
                </a:tc>
                <a:tc>
                  <a:txBody>
                    <a:bodyPr/>
                    <a:lstStyle/>
                    <a:p>
                      <a:pPr algn="l" fontAlgn="ctr"/>
                      <a:endParaRPr lang="fr-FR" sz="1100" b="1"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8EA9DB"/>
                      </a:solidFill>
                      <a:prstDash val="solid"/>
                      <a:round/>
                      <a:headEnd type="none" w="med" len="med"/>
                      <a:tailEnd type="none" w="med" len="med"/>
                    </a:lnL>
                    <a:lnR>
                      <a:noFill/>
                    </a:lnR>
                    <a:lnT w="25400" cap="flat" cmpd="dbl" algn="ctr">
                      <a:solidFill>
                        <a:srgbClr val="4472C4"/>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1" i="0" u="none" strike="noStrike">
                          <a:solidFill>
                            <a:srgbClr val="000000"/>
                          </a:solidFill>
                          <a:effectLst/>
                          <a:latin typeface="Calibri" panose="020F0502020204030204" pitchFamily="34" charset="0"/>
                        </a:rPr>
                        <a:t>499,92</a:t>
                      </a:r>
                    </a:p>
                  </a:txBody>
                  <a:tcPr marL="7620" marR="7620" marT="7620" marB="0" anchor="ctr">
                    <a:lnL>
                      <a:noFill/>
                    </a:lnL>
                    <a:lnR>
                      <a:noFill/>
                    </a:lnR>
                    <a:lnT w="25400" cap="flat" cmpd="dbl" algn="ctr">
                      <a:solidFill>
                        <a:srgbClr val="4472C4"/>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r>
                        <a:rPr lang="fr-FR" sz="1100" b="1" i="0" u="none" strike="noStrike" dirty="0">
                          <a:solidFill>
                            <a:srgbClr val="000000"/>
                          </a:solidFill>
                          <a:effectLst/>
                          <a:latin typeface="Calibri" panose="020F0502020204030204" pitchFamily="34" charset="0"/>
                        </a:rPr>
                        <a:t>197,96</a:t>
                      </a:r>
                    </a:p>
                  </a:txBody>
                  <a:tcPr marL="7620" marR="7620" marT="7620" marB="0" anchor="ctr">
                    <a:lnL>
                      <a:noFill/>
                    </a:lnL>
                    <a:lnR w="6350" cap="flat" cmpd="sng" algn="ctr">
                      <a:solidFill>
                        <a:srgbClr val="8EA9DB"/>
                      </a:solidFill>
                      <a:prstDash val="solid"/>
                      <a:round/>
                      <a:headEnd type="none" w="med" len="med"/>
                      <a:tailEnd type="none" w="med" len="med"/>
                    </a:lnR>
                    <a:lnT w="25400" cap="flat" cmpd="dbl" algn="ctr">
                      <a:solidFill>
                        <a:srgbClr val="4472C4"/>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529943985"/>
                  </a:ext>
                </a:extLst>
              </a:tr>
            </a:tbl>
          </a:graphicData>
        </a:graphic>
      </p:graphicFrame>
      <p:sp>
        <p:nvSpPr>
          <p:cNvPr id="8" name="Titre 1">
            <a:extLst>
              <a:ext uri="{FF2B5EF4-FFF2-40B4-BE49-F238E27FC236}">
                <a16:creationId xmlns:a16="http://schemas.microsoft.com/office/drawing/2014/main" id="{5D1722C5-CCD4-7EE1-59B1-AA4789F70148}"/>
              </a:ext>
            </a:extLst>
          </p:cNvPr>
          <p:cNvSpPr>
            <a:spLocks noGrp="1"/>
          </p:cNvSpPr>
          <p:nvPr>
            <p:ph type="title"/>
          </p:nvPr>
        </p:nvSpPr>
        <p:spPr>
          <a:xfrm>
            <a:off x="519728" y="569242"/>
            <a:ext cx="6520220" cy="787118"/>
          </a:xfrm>
        </p:spPr>
        <p:txBody>
          <a:bodyPr anchor="t" anchorCtr="0">
            <a:normAutofit/>
          </a:bodyPr>
          <a:lstStyle/>
          <a:p>
            <a:r>
              <a:rPr lang="fr-FR" sz="2500" b="1" dirty="0"/>
              <a:t>Back-</a:t>
            </a:r>
            <a:r>
              <a:rPr lang="fr-FR" sz="2500" b="1" dirty="0" err="1"/>
              <a:t>testing</a:t>
            </a:r>
            <a:br>
              <a:rPr lang="fr-FR" sz="2500" dirty="0"/>
            </a:br>
            <a:r>
              <a:rPr lang="fr-FR" sz="2000" dirty="0"/>
              <a:t>Analyse des résultats du </a:t>
            </a:r>
            <a:r>
              <a:rPr lang="fr-FR" sz="2000" dirty="0" err="1"/>
              <a:t>Dataset</a:t>
            </a:r>
            <a:r>
              <a:rPr lang="fr-FR" sz="2000" dirty="0"/>
              <a:t> 2</a:t>
            </a:r>
          </a:p>
        </p:txBody>
      </p:sp>
    </p:spTree>
    <p:extLst>
      <p:ext uri="{BB962C8B-B14F-4D97-AF65-F5344CB8AC3E}">
        <p14:creationId xmlns:p14="http://schemas.microsoft.com/office/powerpoint/2010/main" val="198562819"/>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3481</TotalTime>
  <Words>1652</Words>
  <Application>Microsoft Office PowerPoint</Application>
  <PresentationFormat>Personnalisé</PresentationFormat>
  <Paragraphs>552</Paragraphs>
  <Slides>7</Slides>
  <Notes>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Calibri</vt:lpstr>
      <vt:lpstr>Calibri Light</vt:lpstr>
      <vt:lpstr>Inter</vt:lpstr>
      <vt:lpstr>Thème Office</vt:lpstr>
      <vt:lpstr>Résolvez des problèmes en utilisant des algorithmes en Python</vt:lpstr>
      <vt:lpstr>Analyse de l’algorithme de force brut Explications générales</vt:lpstr>
      <vt:lpstr>Analyse de l’algorithme de force brut Pseudo-code</vt:lpstr>
      <vt:lpstr>Analyse de l’algorithme optimisé Détails de l’algorithme</vt:lpstr>
      <vt:lpstr>Analyse de l’algorithme optimisé Comparaison des résultats avec l’algorithme de force brute</vt:lpstr>
      <vt:lpstr>Back-testing Analyse des résultats du Dataset 1</vt:lpstr>
      <vt:lpstr>Back-testing Analyse des résultats du Dataset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Pauline Fourdrinois</dc:creator>
  <cp:lastModifiedBy>Thomas Menanteau</cp:lastModifiedBy>
  <cp:revision>56</cp:revision>
  <dcterms:created xsi:type="dcterms:W3CDTF">2023-08-07T07:24:24Z</dcterms:created>
  <dcterms:modified xsi:type="dcterms:W3CDTF">2023-08-29T17:34:08Z</dcterms:modified>
</cp:coreProperties>
</file>