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6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CAB9E-5F68-47B6-9773-9DB36DB9D541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386D5-8A7E-4726-A145-40BD795AF2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93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386D5-8A7E-4726-A145-40BD795AF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55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386D5-8A7E-4726-A145-40BD795AF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92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386D5-8A7E-4726-A145-40BD795AF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31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386D5-8A7E-4726-A145-40BD795AF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14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386D5-8A7E-4726-A145-40BD795AF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0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2E2B-F7C3-4476-B14F-C3AB8E91F451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ED8-6CB9-40CE-94C3-BE44F41CB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6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2E2B-F7C3-4476-B14F-C3AB8E91F451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ED8-6CB9-40CE-94C3-BE44F41CB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6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2E2B-F7C3-4476-B14F-C3AB8E91F451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ED8-6CB9-40CE-94C3-BE44F41CB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12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2E2B-F7C3-4476-B14F-C3AB8E91F451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ED8-6CB9-40CE-94C3-BE44F41CB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8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2E2B-F7C3-4476-B14F-C3AB8E91F451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ED8-6CB9-40CE-94C3-BE44F41CB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98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2E2B-F7C3-4476-B14F-C3AB8E91F451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ED8-6CB9-40CE-94C3-BE44F41CB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4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2E2B-F7C3-4476-B14F-C3AB8E91F451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ED8-6CB9-40CE-94C3-BE44F41CB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69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2E2B-F7C3-4476-B14F-C3AB8E91F451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ED8-6CB9-40CE-94C3-BE44F41CB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55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2E2B-F7C3-4476-B14F-C3AB8E91F451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ED8-6CB9-40CE-94C3-BE44F41CB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30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2E2B-F7C3-4476-B14F-C3AB8E91F451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ED8-6CB9-40CE-94C3-BE44F41CB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32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2E2B-F7C3-4476-B14F-C3AB8E91F451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AED8-6CB9-40CE-94C3-BE44F41CB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71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2E2B-F7C3-4476-B14F-C3AB8E91F451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FAED8-6CB9-40CE-94C3-BE44F41CB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06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2D31B-2ACB-056E-E6F9-04339D024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OC-P7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A627C2-0C19-3356-CA89-E0FE5EB3E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Thomas Menanteau</a:t>
            </a:r>
          </a:p>
        </p:txBody>
      </p:sp>
    </p:spTree>
    <p:extLst>
      <p:ext uri="{BB962C8B-B14F-4D97-AF65-F5344CB8AC3E}">
        <p14:creationId xmlns:p14="http://schemas.microsoft.com/office/powerpoint/2010/main" val="33400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02380-06C9-F9DD-A531-FA84A77F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787118"/>
          </a:xfrm>
        </p:spPr>
        <p:txBody>
          <a:bodyPr anchor="t" anchorCtr="0">
            <a:normAutofit/>
          </a:bodyPr>
          <a:lstStyle/>
          <a:p>
            <a:r>
              <a:rPr lang="fr-FR" sz="2500" dirty="0"/>
              <a:t>Analyse de l’algorithme de force brut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58B6D-DE17-4755-AAA0-B89E5977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1641421"/>
            <a:ext cx="6520220" cy="8481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/>
              <a:t>L’algorithme de force brut implémenté consiste à calculer toutes les solutions possibles, à partir d’un masque appliqué sur une liste d’actions données.</a:t>
            </a:r>
          </a:p>
          <a:p>
            <a:pPr marL="0" indent="0">
              <a:buNone/>
            </a:pPr>
            <a:r>
              <a:rPr lang="fr-FR" sz="1400" dirty="0"/>
              <a:t>Un masque est une liste de booléens qui vont spécifier si on inclue ou non une action dans le calcul du cout et du bénéfice.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/>
              <a:t>Pseudo code : </a:t>
            </a:r>
          </a:p>
          <a:p>
            <a:pPr marL="0" indent="0">
              <a:buNone/>
            </a:pPr>
            <a:r>
              <a:rPr lang="fr-FR" sz="1400" dirty="0"/>
              <a:t>n = nombre d’actions</a:t>
            </a:r>
          </a:p>
          <a:p>
            <a:pPr marL="0" indent="0">
              <a:buNone/>
            </a:pPr>
            <a:r>
              <a:rPr lang="fr-FR" sz="1400" dirty="0"/>
              <a:t>Pour i de 0 à 2</a:t>
            </a:r>
            <a:r>
              <a:rPr lang="fr-FR" sz="1400" baseline="30000" dirty="0"/>
              <a:t>n</a:t>
            </a:r>
            <a:endParaRPr lang="fr-FR" sz="1400" dirty="0"/>
          </a:p>
          <a:p>
            <a:pPr marL="377967" lvl="1" indent="0">
              <a:buNone/>
            </a:pPr>
            <a:r>
              <a:rPr lang="fr-FR" sz="1400" dirty="0"/>
              <a:t>Créer un masque à partir de i</a:t>
            </a:r>
          </a:p>
          <a:p>
            <a:pPr marL="377967" lvl="1" indent="0">
              <a:buNone/>
            </a:pPr>
            <a:r>
              <a:rPr lang="fr-FR" sz="1400" dirty="0"/>
              <a:t>Appliquer le masque sur le portefeuille d’actions</a:t>
            </a:r>
          </a:p>
          <a:p>
            <a:pPr marL="377967" lvl="1" indent="0">
              <a:buNone/>
            </a:pPr>
            <a:r>
              <a:rPr lang="fr-FR" sz="1400" dirty="0"/>
              <a:t>si le coût du portefeuille est inférieur ou égal au budget max du client</a:t>
            </a:r>
          </a:p>
          <a:p>
            <a:pPr marL="755934" lvl="2" indent="0">
              <a:buNone/>
            </a:pPr>
            <a:r>
              <a:rPr lang="fr-FR" sz="1400" dirty="0"/>
              <a:t>Calculer le </a:t>
            </a:r>
            <a:r>
              <a:rPr lang="fr-FR" sz="1400" dirty="0" err="1"/>
              <a:t>benefice</a:t>
            </a:r>
            <a:r>
              <a:rPr lang="fr-FR" sz="1400" dirty="0"/>
              <a:t> total du portefeuille</a:t>
            </a:r>
          </a:p>
          <a:p>
            <a:pPr marL="755934" lvl="2" indent="0">
              <a:buNone/>
            </a:pPr>
            <a:r>
              <a:rPr lang="fr-FR" sz="1400" dirty="0"/>
              <a:t>Si le </a:t>
            </a:r>
            <a:r>
              <a:rPr lang="fr-FR" sz="1400" dirty="0" err="1"/>
              <a:t>benefice</a:t>
            </a:r>
            <a:r>
              <a:rPr lang="fr-FR" sz="1400" dirty="0"/>
              <a:t> calculé est supérieur au bénéfice max</a:t>
            </a:r>
          </a:p>
          <a:p>
            <a:pPr marL="1133901" lvl="3" indent="0">
              <a:buNone/>
            </a:pPr>
            <a:r>
              <a:rPr lang="fr-FR" sz="1400" dirty="0" err="1"/>
              <a:t>Benefice</a:t>
            </a:r>
            <a:r>
              <a:rPr lang="fr-FR" sz="1400" dirty="0"/>
              <a:t> max = </a:t>
            </a:r>
            <a:r>
              <a:rPr lang="fr-FR" sz="1400" dirty="0" err="1"/>
              <a:t>benefice</a:t>
            </a:r>
            <a:r>
              <a:rPr lang="fr-FR" sz="1400" dirty="0"/>
              <a:t> calculé</a:t>
            </a:r>
          </a:p>
          <a:p>
            <a:pPr marL="1133901" lvl="3" indent="0">
              <a:buNone/>
            </a:pPr>
            <a:r>
              <a:rPr lang="fr-FR" sz="1400" dirty="0"/>
              <a:t>Meilleur masque = masque actuel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sz="1400" dirty="0"/>
              <a:t>Pour n actions, on évalue 2</a:t>
            </a:r>
            <a:r>
              <a:rPr lang="fr-FR" sz="1400" baseline="30000" dirty="0"/>
              <a:t>n</a:t>
            </a:r>
            <a:r>
              <a:rPr lang="fr-FR" sz="1400" dirty="0"/>
              <a:t> solutions, donc la complexité en temps de l’algorithme est de </a:t>
            </a:r>
            <a:r>
              <a:rPr lang="fr-FR" sz="1400" b="1" dirty="0"/>
              <a:t>O(2</a:t>
            </a:r>
            <a:r>
              <a:rPr lang="fr-FR" sz="1400" b="1" baseline="30000" dirty="0"/>
              <a:t>n</a:t>
            </a:r>
            <a:r>
              <a:rPr lang="fr-FR" sz="1400" b="1" dirty="0"/>
              <a:t>)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sz="1400" dirty="0"/>
              <a:t>Nombre de solutions à évaluer pour n actions :</a:t>
            </a:r>
          </a:p>
          <a:p>
            <a:pPr marL="0" indent="0">
              <a:buNone/>
            </a:pPr>
            <a:endParaRPr lang="fr-FR" sz="1400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2A74DBE-AE0C-0724-B9D0-B791EE61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8139"/>
              </p:ext>
            </p:extLst>
          </p:nvPr>
        </p:nvGraphicFramePr>
        <p:xfrm>
          <a:off x="3868874" y="2687342"/>
          <a:ext cx="2999286" cy="2896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762">
                  <a:extLst>
                    <a:ext uri="{9D8B030D-6E8A-4147-A177-3AD203B41FA5}">
                      <a16:colId xmlns:a16="http://schemas.microsoft.com/office/drawing/2014/main" val="967988758"/>
                    </a:ext>
                  </a:extLst>
                </a:gridCol>
                <a:gridCol w="999762">
                  <a:extLst>
                    <a:ext uri="{9D8B030D-6E8A-4147-A177-3AD203B41FA5}">
                      <a16:colId xmlns:a16="http://schemas.microsoft.com/office/drawing/2014/main" val="2564705012"/>
                    </a:ext>
                  </a:extLst>
                </a:gridCol>
                <a:gridCol w="999762">
                  <a:extLst>
                    <a:ext uri="{9D8B030D-6E8A-4147-A177-3AD203B41FA5}">
                      <a16:colId xmlns:a16="http://schemas.microsoft.com/office/drawing/2014/main" val="717053298"/>
                    </a:ext>
                  </a:extLst>
                </a:gridCol>
              </a:tblGrid>
              <a:tr h="49933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Masque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Prix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Bénéfice 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406577"/>
                  </a:ext>
                </a:extLst>
              </a:tr>
              <a:tr h="2995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[0, 0, 0]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0,00€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542331"/>
                  </a:ext>
                </a:extLst>
              </a:tr>
              <a:tr h="2995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[0, 0, 1]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15€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1,50€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510690"/>
                  </a:ext>
                </a:extLst>
              </a:tr>
              <a:tr h="2995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[0, 1, 0]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7€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0,70€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645999"/>
                  </a:ext>
                </a:extLst>
              </a:tr>
              <a:tr h="2995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[0, 1, 1]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22€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2,20€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010386"/>
                  </a:ext>
                </a:extLst>
              </a:tr>
              <a:tr h="2995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[1, 0, 0]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1,00€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464089"/>
                  </a:ext>
                </a:extLst>
              </a:tr>
              <a:tr h="2995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[1, 0, 1]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25€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2,50€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0526"/>
                  </a:ext>
                </a:extLst>
              </a:tr>
              <a:tr h="2995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[1, 1, 0]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17€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1,70€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567760"/>
                  </a:ext>
                </a:extLst>
              </a:tr>
              <a:tr h="2995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[1, 1, 1]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32€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3,20€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262750"/>
                  </a:ext>
                </a:extLst>
              </a:tr>
            </a:tbl>
          </a:graphicData>
        </a:graphic>
      </p:graphicFrame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7BB0DABE-6985-C0C0-1808-D335F20E5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68438"/>
              </p:ext>
            </p:extLst>
          </p:nvPr>
        </p:nvGraphicFramePr>
        <p:xfrm>
          <a:off x="519727" y="2687341"/>
          <a:ext cx="3262404" cy="139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22">
                  <a:extLst>
                    <a:ext uri="{9D8B030D-6E8A-4147-A177-3AD203B41FA5}">
                      <a16:colId xmlns:a16="http://schemas.microsoft.com/office/drawing/2014/main" val="189365294"/>
                    </a:ext>
                  </a:extLst>
                </a:gridCol>
                <a:gridCol w="680120">
                  <a:extLst>
                    <a:ext uri="{9D8B030D-6E8A-4147-A177-3AD203B41FA5}">
                      <a16:colId xmlns:a16="http://schemas.microsoft.com/office/drawing/2014/main" val="3129977325"/>
                    </a:ext>
                  </a:extLst>
                </a:gridCol>
                <a:gridCol w="695542">
                  <a:extLst>
                    <a:ext uri="{9D8B030D-6E8A-4147-A177-3AD203B41FA5}">
                      <a16:colId xmlns:a16="http://schemas.microsoft.com/office/drawing/2014/main" val="1223011750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6615919"/>
                    </a:ext>
                  </a:extLst>
                </a:gridCol>
              </a:tblGrid>
              <a:tr h="49933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Nom de l’action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Prix de l’action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Taux de l’action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Bénéfice après deux 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78668"/>
                  </a:ext>
                </a:extLst>
              </a:tr>
              <a:tr h="29959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1,00€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49683"/>
                  </a:ext>
                </a:extLst>
              </a:tr>
              <a:tr h="29959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7€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0,70€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16863"/>
                  </a:ext>
                </a:extLst>
              </a:tr>
              <a:tr h="29959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00534"/>
                  </a:ext>
                </a:extLst>
              </a:tr>
            </a:tbl>
          </a:graphicData>
        </a:graphic>
      </p:graphicFrame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C8652DC-87ED-E13F-CDEC-047D5849E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58715"/>
              </p:ext>
            </p:extLst>
          </p:nvPr>
        </p:nvGraphicFramePr>
        <p:xfrm>
          <a:off x="4234640" y="8862613"/>
          <a:ext cx="2038840" cy="1545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20">
                  <a:extLst>
                    <a:ext uri="{9D8B030D-6E8A-4147-A177-3AD203B41FA5}">
                      <a16:colId xmlns:a16="http://schemas.microsoft.com/office/drawing/2014/main" val="1976336124"/>
                    </a:ext>
                  </a:extLst>
                </a:gridCol>
                <a:gridCol w="1019420">
                  <a:extLst>
                    <a:ext uri="{9D8B030D-6E8A-4147-A177-3AD203B41FA5}">
                      <a16:colId xmlns:a16="http://schemas.microsoft.com/office/drawing/2014/main" val="3409060390"/>
                    </a:ext>
                  </a:extLst>
                </a:gridCol>
              </a:tblGrid>
              <a:tr h="22288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83711"/>
                  </a:ext>
                </a:extLst>
              </a:tr>
              <a:tr h="1678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5951396"/>
                  </a:ext>
                </a:extLst>
              </a:tr>
              <a:tr h="1678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524162"/>
                  </a:ext>
                </a:extLst>
              </a:tr>
              <a:tr h="1678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3023532"/>
                  </a:ext>
                </a:extLst>
              </a:tr>
              <a:tr h="1678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9929554"/>
                  </a:ext>
                </a:extLst>
              </a:tr>
              <a:tr h="1678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1048576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8986911"/>
                  </a:ext>
                </a:extLst>
              </a:tr>
              <a:tr h="1678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1,1259E+15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7687645"/>
                  </a:ext>
                </a:extLst>
              </a:tr>
              <a:tr h="1678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1,2677E+30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8610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47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02380-06C9-F9DD-A531-FA84A77F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787118"/>
          </a:xfrm>
        </p:spPr>
        <p:txBody>
          <a:bodyPr anchor="t" anchorCtr="0">
            <a:normAutofit/>
          </a:bodyPr>
          <a:lstStyle/>
          <a:p>
            <a:r>
              <a:rPr lang="fr-FR" sz="2500" dirty="0"/>
              <a:t>Analyse de l’algorithme optimisé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58B6D-DE17-4755-AAA0-B89E5977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1641421"/>
            <a:ext cx="6520220" cy="8481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400" dirty="0"/>
              <a:t>La complexité exponentielle de l’algorithme de force brute nous oblige à utiliser une approche différente pour résoudre le problème dans un temps raisonnable si on a un grand nombre d’actions.</a:t>
            </a:r>
          </a:p>
          <a:p>
            <a:pPr marL="0" indent="0" algn="just">
              <a:buNone/>
            </a:pPr>
            <a:endParaRPr lang="fr-FR" sz="1400" dirty="0"/>
          </a:p>
          <a:p>
            <a:pPr marL="0" indent="0" algn="just">
              <a:buNone/>
            </a:pPr>
            <a:r>
              <a:rPr lang="fr-FR" sz="1400" dirty="0"/>
              <a:t>Une approche par programmation dynamique, va nous permettre de réduire drastiquement le nombre de d’opérations à réaliser, en mémorisant des étapes de calculs intermédiaires, et en évitant ainsi de reproduire des calculs déjà réalisées.</a:t>
            </a:r>
          </a:p>
          <a:p>
            <a:pPr marL="0" indent="0" algn="just">
              <a:buNone/>
            </a:pPr>
            <a:endParaRPr lang="fr-FR" sz="1400" dirty="0"/>
          </a:p>
          <a:p>
            <a:pPr marL="0" indent="0" algn="just">
              <a:buNone/>
            </a:pPr>
            <a:r>
              <a:rPr lang="fr-FR" sz="1400" dirty="0"/>
              <a:t>Pour cela on va utiliser une matrice que l’on va remplir dynamiquement, ce qui va nous permettre de passer d’une complexité </a:t>
            </a:r>
            <a:r>
              <a:rPr lang="fr-FR" sz="1400" b="1" dirty="0"/>
              <a:t>O(2</a:t>
            </a:r>
            <a:r>
              <a:rPr lang="fr-FR" sz="1400" b="1" baseline="30000" dirty="0"/>
              <a:t>n</a:t>
            </a:r>
            <a:r>
              <a:rPr lang="fr-FR" sz="1400" b="1" dirty="0"/>
              <a:t>)</a:t>
            </a:r>
            <a:r>
              <a:rPr lang="fr-FR" sz="1400" dirty="0"/>
              <a:t> à </a:t>
            </a:r>
            <a:r>
              <a:rPr lang="fr-FR" sz="1400" b="1" dirty="0"/>
              <a:t>O(n x W)</a:t>
            </a:r>
            <a:r>
              <a:rPr lang="fr-FR" sz="1400" dirty="0"/>
              <a:t>, où n correspond au nombre d’actions disponibles, et W correspond au budget maximum du portefeuille.</a:t>
            </a:r>
          </a:p>
          <a:p>
            <a:pPr marL="0" indent="0" algn="just">
              <a:buNone/>
            </a:pPr>
            <a:endParaRPr lang="fr-FR" sz="14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9550F2A-A00A-3FAF-CDC2-CFD504FDC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71366"/>
              </p:ext>
            </p:extLst>
          </p:nvPr>
        </p:nvGraphicFramePr>
        <p:xfrm>
          <a:off x="441960" y="4610100"/>
          <a:ext cx="6521454" cy="84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606">
                  <a:extLst>
                    <a:ext uri="{9D8B030D-6E8A-4147-A177-3AD203B41FA5}">
                      <a16:colId xmlns:a16="http://schemas.microsoft.com/office/drawing/2014/main" val="1329874515"/>
                    </a:ext>
                  </a:extLst>
                </a:gridCol>
                <a:gridCol w="724606">
                  <a:extLst>
                    <a:ext uri="{9D8B030D-6E8A-4147-A177-3AD203B41FA5}">
                      <a16:colId xmlns:a16="http://schemas.microsoft.com/office/drawing/2014/main" val="1312742752"/>
                    </a:ext>
                  </a:extLst>
                </a:gridCol>
                <a:gridCol w="724606">
                  <a:extLst>
                    <a:ext uri="{9D8B030D-6E8A-4147-A177-3AD203B41FA5}">
                      <a16:colId xmlns:a16="http://schemas.microsoft.com/office/drawing/2014/main" val="2705409714"/>
                    </a:ext>
                  </a:extLst>
                </a:gridCol>
                <a:gridCol w="724606">
                  <a:extLst>
                    <a:ext uri="{9D8B030D-6E8A-4147-A177-3AD203B41FA5}">
                      <a16:colId xmlns:a16="http://schemas.microsoft.com/office/drawing/2014/main" val="640707161"/>
                    </a:ext>
                  </a:extLst>
                </a:gridCol>
                <a:gridCol w="724606">
                  <a:extLst>
                    <a:ext uri="{9D8B030D-6E8A-4147-A177-3AD203B41FA5}">
                      <a16:colId xmlns:a16="http://schemas.microsoft.com/office/drawing/2014/main" val="3126307636"/>
                    </a:ext>
                  </a:extLst>
                </a:gridCol>
                <a:gridCol w="724606">
                  <a:extLst>
                    <a:ext uri="{9D8B030D-6E8A-4147-A177-3AD203B41FA5}">
                      <a16:colId xmlns:a16="http://schemas.microsoft.com/office/drawing/2014/main" val="3732311857"/>
                    </a:ext>
                  </a:extLst>
                </a:gridCol>
                <a:gridCol w="724606">
                  <a:extLst>
                    <a:ext uri="{9D8B030D-6E8A-4147-A177-3AD203B41FA5}">
                      <a16:colId xmlns:a16="http://schemas.microsoft.com/office/drawing/2014/main" val="3004069273"/>
                    </a:ext>
                  </a:extLst>
                </a:gridCol>
                <a:gridCol w="724606">
                  <a:extLst>
                    <a:ext uri="{9D8B030D-6E8A-4147-A177-3AD203B41FA5}">
                      <a16:colId xmlns:a16="http://schemas.microsoft.com/office/drawing/2014/main" val="3211148353"/>
                    </a:ext>
                  </a:extLst>
                </a:gridCol>
                <a:gridCol w="724606">
                  <a:extLst>
                    <a:ext uri="{9D8B030D-6E8A-4147-A177-3AD203B41FA5}">
                      <a16:colId xmlns:a16="http://schemas.microsoft.com/office/drawing/2014/main" val="347379692"/>
                    </a:ext>
                  </a:extLst>
                </a:gridCol>
              </a:tblGrid>
              <a:tr h="1682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nom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Coût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bénéfice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W = 0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W = 1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W = 2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W = 3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W = 4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W = 5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extLst>
                  <a:ext uri="{0D108BD9-81ED-4DB2-BD59-A6C34878D82A}">
                    <a16:rowId xmlns:a16="http://schemas.microsoft.com/office/drawing/2014/main" val="2245886522"/>
                  </a:ext>
                </a:extLst>
              </a:tr>
              <a:tr h="1682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extLst>
                  <a:ext uri="{0D108BD9-81ED-4DB2-BD59-A6C34878D82A}">
                    <a16:rowId xmlns:a16="http://schemas.microsoft.com/office/drawing/2014/main" val="1325644735"/>
                  </a:ext>
                </a:extLst>
              </a:tr>
              <a:tr h="1682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Action-1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4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12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extLst>
                  <a:ext uri="{0D108BD9-81ED-4DB2-BD59-A6C34878D82A}">
                    <a16:rowId xmlns:a16="http://schemas.microsoft.com/office/drawing/2014/main" val="2892556286"/>
                  </a:ext>
                </a:extLst>
              </a:tr>
              <a:tr h="1682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Action-2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3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10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extLst>
                  <a:ext uri="{0D108BD9-81ED-4DB2-BD59-A6C34878D82A}">
                    <a16:rowId xmlns:a16="http://schemas.microsoft.com/office/drawing/2014/main" val="213315930"/>
                  </a:ext>
                </a:extLst>
              </a:tr>
              <a:tr h="1682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Action-3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2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6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16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2" marR="7012" marT="7012" marB="0" anchor="b"/>
                </a:tc>
                <a:extLst>
                  <a:ext uri="{0D108BD9-81ED-4DB2-BD59-A6C34878D82A}">
                    <a16:rowId xmlns:a16="http://schemas.microsoft.com/office/drawing/2014/main" val="197676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02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02380-06C9-F9DD-A531-FA84A77F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787118"/>
          </a:xfrm>
        </p:spPr>
        <p:txBody>
          <a:bodyPr anchor="t" anchorCtr="0">
            <a:normAutofit/>
          </a:bodyPr>
          <a:lstStyle/>
          <a:p>
            <a:r>
              <a:rPr lang="fr-FR" sz="2500" dirty="0"/>
              <a:t>Analyse de l’algorithme optimisé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58B6D-DE17-4755-AAA0-B89E5977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1641421"/>
            <a:ext cx="6520220" cy="8481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400" dirty="0"/>
              <a:t>…</a:t>
            </a:r>
          </a:p>
          <a:p>
            <a:pPr marL="0" indent="0" algn="just">
              <a:buNone/>
            </a:pP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F1B3A2-BA8D-E095-9BCF-CC307825C9FC}"/>
              </a:ext>
            </a:extLst>
          </p:cNvPr>
          <p:cNvSpPr txBox="1"/>
          <p:nvPr/>
        </p:nvSpPr>
        <p:spPr>
          <a:xfrm>
            <a:off x="285694" y="2008505"/>
            <a:ext cx="33487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max_benefit</a:t>
            </a:r>
            <a:r>
              <a:rPr lang="fr-FR" dirty="0"/>
              <a:t> = 93.56, </a:t>
            </a:r>
            <a:r>
              <a:rPr lang="fr-FR" dirty="0" err="1"/>
              <a:t>total_cost</a:t>
            </a:r>
            <a:r>
              <a:rPr lang="fr-FR" dirty="0"/>
              <a:t> = 498.00, </a:t>
            </a:r>
            <a:r>
              <a:rPr lang="fr-FR" dirty="0" err="1"/>
              <a:t>timer</a:t>
            </a:r>
            <a:r>
              <a:rPr lang="fr-FR" dirty="0"/>
              <a:t> = 5.70s, items :</a:t>
            </a:r>
          </a:p>
          <a:p>
            <a:r>
              <a:rPr lang="fr-FR" dirty="0"/>
              <a:t>Action-2,30.0</a:t>
            </a:r>
          </a:p>
          <a:p>
            <a:r>
              <a:rPr lang="fr-FR" dirty="0"/>
              <a:t>Action-3,50.0</a:t>
            </a:r>
          </a:p>
          <a:p>
            <a:r>
              <a:rPr lang="fr-FR" dirty="0"/>
              <a:t>Action-4,70.0</a:t>
            </a:r>
          </a:p>
          <a:p>
            <a:r>
              <a:rPr lang="fr-FR" dirty="0"/>
              <a:t>Action-5,60.0</a:t>
            </a:r>
          </a:p>
          <a:p>
            <a:r>
              <a:rPr lang="fr-FR" dirty="0"/>
              <a:t>Action-6,80.0</a:t>
            </a:r>
          </a:p>
          <a:p>
            <a:r>
              <a:rPr lang="fr-FR" dirty="0"/>
              <a:t>Action-9,48.0</a:t>
            </a:r>
          </a:p>
          <a:p>
            <a:r>
              <a:rPr lang="fr-FR" dirty="0"/>
              <a:t>Action-10,34.0</a:t>
            </a:r>
          </a:p>
          <a:p>
            <a:r>
              <a:rPr lang="fr-FR" dirty="0"/>
              <a:t>Action-11,42.0</a:t>
            </a:r>
          </a:p>
          <a:p>
            <a:r>
              <a:rPr lang="fr-FR" dirty="0"/>
              <a:t>Action-13,38.0</a:t>
            </a:r>
          </a:p>
          <a:p>
            <a:r>
              <a:rPr lang="fr-FR" dirty="0"/>
              <a:t>Action-16,8.0</a:t>
            </a:r>
          </a:p>
          <a:p>
            <a:r>
              <a:rPr lang="fr-FR" dirty="0"/>
              <a:t>Action-17,4.0</a:t>
            </a:r>
          </a:p>
          <a:p>
            <a:r>
              <a:rPr lang="fr-FR" dirty="0"/>
              <a:t>Action-18,10.0</a:t>
            </a:r>
          </a:p>
          <a:p>
            <a:r>
              <a:rPr lang="fr-FR" dirty="0"/>
              <a:t>Action-19,24.0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0C4059-EB4D-F7AB-0005-6237D3B684C6}"/>
              </a:ext>
            </a:extLst>
          </p:cNvPr>
          <p:cNvSpPr txBox="1"/>
          <p:nvPr/>
        </p:nvSpPr>
        <p:spPr>
          <a:xfrm>
            <a:off x="3946752" y="2008505"/>
            <a:ext cx="37791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max_benefit</a:t>
            </a:r>
            <a:r>
              <a:rPr lang="fr-FR" dirty="0"/>
              <a:t> = 93.55, </a:t>
            </a:r>
            <a:r>
              <a:rPr lang="fr-FR" dirty="0" err="1"/>
              <a:t>total_cost</a:t>
            </a:r>
            <a:r>
              <a:rPr lang="fr-FR" dirty="0"/>
              <a:t> = 498.0, </a:t>
            </a:r>
            <a:r>
              <a:rPr lang="fr-FR" dirty="0" err="1"/>
              <a:t>timer</a:t>
            </a:r>
            <a:r>
              <a:rPr lang="fr-FR" dirty="0"/>
              <a:t> = 0.30s, items :</a:t>
            </a:r>
          </a:p>
          <a:p>
            <a:r>
              <a:rPr lang="fr-FR" dirty="0"/>
              <a:t>Action-19,24.0,21.0</a:t>
            </a:r>
          </a:p>
          <a:p>
            <a:r>
              <a:rPr lang="fr-FR" dirty="0"/>
              <a:t>Action-18,10.0,14.0</a:t>
            </a:r>
          </a:p>
          <a:p>
            <a:r>
              <a:rPr lang="fr-FR" dirty="0"/>
              <a:t>Action-17,4.0,12.0</a:t>
            </a:r>
          </a:p>
          <a:p>
            <a:r>
              <a:rPr lang="fr-FR" dirty="0"/>
              <a:t>Action-16,8.0,8.0</a:t>
            </a:r>
          </a:p>
          <a:p>
            <a:r>
              <a:rPr lang="fr-FR" dirty="0"/>
              <a:t>Action-13,38.0,23.0</a:t>
            </a:r>
          </a:p>
          <a:p>
            <a:r>
              <a:rPr lang="fr-FR" dirty="0"/>
              <a:t>Action-11,42.0,17.0</a:t>
            </a:r>
          </a:p>
          <a:p>
            <a:r>
              <a:rPr lang="fr-FR" dirty="0"/>
              <a:t>Action-10,34.0,27.0</a:t>
            </a:r>
          </a:p>
          <a:p>
            <a:r>
              <a:rPr lang="fr-FR" dirty="0"/>
              <a:t>Action-9,48.0,13.0</a:t>
            </a:r>
          </a:p>
          <a:p>
            <a:r>
              <a:rPr lang="fr-FR" dirty="0"/>
              <a:t>Action-6,80.0,25.0</a:t>
            </a:r>
          </a:p>
          <a:p>
            <a:r>
              <a:rPr lang="fr-FR" dirty="0"/>
              <a:t>Action-5,60.0,17.0</a:t>
            </a:r>
          </a:p>
          <a:p>
            <a:r>
              <a:rPr lang="fr-FR" dirty="0"/>
              <a:t>Action-4,70.0,20.0</a:t>
            </a:r>
          </a:p>
          <a:p>
            <a:r>
              <a:rPr lang="fr-FR" dirty="0"/>
              <a:t>Action-3,50.0,15.0</a:t>
            </a:r>
          </a:p>
          <a:p>
            <a:r>
              <a:rPr lang="fr-FR" dirty="0"/>
              <a:t>Action-2,30.0,10.0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1B245D-ED04-716E-B339-6805BF0714E3}"/>
              </a:ext>
            </a:extLst>
          </p:cNvPr>
          <p:cNvSpPr txBox="1"/>
          <p:nvPr/>
        </p:nvSpPr>
        <p:spPr>
          <a:xfrm>
            <a:off x="343364" y="6907967"/>
            <a:ext cx="6983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Limites de l’algo: précision des nombres flottants qui augmentent la complexité</a:t>
            </a:r>
          </a:p>
          <a:p>
            <a:endParaRPr lang="fr-FR" dirty="0"/>
          </a:p>
          <a:p>
            <a:r>
              <a:rPr lang="fr-FR" dirty="0"/>
              <a:t>Parler de la complexité en mémoire entre les deux algos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628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02380-06C9-F9DD-A531-FA84A77F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787118"/>
          </a:xfrm>
        </p:spPr>
        <p:txBody>
          <a:bodyPr anchor="t" anchorCtr="0">
            <a:normAutofit/>
          </a:bodyPr>
          <a:lstStyle/>
          <a:p>
            <a:r>
              <a:rPr lang="fr-FR" sz="2500" dirty="0"/>
              <a:t>Back-</a:t>
            </a:r>
            <a:r>
              <a:rPr lang="fr-FR" sz="2500" dirty="0" err="1"/>
              <a:t>testing</a:t>
            </a:r>
            <a:endParaRPr lang="fr-FR" sz="2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58B6D-DE17-4755-AAA0-B89E5977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1641421"/>
            <a:ext cx="6520220" cy="8481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400" dirty="0"/>
              <a:t>…</a:t>
            </a:r>
          </a:p>
          <a:p>
            <a:pPr marL="0" indent="0" algn="just">
              <a:buNone/>
            </a:pPr>
            <a:endParaRPr lang="fr-FR" sz="14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834AF1C-8CB3-FDF0-3834-C09BA534E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62869"/>
              </p:ext>
            </p:extLst>
          </p:nvPr>
        </p:nvGraphicFramePr>
        <p:xfrm>
          <a:off x="1023937" y="6315602"/>
          <a:ext cx="5511800" cy="402336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343035081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17022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7588787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60220338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59583336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284604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84054919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409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Share-ALIY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Share-ALIY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00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Share-ANFX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Share-ANFX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878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Share-DWSK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Share-DWSK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74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Share-ECAQ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Share-ECAQ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120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Share-FAPS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Share-FAPS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234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Share-FWBE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Share-FWBE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547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Share-IXCI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Share-IXCI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319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Share-JGTW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Share-JGTW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285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Share-JWGF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Share-JWGF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89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Share-LFXB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Share-LFXB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746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Share-LXZU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3949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Share-NDKR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Share-NDKR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443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Share-PATS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Share-PATS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964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Share-PLLK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Share-PLLK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7954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Share-ROOM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Share-ROOM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80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Share-SCWM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331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Share-VCAX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Share-VCAX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210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Share-XQII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Share-XQII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132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Share-YFVZ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Share-YFVZ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6322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Share-ZOFA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Share-ZOFA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4887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489,24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193,83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499,92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197,96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94398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924B94A-C8E6-99B1-D1AC-C8D362CE7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22723"/>
              </p:ext>
            </p:extLst>
          </p:nvPr>
        </p:nvGraphicFramePr>
        <p:xfrm>
          <a:off x="1023937" y="1413146"/>
          <a:ext cx="5511800" cy="438912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422367307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11435445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8705356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28746074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06862913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4974211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391645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95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Share-KMTG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00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Share-GHIZ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4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Share-NHWA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115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Share-UEZB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7430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Share-LPDM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3185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Share-MTLR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205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Share-USSR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358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Share-GTQK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5009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Share-FKJW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721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Share-QLMK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085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Share-WPLI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017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Share-LGWG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00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Share-ZSDE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441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Share-SKKC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442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Share-QQTU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466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Share-GIAJ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212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Share-XJMO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511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Share-LRBZ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816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Share-KZBL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620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Share-EMOV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83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Share-IFCP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45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Share-GRUT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498,76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196,61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2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498,76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196,61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499,95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198,54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802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610394B-694C-84AE-F358-121173812B5D}"/>
              </a:ext>
            </a:extLst>
          </p:cNvPr>
          <p:cNvSpPr txBox="1"/>
          <p:nvPr/>
        </p:nvSpPr>
        <p:spPr>
          <a:xfrm>
            <a:off x="6858317" y="6621844"/>
            <a:ext cx="3688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max_benefit = 198.44, total_cost = 499.94, timer = 16.13s, items :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85B56A-E1AF-4143-7CC3-7576914D99BA}"/>
              </a:ext>
            </a:extLst>
          </p:cNvPr>
          <p:cNvSpPr txBox="1"/>
          <p:nvPr/>
        </p:nvSpPr>
        <p:spPr>
          <a:xfrm>
            <a:off x="7559675" y="2402541"/>
            <a:ext cx="3439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max_benefit</a:t>
            </a:r>
            <a:r>
              <a:rPr lang="fr-FR" dirty="0"/>
              <a:t> = 197.89, </a:t>
            </a:r>
            <a:r>
              <a:rPr lang="fr-FR" dirty="0" err="1"/>
              <a:t>total_cost</a:t>
            </a:r>
            <a:r>
              <a:rPr lang="fr-FR" dirty="0"/>
              <a:t> = 499.9, </a:t>
            </a:r>
            <a:r>
              <a:rPr lang="fr-FR" dirty="0" err="1"/>
              <a:t>timer</a:t>
            </a:r>
            <a:r>
              <a:rPr lang="fr-FR" dirty="0"/>
              <a:t> = 8.97s, items :</a:t>
            </a:r>
          </a:p>
        </p:txBody>
      </p:sp>
    </p:spTree>
    <p:extLst>
      <p:ext uri="{BB962C8B-B14F-4D97-AF65-F5344CB8AC3E}">
        <p14:creationId xmlns:p14="http://schemas.microsoft.com/office/powerpoint/2010/main" val="215900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02380-06C9-F9DD-A531-FA84A77F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787118"/>
          </a:xfrm>
        </p:spPr>
        <p:txBody>
          <a:bodyPr anchor="t" anchorCtr="0">
            <a:normAutofit/>
          </a:bodyPr>
          <a:lstStyle/>
          <a:p>
            <a:r>
              <a:rPr lang="fr-FR" sz="2500" dirty="0"/>
              <a:t>Analyse exploratoire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58B6D-DE17-4755-AAA0-B89E5977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1641421"/>
            <a:ext cx="6520220" cy="8481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400" dirty="0"/>
              <a:t>…</a:t>
            </a:r>
          </a:p>
          <a:p>
            <a:pPr marL="0" indent="0" algn="just">
              <a:buNone/>
            </a:pPr>
            <a:endParaRPr lang="fr-FR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23CE29-2379-4F82-64D9-B28835810E48}"/>
              </a:ext>
            </a:extLst>
          </p:cNvPr>
          <p:cNvSpPr txBox="1"/>
          <p:nvPr/>
        </p:nvSpPr>
        <p:spPr>
          <a:xfrm>
            <a:off x="519727" y="2307772"/>
            <a:ext cx="3523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Parler des valeurs qu’on a supprimé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2929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2811</TotalTime>
  <Words>888</Words>
  <Application>Microsoft Office PowerPoint</Application>
  <PresentationFormat>Personnalisé</PresentationFormat>
  <Paragraphs>448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OC-P7</vt:lpstr>
      <vt:lpstr>Analyse de l’algorithme de force brut</vt:lpstr>
      <vt:lpstr>Analyse de l’algorithme optimisé</vt:lpstr>
      <vt:lpstr>Analyse de l’algorithme optimisé</vt:lpstr>
      <vt:lpstr>Back-testing</vt:lpstr>
      <vt:lpstr>Analyse exploratoire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Pauline Fourdrinois</dc:creator>
  <cp:lastModifiedBy>Pauline Fourdrinois</cp:lastModifiedBy>
  <cp:revision>17</cp:revision>
  <dcterms:created xsi:type="dcterms:W3CDTF">2023-08-07T07:24:24Z</dcterms:created>
  <dcterms:modified xsi:type="dcterms:W3CDTF">2023-08-20T11:50:51Z</dcterms:modified>
</cp:coreProperties>
</file>