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5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5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3797F0-8114-49C4-98AE-25758BED10D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1CF293B-A4EC-41E3-B4F6-0B83F3E864E6}">
      <dgm:prSet phldrT="[Texto]" custT="1"/>
      <dgm:spPr/>
      <dgm:t>
        <a:bodyPr/>
        <a:lstStyle/>
        <a:p>
          <a:r>
            <a:rPr lang="es-ES" sz="1200" dirty="0"/>
            <a:t>Cargar el fichero de configuración del robot</a:t>
          </a:r>
        </a:p>
      </dgm:t>
    </dgm:pt>
    <dgm:pt modelId="{958EEF32-E9E2-481A-9729-00C7FB837A85}" type="parTrans" cxnId="{BDD3D1FC-024D-45B0-9456-09A942E71875}">
      <dgm:prSet/>
      <dgm:spPr/>
      <dgm:t>
        <a:bodyPr/>
        <a:lstStyle/>
        <a:p>
          <a:endParaRPr lang="es-ES"/>
        </a:p>
      </dgm:t>
    </dgm:pt>
    <dgm:pt modelId="{82143C16-497D-440B-AFCA-134361FA3D1F}" type="sibTrans" cxnId="{BDD3D1FC-024D-45B0-9456-09A942E71875}">
      <dgm:prSet/>
      <dgm:spPr/>
      <dgm:t>
        <a:bodyPr/>
        <a:lstStyle/>
        <a:p>
          <a:endParaRPr lang="es-ES"/>
        </a:p>
      </dgm:t>
    </dgm:pt>
    <dgm:pt modelId="{42DFFA04-A143-4887-A33D-E39B7CB5FCE0}">
      <dgm:prSet phldrT="[Texto]" custT="1"/>
      <dgm:spPr/>
      <dgm:t>
        <a:bodyPr/>
        <a:lstStyle/>
        <a:p>
          <a:r>
            <a:rPr lang="es-ES" sz="1200" dirty="0"/>
            <a:t>Cargar el fichero de definición de los bloques</a:t>
          </a:r>
        </a:p>
      </dgm:t>
    </dgm:pt>
    <dgm:pt modelId="{8BBE9793-0486-4617-92C8-CA96CAC13285}" type="parTrans" cxnId="{B75EF5F9-E6B2-476C-86BD-92EEE57D1360}">
      <dgm:prSet/>
      <dgm:spPr/>
      <dgm:t>
        <a:bodyPr/>
        <a:lstStyle/>
        <a:p>
          <a:endParaRPr lang="es-ES"/>
        </a:p>
      </dgm:t>
    </dgm:pt>
    <dgm:pt modelId="{7781CA85-F763-41B5-8342-A73549AC8BC5}" type="sibTrans" cxnId="{B75EF5F9-E6B2-476C-86BD-92EEE57D1360}">
      <dgm:prSet/>
      <dgm:spPr/>
      <dgm:t>
        <a:bodyPr/>
        <a:lstStyle/>
        <a:p>
          <a:endParaRPr lang="es-ES"/>
        </a:p>
      </dgm:t>
    </dgm:pt>
    <dgm:pt modelId="{83E2D946-93BE-4F76-A6B5-2CB10CB20B66}">
      <dgm:prSet phldrT="[Texto]" custT="1"/>
      <dgm:spPr/>
      <dgm:t>
        <a:bodyPr/>
        <a:lstStyle/>
        <a:p>
          <a:r>
            <a:rPr lang="es-ES" sz="1200" dirty="0"/>
            <a:t>Cargar el fichero de generación de los bloques</a:t>
          </a:r>
        </a:p>
      </dgm:t>
    </dgm:pt>
    <dgm:pt modelId="{EA04808F-B4CD-4385-85FD-7DAAC44B678A}" type="parTrans" cxnId="{2D3FAFE2-7664-4F73-93D6-67FE3ADA4268}">
      <dgm:prSet/>
      <dgm:spPr/>
      <dgm:t>
        <a:bodyPr/>
        <a:lstStyle/>
        <a:p>
          <a:endParaRPr lang="es-ES"/>
        </a:p>
      </dgm:t>
    </dgm:pt>
    <dgm:pt modelId="{DE03A0D5-F5FD-4DCB-B954-132E0BE69E66}" type="sibTrans" cxnId="{2D3FAFE2-7664-4F73-93D6-67FE3ADA4268}">
      <dgm:prSet/>
      <dgm:spPr/>
      <dgm:t>
        <a:bodyPr/>
        <a:lstStyle/>
        <a:p>
          <a:endParaRPr lang="es-ES"/>
        </a:p>
      </dgm:t>
    </dgm:pt>
    <dgm:pt modelId="{4D244F14-1D2E-4846-ADA6-F7999D97CD84}">
      <dgm:prSet phldrT="[Texto]" custT="1"/>
      <dgm:spPr/>
      <dgm:t>
        <a:bodyPr/>
        <a:lstStyle/>
        <a:p>
          <a:r>
            <a:rPr lang="es-ES" sz="1200" dirty="0"/>
            <a:t>Selección de los bloques disponibles en la aplicación según la configuración del robot</a:t>
          </a:r>
        </a:p>
      </dgm:t>
    </dgm:pt>
    <dgm:pt modelId="{ED80D9E0-92CC-40D2-A2A0-F1F44C8661D4}" type="parTrans" cxnId="{CCF41B79-6F7A-4FE8-9F29-BD55E8A4E8DB}">
      <dgm:prSet/>
      <dgm:spPr/>
      <dgm:t>
        <a:bodyPr/>
        <a:lstStyle/>
        <a:p>
          <a:endParaRPr lang="es-ES"/>
        </a:p>
      </dgm:t>
    </dgm:pt>
    <dgm:pt modelId="{A9CDCFAC-325B-43FA-8291-D2CB1AB92ED3}" type="sibTrans" cxnId="{CCF41B79-6F7A-4FE8-9F29-BD55E8A4E8DB}">
      <dgm:prSet/>
      <dgm:spPr/>
      <dgm:t>
        <a:bodyPr/>
        <a:lstStyle/>
        <a:p>
          <a:endParaRPr lang="es-ES"/>
        </a:p>
      </dgm:t>
    </dgm:pt>
    <dgm:pt modelId="{D1931D70-3BF2-40E5-A9DC-454157694E48}">
      <dgm:prSet phldrT="[Texto]" custT="1"/>
      <dgm:spPr/>
      <dgm:t>
        <a:bodyPr/>
        <a:lstStyle/>
        <a:p>
          <a:r>
            <a:rPr lang="es-ES" sz="1200" dirty="0"/>
            <a:t>Desarrollo de las instrucciones del robot</a:t>
          </a:r>
        </a:p>
      </dgm:t>
    </dgm:pt>
    <dgm:pt modelId="{33FE7C90-E4B4-4BB5-A4BF-BD6771CC6C1E}" type="parTrans" cxnId="{F6E835F5-9C82-4F7E-BF84-914B546D77C9}">
      <dgm:prSet/>
      <dgm:spPr/>
      <dgm:t>
        <a:bodyPr/>
        <a:lstStyle/>
        <a:p>
          <a:endParaRPr lang="es-ES"/>
        </a:p>
      </dgm:t>
    </dgm:pt>
    <dgm:pt modelId="{75538375-4DA7-46F0-A7B1-D1B2A2B972BB}" type="sibTrans" cxnId="{F6E835F5-9C82-4F7E-BF84-914B546D77C9}">
      <dgm:prSet/>
      <dgm:spPr/>
      <dgm:t>
        <a:bodyPr/>
        <a:lstStyle/>
        <a:p>
          <a:endParaRPr lang="es-ES"/>
        </a:p>
      </dgm:t>
    </dgm:pt>
    <dgm:pt modelId="{450B3155-32A3-46D7-B31E-88DA4E8FE325}">
      <dgm:prSet phldrT="[Texto]" custT="1"/>
      <dgm:spPr/>
      <dgm:t>
        <a:bodyPr/>
        <a:lstStyle/>
        <a:p>
          <a:r>
            <a:rPr lang="es-ES" sz="1200" dirty="0"/>
            <a:t>Generar/Descargar las instrucciones del robot</a:t>
          </a:r>
        </a:p>
      </dgm:t>
    </dgm:pt>
    <dgm:pt modelId="{CF3A5506-6DC6-4749-837D-6834C588A4B7}" type="parTrans" cxnId="{A4655076-BE6E-4059-8613-718D051B2DFF}">
      <dgm:prSet/>
      <dgm:spPr/>
      <dgm:t>
        <a:bodyPr/>
        <a:lstStyle/>
        <a:p>
          <a:endParaRPr lang="es-ES"/>
        </a:p>
      </dgm:t>
    </dgm:pt>
    <dgm:pt modelId="{9C52C593-75B9-47A3-82D0-695D29D46D91}" type="sibTrans" cxnId="{A4655076-BE6E-4059-8613-718D051B2DFF}">
      <dgm:prSet/>
      <dgm:spPr/>
      <dgm:t>
        <a:bodyPr/>
        <a:lstStyle/>
        <a:p>
          <a:endParaRPr lang="es-ES"/>
        </a:p>
      </dgm:t>
    </dgm:pt>
    <dgm:pt modelId="{ED3E06AA-BDF4-4A5D-84B9-55AC5CE4FF7B}" type="pres">
      <dgm:prSet presAssocID="{763797F0-8114-49C4-98AE-25758BED10D6}" presName="rootnode" presStyleCnt="0">
        <dgm:presLayoutVars>
          <dgm:chMax/>
          <dgm:chPref/>
          <dgm:dir/>
          <dgm:animLvl val="lvl"/>
        </dgm:presLayoutVars>
      </dgm:prSet>
      <dgm:spPr/>
    </dgm:pt>
    <dgm:pt modelId="{5CB0E794-D710-43D5-8648-F094E4C58CC5}" type="pres">
      <dgm:prSet presAssocID="{A1CF293B-A4EC-41E3-B4F6-0B83F3E864E6}" presName="composite" presStyleCnt="0"/>
      <dgm:spPr/>
    </dgm:pt>
    <dgm:pt modelId="{94390937-9AB8-4D19-95F2-D8A5C58B1DCE}" type="pres">
      <dgm:prSet presAssocID="{A1CF293B-A4EC-41E3-B4F6-0B83F3E864E6}" presName="bentUpArrow1" presStyleLbl="alignImgPlace1" presStyleIdx="0" presStyleCnt="5"/>
      <dgm:spPr/>
    </dgm:pt>
    <dgm:pt modelId="{3B849F7B-F878-42D3-8DAA-0D8457AD852B}" type="pres">
      <dgm:prSet presAssocID="{A1CF293B-A4EC-41E3-B4F6-0B83F3E864E6}" presName="ParentText" presStyleLbl="node1" presStyleIdx="0" presStyleCnt="6" custScaleX="199781">
        <dgm:presLayoutVars>
          <dgm:chMax val="1"/>
          <dgm:chPref val="1"/>
          <dgm:bulletEnabled val="1"/>
        </dgm:presLayoutVars>
      </dgm:prSet>
      <dgm:spPr/>
    </dgm:pt>
    <dgm:pt modelId="{F9E0632D-C96A-454E-91DA-6E38D2357A92}" type="pres">
      <dgm:prSet presAssocID="{A1CF293B-A4EC-41E3-B4F6-0B83F3E864E6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50944ADD-C22F-40B5-ADDE-EE401F8D8978}" type="pres">
      <dgm:prSet presAssocID="{82143C16-497D-440B-AFCA-134361FA3D1F}" presName="sibTrans" presStyleCnt="0"/>
      <dgm:spPr/>
    </dgm:pt>
    <dgm:pt modelId="{634B0DCC-C6A5-4A8C-9FC6-D015C9CE6635}" type="pres">
      <dgm:prSet presAssocID="{42DFFA04-A143-4887-A33D-E39B7CB5FCE0}" presName="composite" presStyleCnt="0"/>
      <dgm:spPr/>
    </dgm:pt>
    <dgm:pt modelId="{58D9C02F-A036-4E32-9F93-E330AC6578F0}" type="pres">
      <dgm:prSet presAssocID="{42DFFA04-A143-4887-A33D-E39B7CB5FCE0}" presName="bentUpArrow1" presStyleLbl="alignImgPlace1" presStyleIdx="1" presStyleCnt="5"/>
      <dgm:spPr/>
    </dgm:pt>
    <dgm:pt modelId="{A96D6323-AA13-4B41-B5A9-7D6D6B058E71}" type="pres">
      <dgm:prSet presAssocID="{42DFFA04-A143-4887-A33D-E39B7CB5FCE0}" presName="ParentText" presStyleLbl="node1" presStyleIdx="1" presStyleCnt="6" custScaleX="187181" custLinFactNeighborX="32243">
        <dgm:presLayoutVars>
          <dgm:chMax val="1"/>
          <dgm:chPref val="1"/>
          <dgm:bulletEnabled val="1"/>
        </dgm:presLayoutVars>
      </dgm:prSet>
      <dgm:spPr/>
    </dgm:pt>
    <dgm:pt modelId="{852E0FF9-6E5F-4976-8036-117F5FDB0180}" type="pres">
      <dgm:prSet presAssocID="{42DFFA04-A143-4887-A33D-E39B7CB5FCE0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A14F2C0A-1F00-42ED-B631-B8A17110E468}" type="pres">
      <dgm:prSet presAssocID="{7781CA85-F763-41B5-8342-A73549AC8BC5}" presName="sibTrans" presStyleCnt="0"/>
      <dgm:spPr/>
    </dgm:pt>
    <dgm:pt modelId="{9984721B-16AE-4E34-AEAD-D00504A03D94}" type="pres">
      <dgm:prSet presAssocID="{83E2D946-93BE-4F76-A6B5-2CB10CB20B66}" presName="composite" presStyleCnt="0"/>
      <dgm:spPr/>
    </dgm:pt>
    <dgm:pt modelId="{9F1D0890-054D-4432-8D41-317C36C8602C}" type="pres">
      <dgm:prSet presAssocID="{83E2D946-93BE-4F76-A6B5-2CB10CB20B66}" presName="bentUpArrow1" presStyleLbl="alignImgPlace1" presStyleIdx="2" presStyleCnt="5"/>
      <dgm:spPr/>
    </dgm:pt>
    <dgm:pt modelId="{D0207479-8CEB-4C89-BAAE-1388C5BD3EF4}" type="pres">
      <dgm:prSet presAssocID="{83E2D946-93BE-4F76-A6B5-2CB10CB20B66}" presName="ParentText" presStyleLbl="node1" presStyleIdx="2" presStyleCnt="6" custScaleX="199178" custLinFactNeighborX="26873">
        <dgm:presLayoutVars>
          <dgm:chMax val="1"/>
          <dgm:chPref val="1"/>
          <dgm:bulletEnabled val="1"/>
        </dgm:presLayoutVars>
      </dgm:prSet>
      <dgm:spPr/>
    </dgm:pt>
    <dgm:pt modelId="{266923EE-5A5F-4277-93C4-A73359F15FE3}" type="pres">
      <dgm:prSet presAssocID="{83E2D946-93BE-4F76-A6B5-2CB10CB20B66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F507469-CFFC-4923-919B-A17CC8A19653}" type="pres">
      <dgm:prSet presAssocID="{DE03A0D5-F5FD-4DCB-B954-132E0BE69E66}" presName="sibTrans" presStyleCnt="0"/>
      <dgm:spPr/>
    </dgm:pt>
    <dgm:pt modelId="{EB58B024-6A84-4A8D-9585-63D47F89AB42}" type="pres">
      <dgm:prSet presAssocID="{4D244F14-1D2E-4846-ADA6-F7999D97CD84}" presName="composite" presStyleCnt="0"/>
      <dgm:spPr/>
    </dgm:pt>
    <dgm:pt modelId="{F1D98CC6-F66C-46F8-825C-7455DD652A1A}" type="pres">
      <dgm:prSet presAssocID="{4D244F14-1D2E-4846-ADA6-F7999D97CD84}" presName="bentUpArrow1" presStyleLbl="alignImgPlace1" presStyleIdx="3" presStyleCnt="5"/>
      <dgm:spPr/>
    </dgm:pt>
    <dgm:pt modelId="{C8A91577-565F-441E-9957-0D2FE9A0D349}" type="pres">
      <dgm:prSet presAssocID="{4D244F14-1D2E-4846-ADA6-F7999D97CD84}" presName="ParentText" presStyleLbl="node1" presStyleIdx="3" presStyleCnt="6" custScaleX="201343" custLinFactNeighborX="36850">
        <dgm:presLayoutVars>
          <dgm:chMax val="1"/>
          <dgm:chPref val="1"/>
          <dgm:bulletEnabled val="1"/>
        </dgm:presLayoutVars>
      </dgm:prSet>
      <dgm:spPr/>
    </dgm:pt>
    <dgm:pt modelId="{868BF0CD-D6DD-4116-A5FE-A53CA4A85B08}" type="pres">
      <dgm:prSet presAssocID="{4D244F14-1D2E-4846-ADA6-F7999D97CD84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21BC993-99A7-4F73-8972-9CA927AE4CB1}" type="pres">
      <dgm:prSet presAssocID="{A9CDCFAC-325B-43FA-8291-D2CB1AB92ED3}" presName="sibTrans" presStyleCnt="0"/>
      <dgm:spPr/>
    </dgm:pt>
    <dgm:pt modelId="{20F9F6D3-2147-4054-885C-8A314D10D802}" type="pres">
      <dgm:prSet presAssocID="{D1931D70-3BF2-40E5-A9DC-454157694E48}" presName="composite" presStyleCnt="0"/>
      <dgm:spPr/>
    </dgm:pt>
    <dgm:pt modelId="{1ACDB007-84E7-43A4-9F34-9AD71EE3E017}" type="pres">
      <dgm:prSet presAssocID="{D1931D70-3BF2-40E5-A9DC-454157694E48}" presName="bentUpArrow1" presStyleLbl="alignImgPlace1" presStyleIdx="4" presStyleCnt="5"/>
      <dgm:spPr/>
    </dgm:pt>
    <dgm:pt modelId="{205FC06C-8658-4069-BA2F-B730C4399CB0}" type="pres">
      <dgm:prSet presAssocID="{D1931D70-3BF2-40E5-A9DC-454157694E48}" presName="ParentText" presStyleLbl="node1" presStyleIdx="4" presStyleCnt="6" custScaleX="201675" custLinFactNeighborX="39154">
        <dgm:presLayoutVars>
          <dgm:chMax val="1"/>
          <dgm:chPref val="1"/>
          <dgm:bulletEnabled val="1"/>
        </dgm:presLayoutVars>
      </dgm:prSet>
      <dgm:spPr/>
    </dgm:pt>
    <dgm:pt modelId="{045A890B-A7A5-442D-BE1F-753C291D9EA8}" type="pres">
      <dgm:prSet presAssocID="{D1931D70-3BF2-40E5-A9DC-454157694E48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10A4609B-1AB0-4DCA-8FA2-068EA2B5C9F3}" type="pres">
      <dgm:prSet presAssocID="{75538375-4DA7-46F0-A7B1-D1B2A2B972BB}" presName="sibTrans" presStyleCnt="0"/>
      <dgm:spPr/>
    </dgm:pt>
    <dgm:pt modelId="{8D0E7418-4E2C-4E37-B3BC-A36FA0A18C6B}" type="pres">
      <dgm:prSet presAssocID="{450B3155-32A3-46D7-B31E-88DA4E8FE325}" presName="composite" presStyleCnt="0"/>
      <dgm:spPr/>
    </dgm:pt>
    <dgm:pt modelId="{C3AFE2E4-FB6C-409F-89DE-9150AEA816AE}" type="pres">
      <dgm:prSet presAssocID="{450B3155-32A3-46D7-B31E-88DA4E8FE325}" presName="ParentText" presStyleLbl="node1" presStyleIdx="5" presStyleCnt="6" custScaleX="204279" custLinFactNeighborX="38478">
        <dgm:presLayoutVars>
          <dgm:chMax val="1"/>
          <dgm:chPref val="1"/>
          <dgm:bulletEnabled val="1"/>
        </dgm:presLayoutVars>
      </dgm:prSet>
      <dgm:spPr/>
    </dgm:pt>
  </dgm:ptLst>
  <dgm:cxnLst>
    <dgm:cxn modelId="{CEAC3D12-635A-4B11-8A7F-A2A46DE595EF}" type="presOf" srcId="{763797F0-8114-49C4-98AE-25758BED10D6}" destId="{ED3E06AA-BDF4-4A5D-84B9-55AC5CE4FF7B}" srcOrd="0" destOrd="0" presId="urn:microsoft.com/office/officeart/2005/8/layout/StepDownProcess"/>
    <dgm:cxn modelId="{5F339712-A7FE-453C-994F-FECCEACC784F}" type="presOf" srcId="{D1931D70-3BF2-40E5-A9DC-454157694E48}" destId="{205FC06C-8658-4069-BA2F-B730C4399CB0}" srcOrd="0" destOrd="0" presId="urn:microsoft.com/office/officeart/2005/8/layout/StepDownProcess"/>
    <dgm:cxn modelId="{0D09141E-846C-4EA3-84DE-6DEDDC2209F1}" type="presOf" srcId="{450B3155-32A3-46D7-B31E-88DA4E8FE325}" destId="{C3AFE2E4-FB6C-409F-89DE-9150AEA816AE}" srcOrd="0" destOrd="0" presId="urn:microsoft.com/office/officeart/2005/8/layout/StepDownProcess"/>
    <dgm:cxn modelId="{0F5C8435-013F-4E98-BC51-FDC8C1580239}" type="presOf" srcId="{83E2D946-93BE-4F76-A6B5-2CB10CB20B66}" destId="{D0207479-8CEB-4C89-BAAE-1388C5BD3EF4}" srcOrd="0" destOrd="0" presId="urn:microsoft.com/office/officeart/2005/8/layout/StepDownProcess"/>
    <dgm:cxn modelId="{ECDB7170-1897-4DAA-A4D4-039B5F5CB7BA}" type="presOf" srcId="{A1CF293B-A4EC-41E3-B4F6-0B83F3E864E6}" destId="{3B849F7B-F878-42D3-8DAA-0D8457AD852B}" srcOrd="0" destOrd="0" presId="urn:microsoft.com/office/officeart/2005/8/layout/StepDownProcess"/>
    <dgm:cxn modelId="{A4655076-BE6E-4059-8613-718D051B2DFF}" srcId="{763797F0-8114-49C4-98AE-25758BED10D6}" destId="{450B3155-32A3-46D7-B31E-88DA4E8FE325}" srcOrd="5" destOrd="0" parTransId="{CF3A5506-6DC6-4749-837D-6834C588A4B7}" sibTransId="{9C52C593-75B9-47A3-82D0-695D29D46D91}"/>
    <dgm:cxn modelId="{CCF41B79-6F7A-4FE8-9F29-BD55E8A4E8DB}" srcId="{763797F0-8114-49C4-98AE-25758BED10D6}" destId="{4D244F14-1D2E-4846-ADA6-F7999D97CD84}" srcOrd="3" destOrd="0" parTransId="{ED80D9E0-92CC-40D2-A2A0-F1F44C8661D4}" sibTransId="{A9CDCFAC-325B-43FA-8291-D2CB1AB92ED3}"/>
    <dgm:cxn modelId="{D2FEF292-A79A-4A32-BC52-23A1ABF10DA4}" type="presOf" srcId="{4D244F14-1D2E-4846-ADA6-F7999D97CD84}" destId="{C8A91577-565F-441E-9957-0D2FE9A0D349}" srcOrd="0" destOrd="0" presId="urn:microsoft.com/office/officeart/2005/8/layout/StepDownProcess"/>
    <dgm:cxn modelId="{139BA1BC-0D0F-490E-84A0-AC6739785A2B}" type="presOf" srcId="{42DFFA04-A143-4887-A33D-E39B7CB5FCE0}" destId="{A96D6323-AA13-4B41-B5A9-7D6D6B058E71}" srcOrd="0" destOrd="0" presId="urn:microsoft.com/office/officeart/2005/8/layout/StepDownProcess"/>
    <dgm:cxn modelId="{2D3FAFE2-7664-4F73-93D6-67FE3ADA4268}" srcId="{763797F0-8114-49C4-98AE-25758BED10D6}" destId="{83E2D946-93BE-4F76-A6B5-2CB10CB20B66}" srcOrd="2" destOrd="0" parTransId="{EA04808F-B4CD-4385-85FD-7DAAC44B678A}" sibTransId="{DE03A0D5-F5FD-4DCB-B954-132E0BE69E66}"/>
    <dgm:cxn modelId="{F6E835F5-9C82-4F7E-BF84-914B546D77C9}" srcId="{763797F0-8114-49C4-98AE-25758BED10D6}" destId="{D1931D70-3BF2-40E5-A9DC-454157694E48}" srcOrd="4" destOrd="0" parTransId="{33FE7C90-E4B4-4BB5-A4BF-BD6771CC6C1E}" sibTransId="{75538375-4DA7-46F0-A7B1-D1B2A2B972BB}"/>
    <dgm:cxn modelId="{B75EF5F9-E6B2-476C-86BD-92EEE57D1360}" srcId="{763797F0-8114-49C4-98AE-25758BED10D6}" destId="{42DFFA04-A143-4887-A33D-E39B7CB5FCE0}" srcOrd="1" destOrd="0" parTransId="{8BBE9793-0486-4617-92C8-CA96CAC13285}" sibTransId="{7781CA85-F763-41B5-8342-A73549AC8BC5}"/>
    <dgm:cxn modelId="{BDD3D1FC-024D-45B0-9456-09A942E71875}" srcId="{763797F0-8114-49C4-98AE-25758BED10D6}" destId="{A1CF293B-A4EC-41E3-B4F6-0B83F3E864E6}" srcOrd="0" destOrd="0" parTransId="{958EEF32-E9E2-481A-9729-00C7FB837A85}" sibTransId="{82143C16-497D-440B-AFCA-134361FA3D1F}"/>
    <dgm:cxn modelId="{A4B5D153-B170-45AC-A86A-C975F277BBFF}" type="presParOf" srcId="{ED3E06AA-BDF4-4A5D-84B9-55AC5CE4FF7B}" destId="{5CB0E794-D710-43D5-8648-F094E4C58CC5}" srcOrd="0" destOrd="0" presId="urn:microsoft.com/office/officeart/2005/8/layout/StepDownProcess"/>
    <dgm:cxn modelId="{7A8FEC19-21D3-4459-AC73-4B1CC176FFD7}" type="presParOf" srcId="{5CB0E794-D710-43D5-8648-F094E4C58CC5}" destId="{94390937-9AB8-4D19-95F2-D8A5C58B1DCE}" srcOrd="0" destOrd="0" presId="urn:microsoft.com/office/officeart/2005/8/layout/StepDownProcess"/>
    <dgm:cxn modelId="{71EF7B51-A1A4-4AC7-A5EF-6D8334E2DB46}" type="presParOf" srcId="{5CB0E794-D710-43D5-8648-F094E4C58CC5}" destId="{3B849F7B-F878-42D3-8DAA-0D8457AD852B}" srcOrd="1" destOrd="0" presId="urn:microsoft.com/office/officeart/2005/8/layout/StepDownProcess"/>
    <dgm:cxn modelId="{32CA7DF9-10EB-4EFF-8A28-92E04ADA9E81}" type="presParOf" srcId="{5CB0E794-D710-43D5-8648-F094E4C58CC5}" destId="{F9E0632D-C96A-454E-91DA-6E38D2357A92}" srcOrd="2" destOrd="0" presId="urn:microsoft.com/office/officeart/2005/8/layout/StepDownProcess"/>
    <dgm:cxn modelId="{C0EE09C3-62AC-4AB7-BFF2-F692377FBA07}" type="presParOf" srcId="{ED3E06AA-BDF4-4A5D-84B9-55AC5CE4FF7B}" destId="{50944ADD-C22F-40B5-ADDE-EE401F8D8978}" srcOrd="1" destOrd="0" presId="urn:microsoft.com/office/officeart/2005/8/layout/StepDownProcess"/>
    <dgm:cxn modelId="{99B9855B-7802-4BCA-ADD9-E6C32863BEEB}" type="presParOf" srcId="{ED3E06AA-BDF4-4A5D-84B9-55AC5CE4FF7B}" destId="{634B0DCC-C6A5-4A8C-9FC6-D015C9CE6635}" srcOrd="2" destOrd="0" presId="urn:microsoft.com/office/officeart/2005/8/layout/StepDownProcess"/>
    <dgm:cxn modelId="{9360F394-0972-4AB0-ADD4-525C6603108C}" type="presParOf" srcId="{634B0DCC-C6A5-4A8C-9FC6-D015C9CE6635}" destId="{58D9C02F-A036-4E32-9F93-E330AC6578F0}" srcOrd="0" destOrd="0" presId="urn:microsoft.com/office/officeart/2005/8/layout/StepDownProcess"/>
    <dgm:cxn modelId="{EFDD24E4-E456-4618-816E-F0045D057FA7}" type="presParOf" srcId="{634B0DCC-C6A5-4A8C-9FC6-D015C9CE6635}" destId="{A96D6323-AA13-4B41-B5A9-7D6D6B058E71}" srcOrd="1" destOrd="0" presId="urn:microsoft.com/office/officeart/2005/8/layout/StepDownProcess"/>
    <dgm:cxn modelId="{2D51DA48-815D-47C3-A396-3115F71B9301}" type="presParOf" srcId="{634B0DCC-C6A5-4A8C-9FC6-D015C9CE6635}" destId="{852E0FF9-6E5F-4976-8036-117F5FDB0180}" srcOrd="2" destOrd="0" presId="urn:microsoft.com/office/officeart/2005/8/layout/StepDownProcess"/>
    <dgm:cxn modelId="{E1D6B116-1571-4C8B-828C-4F193AF88875}" type="presParOf" srcId="{ED3E06AA-BDF4-4A5D-84B9-55AC5CE4FF7B}" destId="{A14F2C0A-1F00-42ED-B631-B8A17110E468}" srcOrd="3" destOrd="0" presId="urn:microsoft.com/office/officeart/2005/8/layout/StepDownProcess"/>
    <dgm:cxn modelId="{FC7B1EFE-F462-4A12-9FEF-97A11E93F075}" type="presParOf" srcId="{ED3E06AA-BDF4-4A5D-84B9-55AC5CE4FF7B}" destId="{9984721B-16AE-4E34-AEAD-D00504A03D94}" srcOrd="4" destOrd="0" presId="urn:microsoft.com/office/officeart/2005/8/layout/StepDownProcess"/>
    <dgm:cxn modelId="{FED979E7-36B2-49D8-BBCE-F45F00DD7F2D}" type="presParOf" srcId="{9984721B-16AE-4E34-AEAD-D00504A03D94}" destId="{9F1D0890-054D-4432-8D41-317C36C8602C}" srcOrd="0" destOrd="0" presId="urn:microsoft.com/office/officeart/2005/8/layout/StepDownProcess"/>
    <dgm:cxn modelId="{F574E89D-E7B6-4CFB-9062-BBAA48C69939}" type="presParOf" srcId="{9984721B-16AE-4E34-AEAD-D00504A03D94}" destId="{D0207479-8CEB-4C89-BAAE-1388C5BD3EF4}" srcOrd="1" destOrd="0" presId="urn:microsoft.com/office/officeart/2005/8/layout/StepDownProcess"/>
    <dgm:cxn modelId="{05B9E47C-2DB7-4958-ADC5-156F9AAC45B7}" type="presParOf" srcId="{9984721B-16AE-4E34-AEAD-D00504A03D94}" destId="{266923EE-5A5F-4277-93C4-A73359F15FE3}" srcOrd="2" destOrd="0" presId="urn:microsoft.com/office/officeart/2005/8/layout/StepDownProcess"/>
    <dgm:cxn modelId="{945C2A75-D2E0-4922-9DD1-DAC44C46D56A}" type="presParOf" srcId="{ED3E06AA-BDF4-4A5D-84B9-55AC5CE4FF7B}" destId="{DF507469-CFFC-4923-919B-A17CC8A19653}" srcOrd="5" destOrd="0" presId="urn:microsoft.com/office/officeart/2005/8/layout/StepDownProcess"/>
    <dgm:cxn modelId="{DF810D44-1D73-4E7F-9965-31219F090D74}" type="presParOf" srcId="{ED3E06AA-BDF4-4A5D-84B9-55AC5CE4FF7B}" destId="{EB58B024-6A84-4A8D-9585-63D47F89AB42}" srcOrd="6" destOrd="0" presId="urn:microsoft.com/office/officeart/2005/8/layout/StepDownProcess"/>
    <dgm:cxn modelId="{B6D5205E-F3FB-44F2-9BD5-6259D353AD66}" type="presParOf" srcId="{EB58B024-6A84-4A8D-9585-63D47F89AB42}" destId="{F1D98CC6-F66C-46F8-825C-7455DD652A1A}" srcOrd="0" destOrd="0" presId="urn:microsoft.com/office/officeart/2005/8/layout/StepDownProcess"/>
    <dgm:cxn modelId="{5D2000CD-F08B-4AE5-9CB4-AA3DFDE76A5E}" type="presParOf" srcId="{EB58B024-6A84-4A8D-9585-63D47F89AB42}" destId="{C8A91577-565F-441E-9957-0D2FE9A0D349}" srcOrd="1" destOrd="0" presId="urn:microsoft.com/office/officeart/2005/8/layout/StepDownProcess"/>
    <dgm:cxn modelId="{FCC2063C-AB87-4959-B33F-F63D30E9F5B9}" type="presParOf" srcId="{EB58B024-6A84-4A8D-9585-63D47F89AB42}" destId="{868BF0CD-D6DD-4116-A5FE-A53CA4A85B08}" srcOrd="2" destOrd="0" presId="urn:microsoft.com/office/officeart/2005/8/layout/StepDownProcess"/>
    <dgm:cxn modelId="{FC165732-7C9E-4A95-AD42-C0D4BA1674D0}" type="presParOf" srcId="{ED3E06AA-BDF4-4A5D-84B9-55AC5CE4FF7B}" destId="{721BC993-99A7-4F73-8972-9CA927AE4CB1}" srcOrd="7" destOrd="0" presId="urn:microsoft.com/office/officeart/2005/8/layout/StepDownProcess"/>
    <dgm:cxn modelId="{E38B4510-12BA-4C62-BFE4-258834AD5CC3}" type="presParOf" srcId="{ED3E06AA-BDF4-4A5D-84B9-55AC5CE4FF7B}" destId="{20F9F6D3-2147-4054-885C-8A314D10D802}" srcOrd="8" destOrd="0" presId="urn:microsoft.com/office/officeart/2005/8/layout/StepDownProcess"/>
    <dgm:cxn modelId="{7DB944A5-D80A-43EF-A520-59A7BF98085B}" type="presParOf" srcId="{20F9F6D3-2147-4054-885C-8A314D10D802}" destId="{1ACDB007-84E7-43A4-9F34-9AD71EE3E017}" srcOrd="0" destOrd="0" presId="urn:microsoft.com/office/officeart/2005/8/layout/StepDownProcess"/>
    <dgm:cxn modelId="{77802DA8-232F-4D21-86D7-B14A56368976}" type="presParOf" srcId="{20F9F6D3-2147-4054-885C-8A314D10D802}" destId="{205FC06C-8658-4069-BA2F-B730C4399CB0}" srcOrd="1" destOrd="0" presId="urn:microsoft.com/office/officeart/2005/8/layout/StepDownProcess"/>
    <dgm:cxn modelId="{3DD554ED-AF97-46B0-A4FB-19CF962B9BAA}" type="presParOf" srcId="{20F9F6D3-2147-4054-885C-8A314D10D802}" destId="{045A890B-A7A5-442D-BE1F-753C291D9EA8}" srcOrd="2" destOrd="0" presId="urn:microsoft.com/office/officeart/2005/8/layout/StepDownProcess"/>
    <dgm:cxn modelId="{9BC31F12-6453-4DA5-A4A8-98007AFCB1B7}" type="presParOf" srcId="{ED3E06AA-BDF4-4A5D-84B9-55AC5CE4FF7B}" destId="{10A4609B-1AB0-4DCA-8FA2-068EA2B5C9F3}" srcOrd="9" destOrd="0" presId="urn:microsoft.com/office/officeart/2005/8/layout/StepDownProcess"/>
    <dgm:cxn modelId="{718B6F9D-5F4C-4BB2-9DE8-688ABF87BE79}" type="presParOf" srcId="{ED3E06AA-BDF4-4A5D-84B9-55AC5CE4FF7B}" destId="{8D0E7418-4E2C-4E37-B3BC-A36FA0A18C6B}" srcOrd="10" destOrd="0" presId="urn:microsoft.com/office/officeart/2005/8/layout/StepDownProcess"/>
    <dgm:cxn modelId="{BC7AE2B5-B3E0-4D15-9593-5405882011B7}" type="presParOf" srcId="{8D0E7418-4E2C-4E37-B3BC-A36FA0A18C6B}" destId="{C3AFE2E4-FB6C-409F-89DE-9150AEA816A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90937-9AB8-4D19-95F2-D8A5C58B1DCE}">
      <dsp:nvSpPr>
        <dsp:cNvPr id="0" name=""/>
        <dsp:cNvSpPr/>
      </dsp:nvSpPr>
      <dsp:spPr>
        <a:xfrm rot="5400000">
          <a:off x="1199435" y="740498"/>
          <a:ext cx="637403" cy="7256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49F7B-F878-42D3-8DAA-0D8457AD852B}">
      <dsp:nvSpPr>
        <dsp:cNvPr id="0" name=""/>
        <dsp:cNvSpPr/>
      </dsp:nvSpPr>
      <dsp:spPr>
        <a:xfrm>
          <a:off x="495231" y="33924"/>
          <a:ext cx="2143673" cy="7510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Cargar el fichero de configuración del robot</a:t>
          </a:r>
        </a:p>
      </dsp:txBody>
      <dsp:txXfrm>
        <a:off x="531902" y="70595"/>
        <a:ext cx="2070331" cy="677731"/>
      </dsp:txXfrm>
    </dsp:sp>
    <dsp:sp modelId="{F9E0632D-C96A-454E-91DA-6E38D2357A92}">
      <dsp:nvSpPr>
        <dsp:cNvPr id="0" name=""/>
        <dsp:cNvSpPr/>
      </dsp:nvSpPr>
      <dsp:spPr>
        <a:xfrm>
          <a:off x="2103574" y="105556"/>
          <a:ext cx="780406" cy="607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9C02F-A036-4E32-9F93-E330AC6578F0}">
      <dsp:nvSpPr>
        <dsp:cNvPr id="0" name=""/>
        <dsp:cNvSpPr/>
      </dsp:nvSpPr>
      <dsp:spPr>
        <a:xfrm rot="5400000">
          <a:off x="2278435" y="1584201"/>
          <a:ext cx="637403" cy="7256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D6323-AA13-4B41-B5A9-7D6D6B058E71}">
      <dsp:nvSpPr>
        <dsp:cNvPr id="0" name=""/>
        <dsp:cNvSpPr/>
      </dsp:nvSpPr>
      <dsp:spPr>
        <a:xfrm>
          <a:off x="1987802" y="877627"/>
          <a:ext cx="2008474" cy="7510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Cargar el fichero de definición de los bloques</a:t>
          </a:r>
        </a:p>
      </dsp:txBody>
      <dsp:txXfrm>
        <a:off x="2024473" y="914298"/>
        <a:ext cx="1935132" cy="677731"/>
      </dsp:txXfrm>
    </dsp:sp>
    <dsp:sp modelId="{852E0FF9-6E5F-4976-8036-117F5FDB0180}">
      <dsp:nvSpPr>
        <dsp:cNvPr id="0" name=""/>
        <dsp:cNvSpPr/>
      </dsp:nvSpPr>
      <dsp:spPr>
        <a:xfrm>
          <a:off x="3182574" y="949259"/>
          <a:ext cx="780406" cy="607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1D0890-054D-4432-8D41-317C36C8602C}">
      <dsp:nvSpPr>
        <dsp:cNvPr id="0" name=""/>
        <dsp:cNvSpPr/>
      </dsp:nvSpPr>
      <dsp:spPr>
        <a:xfrm rot="5400000">
          <a:off x="3489400" y="2427905"/>
          <a:ext cx="637403" cy="7256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07479-8CEB-4C89-BAAE-1388C5BD3EF4}">
      <dsp:nvSpPr>
        <dsp:cNvPr id="0" name=""/>
        <dsp:cNvSpPr/>
      </dsp:nvSpPr>
      <dsp:spPr>
        <a:xfrm>
          <a:off x="3076781" y="1721331"/>
          <a:ext cx="2137203" cy="7510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Cargar el fichero de generación de los bloques</a:t>
          </a:r>
        </a:p>
      </dsp:txBody>
      <dsp:txXfrm>
        <a:off x="3113452" y="1758002"/>
        <a:ext cx="2063861" cy="677731"/>
      </dsp:txXfrm>
    </dsp:sp>
    <dsp:sp modelId="{266923EE-5A5F-4277-93C4-A73359F15FE3}">
      <dsp:nvSpPr>
        <dsp:cNvPr id="0" name=""/>
        <dsp:cNvSpPr/>
      </dsp:nvSpPr>
      <dsp:spPr>
        <a:xfrm>
          <a:off x="4393538" y="1792963"/>
          <a:ext cx="780406" cy="607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98CC6-F66C-46F8-825C-7455DD652A1A}">
      <dsp:nvSpPr>
        <dsp:cNvPr id="0" name=""/>
        <dsp:cNvSpPr/>
      </dsp:nvSpPr>
      <dsp:spPr>
        <a:xfrm rot="5400000">
          <a:off x="4647615" y="3271608"/>
          <a:ext cx="637403" cy="7256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91577-565F-441E-9957-0D2FE9A0D349}">
      <dsp:nvSpPr>
        <dsp:cNvPr id="0" name=""/>
        <dsp:cNvSpPr/>
      </dsp:nvSpPr>
      <dsp:spPr>
        <a:xfrm>
          <a:off x="4330435" y="2565034"/>
          <a:ext cx="2160434" cy="7510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Selección de los bloques disponibles en la aplicación según la configuración del robot</a:t>
          </a:r>
        </a:p>
      </dsp:txBody>
      <dsp:txXfrm>
        <a:off x="4367106" y="2601705"/>
        <a:ext cx="2087092" cy="677731"/>
      </dsp:txXfrm>
    </dsp:sp>
    <dsp:sp modelId="{868BF0CD-D6DD-4116-A5FE-A53CA4A85B08}">
      <dsp:nvSpPr>
        <dsp:cNvPr id="0" name=""/>
        <dsp:cNvSpPr/>
      </dsp:nvSpPr>
      <dsp:spPr>
        <a:xfrm>
          <a:off x="5551754" y="2636666"/>
          <a:ext cx="780406" cy="607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DB007-84E7-43A4-9F34-9AD71EE3E017}">
      <dsp:nvSpPr>
        <dsp:cNvPr id="0" name=""/>
        <dsp:cNvSpPr/>
      </dsp:nvSpPr>
      <dsp:spPr>
        <a:xfrm rot="5400000">
          <a:off x="5795996" y="4115312"/>
          <a:ext cx="637403" cy="7256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FC06C-8658-4069-BA2F-B730C4399CB0}">
      <dsp:nvSpPr>
        <dsp:cNvPr id="0" name=""/>
        <dsp:cNvSpPr/>
      </dsp:nvSpPr>
      <dsp:spPr>
        <a:xfrm>
          <a:off x="5501757" y="3408737"/>
          <a:ext cx="2163996" cy="7510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Desarrollo de las instrucciones del robot</a:t>
          </a:r>
        </a:p>
      </dsp:txBody>
      <dsp:txXfrm>
        <a:off x="5538428" y="3445408"/>
        <a:ext cx="2090654" cy="677731"/>
      </dsp:txXfrm>
    </dsp:sp>
    <dsp:sp modelId="{045A890B-A7A5-442D-BE1F-753C291D9EA8}">
      <dsp:nvSpPr>
        <dsp:cNvPr id="0" name=""/>
        <dsp:cNvSpPr/>
      </dsp:nvSpPr>
      <dsp:spPr>
        <a:xfrm>
          <a:off x="6700135" y="3480369"/>
          <a:ext cx="780406" cy="607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FE2E4-FB6C-409F-89DE-9150AEA816AE}">
      <dsp:nvSpPr>
        <dsp:cNvPr id="0" name=""/>
        <dsp:cNvSpPr/>
      </dsp:nvSpPr>
      <dsp:spPr>
        <a:xfrm>
          <a:off x="6641104" y="4252441"/>
          <a:ext cx="2191938" cy="7510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Generar/Descargar las instrucciones del robot</a:t>
          </a:r>
        </a:p>
      </dsp:txBody>
      <dsp:txXfrm>
        <a:off x="6677775" y="4289112"/>
        <a:ext cx="2118596" cy="677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BD66EEB-A6A7-4781-BC3F-7AC1A98E7BFD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9CE1A51-A985-4D16-840E-1793DB7067D4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47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6EEB-A6A7-4781-BC3F-7AC1A98E7BFD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1A51-A985-4D16-840E-1793DB706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77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6EEB-A6A7-4781-BC3F-7AC1A98E7BFD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1A51-A985-4D16-840E-1793DB706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860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6EEB-A6A7-4781-BC3F-7AC1A98E7BFD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1A51-A985-4D16-840E-1793DB706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78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6EEB-A6A7-4781-BC3F-7AC1A98E7BFD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1A51-A985-4D16-840E-1793DB7067D4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55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6EEB-A6A7-4781-BC3F-7AC1A98E7BFD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1A51-A985-4D16-840E-1793DB706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94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6EEB-A6A7-4781-BC3F-7AC1A98E7BFD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1A51-A985-4D16-840E-1793DB706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6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6EEB-A6A7-4781-BC3F-7AC1A98E7BFD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1A51-A985-4D16-840E-1793DB706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63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6EEB-A6A7-4781-BC3F-7AC1A98E7BFD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1A51-A985-4D16-840E-1793DB706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52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6EEB-A6A7-4781-BC3F-7AC1A98E7BFD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1A51-A985-4D16-840E-1793DB706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37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6EEB-A6A7-4781-BC3F-7AC1A98E7BFD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1A51-A985-4D16-840E-1793DB706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72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BD66EEB-A6A7-4781-BC3F-7AC1A98E7BFD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9CE1A51-A985-4D16-840E-1793DB706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23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lockly-tfg.herokuap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ly-demo.appspot.com/static/demos/blockfactory/index.html" TargetMode="External"/><Relationship Id="rId7" Type="http://schemas.openxmlformats.org/officeDocument/2006/relationships/hyperlink" Target="https://scratch.mit.edu/" TargetMode="External"/><Relationship Id="rId2" Type="http://schemas.openxmlformats.org/officeDocument/2006/relationships/hyperlink" Target="https://developers.google.com/blockl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o-botica.com/Producto/INO-BOT/" TargetMode="External"/><Relationship Id="rId5" Type="http://schemas.openxmlformats.org/officeDocument/2006/relationships/hyperlink" Target="http://ro-botica.com/Producto/PRO-BOT/" TargetMode="External"/><Relationship Id="rId4" Type="http://schemas.openxmlformats.org/officeDocument/2006/relationships/hyperlink" Target="https://es.wikipedia.org/wiki/Rob%C3%B3tica_educativ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47196-30AC-4F4E-9957-EFDD3EA53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accent6">
                    <a:lumMod val="75000"/>
                  </a:schemeClr>
                </a:solidFill>
                <a:effectLst>
                  <a:outerShdw dist="38100" dir="2700000" algn="tl" rotWithShape="0">
                    <a:schemeClr val="bg1"/>
                  </a:outerShdw>
                </a:effectLst>
              </a:rPr>
              <a:t>Robótica educativa mediante programación visual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B8CD12-CC2A-4EC1-9D47-C2A15C83B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951696"/>
            <a:ext cx="8595055" cy="503074"/>
          </a:xfrm>
        </p:spPr>
        <p:txBody>
          <a:bodyPr>
            <a:normAutofit fontScale="92500"/>
          </a:bodyPr>
          <a:lstStyle/>
          <a:p>
            <a:r>
              <a:rPr lang="es-ES" sz="2800" dirty="0"/>
              <a:t>EDUCATIONAL ROBOTICS THROUGH VISUAL PROGRAMMING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AA0495F-C3F8-4644-A308-2B68CA3C8BFB}"/>
              </a:ext>
            </a:extLst>
          </p:cNvPr>
          <p:cNvSpPr txBox="1">
            <a:spLocks/>
          </p:cNvSpPr>
          <p:nvPr/>
        </p:nvSpPr>
        <p:spPr>
          <a:xfrm>
            <a:off x="6436971" y="4949856"/>
            <a:ext cx="3750383" cy="1025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/>
              <a:t>Trabajo de Fin </a:t>
            </a:r>
            <a:r>
              <a:rPr lang="es-ES" dirty="0"/>
              <a:t>de Grado</a:t>
            </a:r>
          </a:p>
          <a:p>
            <a:pPr algn="r"/>
            <a:r>
              <a:rPr lang="es-ES" dirty="0"/>
              <a:t>Andrea Rodríguez Rivarés</a:t>
            </a:r>
          </a:p>
        </p:txBody>
      </p:sp>
    </p:spTree>
    <p:extLst>
      <p:ext uri="{BB962C8B-B14F-4D97-AF65-F5344CB8AC3E}">
        <p14:creationId xmlns:p14="http://schemas.microsoft.com/office/powerpoint/2010/main" val="322337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D80A9-EFA1-45CA-BA26-8ED09D12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proyecto. Botones</a:t>
            </a:r>
          </a:p>
        </p:txBody>
      </p:sp>
      <p:pic>
        <p:nvPicPr>
          <p:cNvPr id="10" name="Marcador de contenido 5">
            <a:extLst>
              <a:ext uri="{FF2B5EF4-FFF2-40B4-BE49-F238E27FC236}">
                <a16:creationId xmlns:a16="http://schemas.microsoft.com/office/drawing/2014/main" id="{5DE92513-9D26-40B4-9429-A6B2743A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212" y="1757238"/>
            <a:ext cx="7901576" cy="66231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C9175B89-DDFF-4CE4-9E6A-67E48E9D6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28" y="2594296"/>
            <a:ext cx="6011786" cy="370808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6535B55-7C8E-4C30-AFD6-DAB098A0F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899" y="2531880"/>
            <a:ext cx="3320063" cy="3832919"/>
          </a:xfrm>
          <a:prstGeom prst="rect">
            <a:avLst/>
          </a:prstGeom>
        </p:spPr>
      </p:pic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2C14D58B-3D15-47C3-9712-330C3CA81A46}"/>
              </a:ext>
            </a:extLst>
          </p:cNvPr>
          <p:cNvSpPr/>
          <p:nvPr/>
        </p:nvSpPr>
        <p:spPr>
          <a:xfrm>
            <a:off x="6854869" y="3946047"/>
            <a:ext cx="1146874" cy="480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82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D80A9-EFA1-45CA-BA26-8ED09D12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proyecto. Botones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525513-32A8-4AA0-966F-D1930502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212" y="1741740"/>
            <a:ext cx="7901576" cy="6623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BD79B1F-73AA-4022-BC05-E774698EE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79" y="2609844"/>
            <a:ext cx="5037561" cy="387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3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D80A9-EFA1-45CA-BA26-8ED09D12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proyecto. Botones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1236A8-965C-4D6A-9539-A03247C17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972" y="1741387"/>
            <a:ext cx="7901576" cy="6623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EDD1B08-0ED2-4B68-B859-851A9F7E34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" t="16726" r="6955"/>
          <a:stretch/>
        </p:blipFill>
        <p:spPr>
          <a:xfrm>
            <a:off x="2417738" y="2326213"/>
            <a:ext cx="3471620" cy="426056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53C3F8F-F274-4FDB-A7D6-EEA33C564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23" y="2850920"/>
            <a:ext cx="3789250" cy="348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6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3BB8C-6D4F-40E0-8412-25EEEFB5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28368"/>
            <a:ext cx="9875520" cy="1356360"/>
          </a:xfrm>
        </p:spPr>
        <p:txBody>
          <a:bodyPr/>
          <a:lstStyle/>
          <a:p>
            <a:r>
              <a:rPr lang="es-ES" dirty="0"/>
              <a:t>Funcionamiento a nivel interno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B803324D-C1B9-4099-8D06-C8A931D681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125731"/>
              </p:ext>
            </p:extLst>
          </p:nvPr>
        </p:nvGraphicFramePr>
        <p:xfrm>
          <a:off x="1299519" y="1503404"/>
          <a:ext cx="8915400" cy="5037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751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66DE8-E87A-4BAC-91D0-968E5DDB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uso. Ejemplo de 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CBEA9B-1655-4FAB-B0EC-14B48EC3E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3662" y="2995484"/>
            <a:ext cx="5254195" cy="867032"/>
          </a:xfrm>
        </p:spPr>
        <p:txBody>
          <a:bodyPr>
            <a:normAutofit fontScale="85000" lnSpcReduction="10000"/>
          </a:bodyPr>
          <a:lstStyle/>
          <a:p>
            <a:pPr marL="45720" indent="0" algn="ctr">
              <a:buNone/>
            </a:pPr>
            <a:r>
              <a:rPr lang="es-ES" sz="2400" dirty="0"/>
              <a:t>Enlace a la aplicación desplegada en Heroku:</a:t>
            </a:r>
          </a:p>
          <a:p>
            <a:pPr marL="45720" indent="0" algn="ctr">
              <a:buNone/>
            </a:pPr>
            <a:r>
              <a:rPr lang="es-ES" sz="2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http://blockly-tfg.herokuapp.com/</a:t>
            </a:r>
            <a:endParaRPr lang="es-ES" sz="2600" dirty="0"/>
          </a:p>
          <a:p>
            <a:pPr marL="45720" indent="0" algn="ctr">
              <a:buNone/>
            </a:pP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3356621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8A14B-E548-410B-A01A-C18E5295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y soluciones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0355AE1-FAF9-4E1F-99ED-48E7485F21E4}"/>
              </a:ext>
            </a:extLst>
          </p:cNvPr>
          <p:cNvGrpSpPr/>
          <p:nvPr/>
        </p:nvGrpSpPr>
        <p:grpSpPr>
          <a:xfrm>
            <a:off x="1644467" y="1797461"/>
            <a:ext cx="2898289" cy="2356916"/>
            <a:chOff x="1160601" y="239825"/>
            <a:chExt cx="2898289" cy="2356916"/>
          </a:xfrm>
        </p:grpSpPr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C8EB17A7-D25F-494F-B078-2AC3F6A59951}"/>
                </a:ext>
              </a:extLst>
            </p:cNvPr>
            <p:cNvSpPr/>
            <p:nvPr/>
          </p:nvSpPr>
          <p:spPr>
            <a:xfrm>
              <a:off x="1160601" y="239825"/>
              <a:ext cx="2898289" cy="2356916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lecha: a la derecha 4">
              <a:extLst>
                <a:ext uri="{FF2B5EF4-FFF2-40B4-BE49-F238E27FC236}">
                  <a16:creationId xmlns:a16="http://schemas.microsoft.com/office/drawing/2014/main" id="{7832C723-999A-4A6B-937E-3697C9AD46F9}"/>
                </a:ext>
              </a:extLst>
            </p:cNvPr>
            <p:cNvSpPr txBox="1"/>
            <p:nvPr/>
          </p:nvSpPr>
          <p:spPr>
            <a:xfrm>
              <a:off x="1885174" y="593362"/>
              <a:ext cx="1412916" cy="1649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6985" rIns="13970" bIns="6985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100" b="1" kern="1200" dirty="0"/>
                <a:t>Problema</a:t>
              </a:r>
              <a:r>
                <a:rPr lang="es-ES" sz="1100" kern="1200" dirty="0"/>
                <a:t>: Documentación abundante pero pocos ejemplos.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100" b="1" kern="1200" dirty="0"/>
                <a:t>Solución</a:t>
              </a:r>
              <a:r>
                <a:rPr lang="es-ES" sz="1100" kern="1200" dirty="0"/>
                <a:t>: Dedicación de más horas de lo esperado para desarrollar el entorno de Blockly y bloques básicos.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52B8DBFC-9728-42A4-942A-B36693C26F80}"/>
              </a:ext>
            </a:extLst>
          </p:cNvPr>
          <p:cNvGrpSpPr/>
          <p:nvPr/>
        </p:nvGrpSpPr>
        <p:grpSpPr>
          <a:xfrm>
            <a:off x="877742" y="2292661"/>
            <a:ext cx="1424689" cy="1357997"/>
            <a:chOff x="393876" y="735025"/>
            <a:chExt cx="1424689" cy="1357997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6AB3FE7F-9065-4ADE-BF56-D785E4993B8B}"/>
                </a:ext>
              </a:extLst>
            </p:cNvPr>
            <p:cNvSpPr/>
            <p:nvPr/>
          </p:nvSpPr>
          <p:spPr>
            <a:xfrm>
              <a:off x="393876" y="735025"/>
              <a:ext cx="1424689" cy="135799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D2CE4DD-AD1E-468C-993B-8E8071F843CA}"/>
                </a:ext>
              </a:extLst>
            </p:cNvPr>
            <p:cNvSpPr txBox="1"/>
            <p:nvPr/>
          </p:nvSpPr>
          <p:spPr>
            <a:xfrm>
              <a:off x="602517" y="933899"/>
              <a:ext cx="1007407" cy="9602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kern="1200" dirty="0"/>
                <a:t>Estudio de la herramienta Blockly y desarrollo de bloques básicos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46A8405D-ACC9-476F-9F22-E4E5F2CF8806}"/>
              </a:ext>
            </a:extLst>
          </p:cNvPr>
          <p:cNvGrpSpPr/>
          <p:nvPr/>
        </p:nvGrpSpPr>
        <p:grpSpPr>
          <a:xfrm>
            <a:off x="4609365" y="3451784"/>
            <a:ext cx="3223641" cy="2600143"/>
            <a:chOff x="4090511" y="1841919"/>
            <a:chExt cx="3223641" cy="2600143"/>
          </a:xfrm>
        </p:grpSpPr>
        <p:sp>
          <p:nvSpPr>
            <p:cNvPr id="20" name="Flecha: a la derecha 19">
              <a:extLst>
                <a:ext uri="{FF2B5EF4-FFF2-40B4-BE49-F238E27FC236}">
                  <a16:creationId xmlns:a16="http://schemas.microsoft.com/office/drawing/2014/main" id="{B69FBC96-A823-4FB3-9B96-7A9878B51A57}"/>
                </a:ext>
              </a:extLst>
            </p:cNvPr>
            <p:cNvSpPr/>
            <p:nvPr/>
          </p:nvSpPr>
          <p:spPr>
            <a:xfrm>
              <a:off x="4090511" y="1841919"/>
              <a:ext cx="3223641" cy="2600143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lecha: a la derecha 4">
              <a:extLst>
                <a:ext uri="{FF2B5EF4-FFF2-40B4-BE49-F238E27FC236}">
                  <a16:creationId xmlns:a16="http://schemas.microsoft.com/office/drawing/2014/main" id="{155A7CED-04D8-4CE2-AF01-31444AF82C04}"/>
                </a:ext>
              </a:extLst>
            </p:cNvPr>
            <p:cNvSpPr txBox="1"/>
            <p:nvPr/>
          </p:nvSpPr>
          <p:spPr>
            <a:xfrm>
              <a:off x="4896421" y="2231940"/>
              <a:ext cx="1571525" cy="18201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6985" rIns="13970" bIns="6985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100" b="1" kern="1200" dirty="0"/>
                <a:t>Problema</a:t>
              </a:r>
              <a:r>
                <a:rPr lang="es-ES" sz="1100" kern="1200" dirty="0"/>
                <a:t>: El lenguaje de salida de los bloques debe ser leído por el simulador.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100" b="1" kern="1200" dirty="0"/>
                <a:t>Solución</a:t>
              </a:r>
              <a:r>
                <a:rPr lang="es-ES" sz="1100" kern="1200" dirty="0"/>
                <a:t>: Utilizar JavaScript como lenguaje de salida de los bloques.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85077E4-FFC0-4317-9E66-BCFB23D2C211}"/>
              </a:ext>
            </a:extLst>
          </p:cNvPr>
          <p:cNvGrpSpPr/>
          <p:nvPr/>
        </p:nvGrpSpPr>
        <p:grpSpPr>
          <a:xfrm>
            <a:off x="3973974" y="4127288"/>
            <a:ext cx="1390225" cy="1339814"/>
            <a:chOff x="3455120" y="2517423"/>
            <a:chExt cx="1390225" cy="1339814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9C38544A-C256-4AED-B0C3-926659014C87}"/>
                </a:ext>
              </a:extLst>
            </p:cNvPr>
            <p:cNvSpPr/>
            <p:nvPr/>
          </p:nvSpPr>
          <p:spPr>
            <a:xfrm>
              <a:off x="3455120" y="2517423"/>
              <a:ext cx="1390225" cy="133981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Elipse 6">
              <a:extLst>
                <a:ext uri="{FF2B5EF4-FFF2-40B4-BE49-F238E27FC236}">
                  <a16:creationId xmlns:a16="http://schemas.microsoft.com/office/drawing/2014/main" id="{2E9A2CEC-31E2-422C-B62B-10ED4C32BFC6}"/>
                </a:ext>
              </a:extLst>
            </p:cNvPr>
            <p:cNvSpPr txBox="1"/>
            <p:nvPr/>
          </p:nvSpPr>
          <p:spPr>
            <a:xfrm>
              <a:off x="3658714" y="2713634"/>
              <a:ext cx="983037" cy="9473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kern="1200" dirty="0"/>
                <a:t>Lenguaje de salida de los bloques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EE05C34-B21D-43F9-896F-5A37049FA25F}"/>
              </a:ext>
            </a:extLst>
          </p:cNvPr>
          <p:cNvGrpSpPr/>
          <p:nvPr/>
        </p:nvGrpSpPr>
        <p:grpSpPr>
          <a:xfrm>
            <a:off x="7747038" y="1630304"/>
            <a:ext cx="3237815" cy="2798673"/>
            <a:chOff x="7228184" y="20439"/>
            <a:chExt cx="3237815" cy="2798673"/>
          </a:xfrm>
        </p:grpSpPr>
        <p:sp>
          <p:nvSpPr>
            <p:cNvPr id="16" name="Flecha: a la derecha 15">
              <a:extLst>
                <a:ext uri="{FF2B5EF4-FFF2-40B4-BE49-F238E27FC236}">
                  <a16:creationId xmlns:a16="http://schemas.microsoft.com/office/drawing/2014/main" id="{8EBFB477-8F51-42D4-A003-DA1548262E0B}"/>
                </a:ext>
              </a:extLst>
            </p:cNvPr>
            <p:cNvSpPr/>
            <p:nvPr/>
          </p:nvSpPr>
          <p:spPr>
            <a:xfrm>
              <a:off x="7228184" y="20439"/>
              <a:ext cx="3237815" cy="2798673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lecha: a la derecha 8">
              <a:extLst>
                <a:ext uri="{FF2B5EF4-FFF2-40B4-BE49-F238E27FC236}">
                  <a16:creationId xmlns:a16="http://schemas.microsoft.com/office/drawing/2014/main" id="{2F4B131E-EF63-484C-A7B6-A7558C8C40DA}"/>
                </a:ext>
              </a:extLst>
            </p:cNvPr>
            <p:cNvSpPr txBox="1"/>
            <p:nvPr/>
          </p:nvSpPr>
          <p:spPr>
            <a:xfrm>
              <a:off x="8037638" y="440240"/>
              <a:ext cx="1578435" cy="1959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6985" rIns="13970" bIns="6985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100" b="1" kern="1200" dirty="0"/>
                <a:t>Problema</a:t>
              </a:r>
              <a:r>
                <a:rPr lang="es-ES" sz="1100" kern="1200" dirty="0"/>
                <a:t>: </a:t>
              </a:r>
              <a:r>
                <a:rPr lang="es-ES" sz="1100" dirty="0"/>
                <a:t>Al encontrarse desarrollados los módulos en distintas plataformas, el paso de los ficheros entre los mismos resulta ser complejo.</a:t>
              </a:r>
              <a:endParaRPr lang="es-ES" sz="11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100" b="1" kern="1200" dirty="0"/>
                <a:t>Solución</a:t>
              </a:r>
              <a:r>
                <a:rPr lang="es-ES" sz="1100" kern="1200" dirty="0"/>
                <a:t>: Carga manual de los ficheros en los distintos módulos.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107745E-E14E-414D-B42F-A7D985C7E2A5}"/>
              </a:ext>
            </a:extLst>
          </p:cNvPr>
          <p:cNvGrpSpPr/>
          <p:nvPr/>
        </p:nvGrpSpPr>
        <p:grpSpPr>
          <a:xfrm>
            <a:off x="7092850" y="2313729"/>
            <a:ext cx="1434647" cy="1408472"/>
            <a:chOff x="6573996" y="703864"/>
            <a:chExt cx="1434647" cy="1408472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9F22D1A-F084-4141-8347-53D4C92A9A10}"/>
                </a:ext>
              </a:extLst>
            </p:cNvPr>
            <p:cNvSpPr/>
            <p:nvPr/>
          </p:nvSpPr>
          <p:spPr>
            <a:xfrm>
              <a:off x="6573996" y="703864"/>
              <a:ext cx="1434647" cy="14084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Elipse 10">
              <a:extLst>
                <a:ext uri="{FF2B5EF4-FFF2-40B4-BE49-F238E27FC236}">
                  <a16:creationId xmlns:a16="http://schemas.microsoft.com/office/drawing/2014/main" id="{69413B78-E9E4-4723-98A8-2AFB9A41FF15}"/>
                </a:ext>
              </a:extLst>
            </p:cNvPr>
            <p:cNvSpPr txBox="1"/>
            <p:nvPr/>
          </p:nvSpPr>
          <p:spPr>
            <a:xfrm>
              <a:off x="6784095" y="910130"/>
              <a:ext cx="1014449" cy="995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kern="1200" dirty="0"/>
                <a:t>Paso de ficheros entre los distintos módulos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5736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3532C-DDE3-43FF-9101-0C1C3FBF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97" y="2750820"/>
            <a:ext cx="6913605" cy="1356360"/>
          </a:xfrm>
        </p:spPr>
        <p:txBody>
          <a:bodyPr/>
          <a:lstStyle/>
          <a:p>
            <a:r>
              <a:rPr lang="es-ES" dirty="0" err="1"/>
              <a:t>Conclusions</a:t>
            </a:r>
            <a:r>
              <a:rPr lang="es-ES" dirty="0"/>
              <a:t> and </a:t>
            </a:r>
            <a:r>
              <a:rPr lang="es-ES" dirty="0" err="1"/>
              <a:t>future</a:t>
            </a:r>
            <a:r>
              <a:rPr lang="es-ES" dirty="0"/>
              <a:t> </a:t>
            </a:r>
            <a:r>
              <a:rPr lang="es-ES" dirty="0" err="1"/>
              <a:t>works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93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FD1CB-20CF-4516-9CC1-CD14280C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A007EAB-0C03-4E4A-8658-6BD9AA1412F8}"/>
              </a:ext>
            </a:extLst>
          </p:cNvPr>
          <p:cNvSpPr txBox="1"/>
          <p:nvPr/>
        </p:nvSpPr>
        <p:spPr>
          <a:xfrm>
            <a:off x="445576" y="1766806"/>
            <a:ext cx="116276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Google. Manual Blockly. Accedido 20/03/2018. Sitio web: </a:t>
            </a:r>
            <a:r>
              <a:rPr lang="es-ES" sz="2000" dirty="0">
                <a:hlinkClick r:id="rId2"/>
              </a:rPr>
              <a:t>https://developers.google.com/blockly/</a:t>
            </a:r>
            <a:endParaRPr lang="es-E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Google. Accedido 20/03/2018. Sitio web: </a:t>
            </a:r>
          </a:p>
          <a:p>
            <a:pPr indent="263525">
              <a:lnSpc>
                <a:spcPct val="150000"/>
              </a:lnSpc>
            </a:pPr>
            <a:r>
              <a:rPr lang="es-ES" sz="2000" dirty="0">
                <a:hlinkClick r:id="rId3"/>
              </a:rPr>
              <a:t>https://blockly-demo.appspot.com/static/demos/blockfactory/index.html</a:t>
            </a:r>
            <a:endParaRPr lang="es-E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Robótica Educativa Wikipedia. Accedido 11/06/2018. Sitio web: </a:t>
            </a:r>
            <a:r>
              <a:rPr lang="es-ES" sz="2000" dirty="0">
                <a:hlinkClick r:id="rId4"/>
              </a:rPr>
              <a:t>https://es.wikipedia.org/wiki/Rob%C3%B3tica_educativa</a:t>
            </a:r>
            <a:endParaRPr lang="es-E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RO-BOTICA. (2017). PRO-BOT Robot infantil programable. Accedido 08/06/2018. Sitio web: </a:t>
            </a:r>
          </a:p>
          <a:p>
            <a:pPr indent="263525">
              <a:lnSpc>
                <a:spcPct val="150000"/>
              </a:lnSpc>
            </a:pPr>
            <a:r>
              <a:rPr lang="es-ES" sz="2000" dirty="0">
                <a:hlinkClick r:id="rId5"/>
              </a:rPr>
              <a:t>http://ro-botica.com/Producto/PRO-BOT/</a:t>
            </a:r>
            <a:endParaRPr lang="es-E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RO-BOTICA. (2017). </a:t>
            </a:r>
            <a:r>
              <a:rPr lang="es-ES" sz="2000" dirty="0" err="1"/>
              <a:t>InO</a:t>
            </a:r>
            <a:r>
              <a:rPr lang="es-ES" sz="2000" dirty="0"/>
              <a:t>-Bot Robot infantil programable. Accedido 08/06/2018. Sitio web: </a:t>
            </a:r>
          </a:p>
          <a:p>
            <a:pPr marL="357188" indent="-93663">
              <a:lnSpc>
                <a:spcPct val="150000"/>
              </a:lnSpc>
            </a:pPr>
            <a:r>
              <a:rPr lang="es-ES" sz="2000" dirty="0">
                <a:hlinkClick r:id="rId6"/>
              </a:rPr>
              <a:t>https://www.ro-botica.com/Producto/INO-BOT/</a:t>
            </a:r>
            <a:endParaRPr lang="es-E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Scratch. Accedido 12/06/2018. Sitio web: </a:t>
            </a:r>
            <a:r>
              <a:rPr lang="es-ES" sz="2000" dirty="0">
                <a:hlinkClick r:id="rId7"/>
              </a:rPr>
              <a:t>https://scratch.mit.edu/</a:t>
            </a:r>
            <a:endParaRPr lang="es-E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764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384CF-BB24-4E06-B9E5-798E6F17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362465"/>
            <a:ext cx="9875520" cy="1356360"/>
          </a:xfrm>
        </p:spPr>
        <p:txBody>
          <a:bodyPr/>
          <a:lstStyle/>
          <a:p>
            <a:r>
              <a:rPr lang="es-ES" dirty="0"/>
              <a:t>Índice de 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C1535-FB8F-464B-B454-D0EEB34CB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32238"/>
            <a:ext cx="9872871" cy="5049794"/>
          </a:xfrm>
        </p:spPr>
        <p:txBody>
          <a:bodyPr>
            <a:normAutofit fontScale="47500" lnSpcReduction="20000"/>
          </a:bodyPr>
          <a:lstStyle/>
          <a:p>
            <a:pPr marL="502920" indent="-457200">
              <a:lnSpc>
                <a:spcPct val="120000"/>
              </a:lnSpc>
              <a:buFont typeface="+mj-lt"/>
              <a:buAutoNum type="arabicPeriod"/>
            </a:pPr>
            <a:r>
              <a:rPr lang="es-ES" sz="3400" dirty="0">
                <a:solidFill>
                  <a:schemeClr val="tx1"/>
                </a:solidFill>
              </a:rPr>
              <a:t>Introducción</a:t>
            </a:r>
          </a:p>
          <a:p>
            <a:pPr marL="502920" indent="-457200">
              <a:lnSpc>
                <a:spcPct val="120000"/>
              </a:lnSpc>
              <a:buFont typeface="+mj-lt"/>
              <a:buAutoNum type="arabicPeriod"/>
            </a:pPr>
            <a:r>
              <a:rPr lang="es-ES" sz="3400" dirty="0">
                <a:solidFill>
                  <a:schemeClr val="tx1"/>
                </a:solidFill>
              </a:rPr>
              <a:t>Contexto</a:t>
            </a:r>
          </a:p>
          <a:p>
            <a:pPr marL="731520" lvl="1" indent="-457200">
              <a:lnSpc>
                <a:spcPct val="120000"/>
              </a:lnSpc>
              <a:buFont typeface="+mj-lt"/>
              <a:buAutoNum type="arabicPeriod"/>
            </a:pPr>
            <a:r>
              <a:rPr lang="es-ES" sz="3400" dirty="0">
                <a:solidFill>
                  <a:schemeClr val="tx1"/>
                </a:solidFill>
              </a:rPr>
              <a:t>Antecedentes</a:t>
            </a:r>
          </a:p>
          <a:p>
            <a:pPr marL="731520" lvl="1" indent="-457200">
              <a:lnSpc>
                <a:spcPct val="120000"/>
              </a:lnSpc>
              <a:buFont typeface="+mj-lt"/>
              <a:buAutoNum type="arabicPeriod"/>
            </a:pPr>
            <a:r>
              <a:rPr lang="es-ES" sz="3400" dirty="0">
                <a:solidFill>
                  <a:schemeClr val="tx1"/>
                </a:solidFill>
              </a:rPr>
              <a:t>Lenguaje de Programación Visual</a:t>
            </a:r>
          </a:p>
          <a:p>
            <a:pPr marL="502920" indent="-457200">
              <a:lnSpc>
                <a:spcPct val="120000"/>
              </a:lnSpc>
              <a:buFont typeface="+mj-lt"/>
              <a:buAutoNum type="arabicPeriod"/>
            </a:pPr>
            <a:r>
              <a:rPr lang="es-ES" sz="3400" dirty="0">
                <a:solidFill>
                  <a:schemeClr val="tx1"/>
                </a:solidFill>
              </a:rPr>
              <a:t>Desarrollo del proyecto</a:t>
            </a:r>
          </a:p>
          <a:p>
            <a:pPr marL="731520" lvl="1" indent="-457200">
              <a:lnSpc>
                <a:spcPct val="120000"/>
              </a:lnSpc>
              <a:buFont typeface="+mj-lt"/>
              <a:buAutoNum type="arabicPeriod"/>
            </a:pPr>
            <a:r>
              <a:rPr lang="es-ES" sz="3400" dirty="0">
                <a:solidFill>
                  <a:schemeClr val="tx1"/>
                </a:solidFill>
              </a:rPr>
              <a:t>Toolbox</a:t>
            </a:r>
          </a:p>
          <a:p>
            <a:pPr marL="731520" lvl="1" indent="-457200">
              <a:lnSpc>
                <a:spcPct val="120000"/>
              </a:lnSpc>
              <a:buFont typeface="+mj-lt"/>
              <a:buAutoNum type="arabicPeriod"/>
            </a:pPr>
            <a:r>
              <a:rPr lang="es-ES" sz="3400" dirty="0">
                <a:solidFill>
                  <a:schemeClr val="tx1"/>
                </a:solidFill>
              </a:rPr>
              <a:t>Botones</a:t>
            </a:r>
          </a:p>
          <a:p>
            <a:pPr marL="502920" indent="-457200">
              <a:lnSpc>
                <a:spcPct val="120000"/>
              </a:lnSpc>
              <a:buFont typeface="+mj-lt"/>
              <a:buAutoNum type="arabicPeriod"/>
            </a:pPr>
            <a:r>
              <a:rPr lang="es-ES" sz="3400" dirty="0">
                <a:solidFill>
                  <a:schemeClr val="tx1"/>
                </a:solidFill>
              </a:rPr>
              <a:t>Funcionamiento a nivel interno</a:t>
            </a:r>
          </a:p>
          <a:p>
            <a:pPr marL="502920" indent="-457200">
              <a:lnSpc>
                <a:spcPct val="120000"/>
              </a:lnSpc>
              <a:buFont typeface="+mj-lt"/>
              <a:buAutoNum type="arabicPeriod"/>
            </a:pPr>
            <a:r>
              <a:rPr lang="es-ES" sz="3400" dirty="0">
                <a:solidFill>
                  <a:schemeClr val="tx1"/>
                </a:solidFill>
              </a:rPr>
              <a:t>Caso de uso</a:t>
            </a:r>
          </a:p>
          <a:p>
            <a:pPr marL="731520" lvl="1" indent="-457200">
              <a:lnSpc>
                <a:spcPct val="120000"/>
              </a:lnSpc>
              <a:buFont typeface="+mj-lt"/>
              <a:buAutoNum type="arabicPeriod"/>
            </a:pPr>
            <a:r>
              <a:rPr lang="es-ES" sz="3400" dirty="0">
                <a:solidFill>
                  <a:schemeClr val="tx1"/>
                </a:solidFill>
              </a:rPr>
              <a:t>Ejemplo de funcionamiento</a:t>
            </a:r>
          </a:p>
          <a:p>
            <a:pPr marL="502920" indent="-457200">
              <a:lnSpc>
                <a:spcPct val="120000"/>
              </a:lnSpc>
              <a:buFont typeface="+mj-lt"/>
              <a:buAutoNum type="arabicPeriod"/>
            </a:pPr>
            <a:r>
              <a:rPr lang="es-ES" sz="3600" dirty="0">
                <a:solidFill>
                  <a:schemeClr val="tx1"/>
                </a:solidFill>
              </a:rPr>
              <a:t>Problemas y soluciones</a:t>
            </a:r>
            <a:endParaRPr lang="es-ES" sz="3400" dirty="0">
              <a:solidFill>
                <a:schemeClr val="tx1"/>
              </a:solidFill>
            </a:endParaRPr>
          </a:p>
          <a:p>
            <a:pPr marL="502920" indent="-457200">
              <a:lnSpc>
                <a:spcPct val="120000"/>
              </a:lnSpc>
              <a:buFont typeface="+mj-lt"/>
              <a:buAutoNum type="arabicPeriod"/>
            </a:pPr>
            <a:r>
              <a:rPr lang="es-ES" sz="3400" dirty="0" err="1">
                <a:solidFill>
                  <a:schemeClr val="tx1"/>
                </a:solidFill>
              </a:rPr>
              <a:t>Conclusions</a:t>
            </a:r>
            <a:r>
              <a:rPr lang="es-ES" sz="3400" dirty="0">
                <a:solidFill>
                  <a:schemeClr val="tx1"/>
                </a:solidFill>
              </a:rPr>
              <a:t> and </a:t>
            </a:r>
            <a:r>
              <a:rPr lang="es-ES" sz="3400" dirty="0" err="1">
                <a:solidFill>
                  <a:schemeClr val="tx1"/>
                </a:solidFill>
              </a:rPr>
              <a:t>future</a:t>
            </a:r>
            <a:r>
              <a:rPr lang="es-ES" sz="3400" dirty="0">
                <a:solidFill>
                  <a:schemeClr val="tx1"/>
                </a:solidFill>
              </a:rPr>
              <a:t> </a:t>
            </a:r>
            <a:r>
              <a:rPr lang="es-ES" sz="3400" dirty="0" err="1">
                <a:solidFill>
                  <a:schemeClr val="tx1"/>
                </a:solidFill>
              </a:rPr>
              <a:t>works</a:t>
            </a:r>
            <a:endParaRPr lang="es-ES" sz="3400" dirty="0">
              <a:solidFill>
                <a:schemeClr val="tx1"/>
              </a:solidFill>
            </a:endParaRPr>
          </a:p>
          <a:p>
            <a:pPr marL="502920" indent="-457200">
              <a:lnSpc>
                <a:spcPct val="120000"/>
              </a:lnSpc>
              <a:buFont typeface="+mj-lt"/>
              <a:buAutoNum type="arabicPeriod"/>
            </a:pPr>
            <a:r>
              <a:rPr lang="es-ES" sz="3400" dirty="0">
                <a:solidFill>
                  <a:schemeClr val="tx1"/>
                </a:solidFill>
              </a:rPr>
              <a:t>Bibliografía</a:t>
            </a:r>
          </a:p>
          <a:p>
            <a:pPr marL="502920" indent="-457200">
              <a:buFont typeface="+mj-lt"/>
              <a:buAutoNum type="arabicPeriod"/>
            </a:pPr>
            <a:endParaRPr lang="es-ES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es-ES" dirty="0">
              <a:solidFill>
                <a:schemeClr val="tx1"/>
              </a:solidFill>
            </a:endParaRPr>
          </a:p>
          <a:p>
            <a:pPr marL="731520" lvl="1" indent="-457200">
              <a:buFont typeface="+mj-lt"/>
              <a:buAutoNum type="arabicPeriod"/>
            </a:pPr>
            <a:endParaRPr lang="es-ES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921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5621E-DF73-4312-982D-7CE09473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BCC8521B-FE0B-480E-958B-FCB52D926090}"/>
              </a:ext>
            </a:extLst>
          </p:cNvPr>
          <p:cNvSpPr txBox="1">
            <a:spLocks/>
          </p:cNvSpPr>
          <p:nvPr/>
        </p:nvSpPr>
        <p:spPr>
          <a:xfrm>
            <a:off x="602410" y="1965959"/>
            <a:ext cx="6325332" cy="2141091"/>
          </a:xfrm>
          <a:prstGeom prst="rect">
            <a:avLst/>
          </a:prstGeom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rbel" pitchFamily="34" charset="0"/>
              <a:buNone/>
            </a:pPr>
            <a:endParaRPr lang="es-ES" dirty="0"/>
          </a:p>
          <a:p>
            <a:pPr marL="714375" lvl="1" indent="-182563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	</a:t>
            </a:r>
            <a:r>
              <a:rPr lang="es-ES" sz="2400" dirty="0">
                <a:solidFill>
                  <a:schemeClr val="accent1"/>
                </a:solidFill>
              </a:rPr>
              <a:t>Objetivo Principal</a:t>
            </a:r>
            <a:endParaRPr lang="es-ES" dirty="0">
              <a:solidFill>
                <a:schemeClr val="accent1"/>
              </a:solidFill>
            </a:endParaRPr>
          </a:p>
          <a:p>
            <a:pPr marL="898525" lvl="1" indent="0" defTabSz="898525">
              <a:lnSpc>
                <a:spcPct val="100000"/>
              </a:lnSpc>
              <a:buFont typeface="Corbel" pitchFamily="34" charset="0"/>
              <a:buNone/>
              <a:tabLst>
                <a:tab pos="898525" algn="l"/>
              </a:tabLst>
            </a:pPr>
            <a:r>
              <a:rPr lang="es-ES" dirty="0">
                <a:solidFill>
                  <a:schemeClr val="tx1"/>
                </a:solidFill>
              </a:rPr>
              <a:t>Proporcionar un lenguaje de programación visual que permita llevar a cabo la programación del comportamiento de un robot virtual en un entorno simulado.</a:t>
            </a:r>
            <a:endParaRPr lang="es-ES" sz="2400" dirty="0">
              <a:solidFill>
                <a:schemeClr val="tx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6A6DFD-E1D9-4ED7-94E7-5A52D3328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9" t="11751" r="38360" b="32430"/>
          <a:stretch/>
        </p:blipFill>
        <p:spPr>
          <a:xfrm>
            <a:off x="7008859" y="2433233"/>
            <a:ext cx="4831845" cy="405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0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56BF2-71DF-47EA-9FC3-49AF6B85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s-ES" dirty="0"/>
              <a:t>Contexto. Antecedentes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EFFF4BA-DDEF-470F-B0BC-94FC88CB8A3E}"/>
              </a:ext>
            </a:extLst>
          </p:cNvPr>
          <p:cNvSpPr/>
          <p:nvPr/>
        </p:nvSpPr>
        <p:spPr>
          <a:xfrm>
            <a:off x="724546" y="1891553"/>
            <a:ext cx="5246119" cy="43924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70614E1-6432-478F-9DF3-F1E05E297BE6}"/>
              </a:ext>
            </a:extLst>
          </p:cNvPr>
          <p:cNvSpPr/>
          <p:nvPr/>
        </p:nvSpPr>
        <p:spPr>
          <a:xfrm>
            <a:off x="6190855" y="1891553"/>
            <a:ext cx="5246119" cy="43924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13922C6-2141-4951-8736-8E138A811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6"/>
          <a:stretch/>
        </p:blipFill>
        <p:spPr>
          <a:xfrm>
            <a:off x="3347604" y="1947983"/>
            <a:ext cx="1525752" cy="145134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9B0CFAF-6740-494C-9952-85968A148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02" y="3374823"/>
            <a:ext cx="4782469" cy="288298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5E73348-2A80-4EAC-A634-9B1CA9514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22" y="3268279"/>
            <a:ext cx="2122370" cy="171344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AB75868-AD9B-41B7-8EAC-0A00E10E4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171" y="3194438"/>
            <a:ext cx="2840076" cy="3000488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3E6ABC7E-C001-43A8-8FB7-1F31B8540152}"/>
              </a:ext>
            </a:extLst>
          </p:cNvPr>
          <p:cNvSpPr txBox="1"/>
          <p:nvPr/>
        </p:nvSpPr>
        <p:spPr>
          <a:xfrm>
            <a:off x="1344276" y="2318589"/>
            <a:ext cx="138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Pro-Bot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A6EAA29-0504-4E12-BB8A-C0840134F76D}"/>
              </a:ext>
            </a:extLst>
          </p:cNvPr>
          <p:cNvSpPr txBox="1"/>
          <p:nvPr/>
        </p:nvSpPr>
        <p:spPr>
          <a:xfrm>
            <a:off x="6982768" y="2318589"/>
            <a:ext cx="138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Ino-Bot</a:t>
            </a:r>
          </a:p>
        </p:txBody>
      </p:sp>
    </p:spTree>
    <p:extLst>
      <p:ext uri="{BB962C8B-B14F-4D97-AF65-F5344CB8AC3E}">
        <p14:creationId xmlns:p14="http://schemas.microsoft.com/office/powerpoint/2010/main" val="379159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3BBFC-BE3A-49C1-B900-2283B117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93" y="609600"/>
            <a:ext cx="10197885" cy="1356360"/>
          </a:xfrm>
        </p:spPr>
        <p:txBody>
          <a:bodyPr/>
          <a:lstStyle/>
          <a:p>
            <a:r>
              <a:rPr lang="es-ES" dirty="0"/>
              <a:t>Contexto. Lenguaje de Programación Visual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F50111-0A95-41AE-9C2F-3F5276E74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38" y="1869232"/>
            <a:ext cx="2334972" cy="61126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9FF0D50-1952-4A30-9076-9645589CB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944" b="23825"/>
          <a:stretch/>
        </p:blipFill>
        <p:spPr>
          <a:xfrm>
            <a:off x="696651" y="2750821"/>
            <a:ext cx="5152145" cy="32533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DA22B98-C6B2-4FD5-8DD9-45C772B78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50821"/>
            <a:ext cx="5608663" cy="318388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667EDF1-DAB3-4499-B263-5E4A7ED5893A}"/>
              </a:ext>
            </a:extLst>
          </p:cNvPr>
          <p:cNvSpPr txBox="1"/>
          <p:nvPr/>
        </p:nvSpPr>
        <p:spPr>
          <a:xfrm>
            <a:off x="8037389" y="1940275"/>
            <a:ext cx="1725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mBlock</a:t>
            </a:r>
            <a:endParaRPr lang="es-ES" sz="2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11FEEFF-B1A2-4B38-98CD-4405813FD6C9}"/>
              </a:ext>
            </a:extLst>
          </p:cNvPr>
          <p:cNvSpPr/>
          <p:nvPr/>
        </p:nvSpPr>
        <p:spPr>
          <a:xfrm>
            <a:off x="425345" y="1689315"/>
            <a:ext cx="5495009" cy="4559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26A9C3-6728-4A13-A944-5F6FC46645A1}"/>
              </a:ext>
            </a:extLst>
          </p:cNvPr>
          <p:cNvSpPr/>
          <p:nvPr/>
        </p:nvSpPr>
        <p:spPr>
          <a:xfrm>
            <a:off x="6024442" y="1689314"/>
            <a:ext cx="5742213" cy="4559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30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3BBFC-BE3A-49C1-B900-2283B117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93" y="609600"/>
            <a:ext cx="10197885" cy="1356360"/>
          </a:xfrm>
        </p:spPr>
        <p:txBody>
          <a:bodyPr/>
          <a:lstStyle/>
          <a:p>
            <a:r>
              <a:rPr lang="es-ES" dirty="0"/>
              <a:t>Contexto. Lenguaje de Programación Visual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667EDF1-DAB3-4499-B263-5E4A7ED5893A}"/>
              </a:ext>
            </a:extLst>
          </p:cNvPr>
          <p:cNvSpPr txBox="1"/>
          <p:nvPr/>
        </p:nvSpPr>
        <p:spPr>
          <a:xfrm>
            <a:off x="7118656" y="2096614"/>
            <a:ext cx="4324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APP EV3 PROGRAMMER</a:t>
            </a:r>
            <a:endParaRPr lang="es-ES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11FEEFF-B1A2-4B38-98CD-4405813FD6C9}"/>
              </a:ext>
            </a:extLst>
          </p:cNvPr>
          <p:cNvSpPr/>
          <p:nvPr/>
        </p:nvSpPr>
        <p:spPr>
          <a:xfrm>
            <a:off x="291028" y="1890790"/>
            <a:ext cx="5640426" cy="45590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26A9C3-6728-4A13-A944-5F6FC46645A1}"/>
              </a:ext>
            </a:extLst>
          </p:cNvPr>
          <p:cNvSpPr/>
          <p:nvPr/>
        </p:nvSpPr>
        <p:spPr>
          <a:xfrm>
            <a:off x="6025666" y="1890787"/>
            <a:ext cx="5875306" cy="4559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67EA94F-85B9-4CA0-A1BE-5AB9CB022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30" y="1948730"/>
            <a:ext cx="3266021" cy="95803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F27CC48-D54A-41CA-9737-2A9806420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6" y="2964703"/>
            <a:ext cx="5528707" cy="307729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2D907B8-99ED-4D2C-94B0-9F9FBD837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319" y="2887215"/>
            <a:ext cx="5800657" cy="348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4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32B20-3B5A-4C34-9546-74B51567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48454"/>
            <a:ext cx="9875520" cy="1356360"/>
          </a:xfrm>
        </p:spPr>
        <p:txBody>
          <a:bodyPr/>
          <a:lstStyle/>
          <a:p>
            <a:r>
              <a:rPr lang="es-ES" dirty="0"/>
              <a:t>Desarrollo del proyecto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DF127D4-6BC5-421B-A9F8-DE85AF8DD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21" y="1704814"/>
            <a:ext cx="6656650" cy="4854484"/>
          </a:xfrm>
        </p:spPr>
      </p:pic>
    </p:spTree>
    <p:extLst>
      <p:ext uri="{BB962C8B-B14F-4D97-AF65-F5344CB8AC3E}">
        <p14:creationId xmlns:p14="http://schemas.microsoft.com/office/powerpoint/2010/main" val="312196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480A8-51A8-417F-A0A8-658E55D6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63106"/>
            <a:ext cx="9875520" cy="1356360"/>
          </a:xfrm>
        </p:spPr>
        <p:txBody>
          <a:bodyPr/>
          <a:lstStyle/>
          <a:p>
            <a:r>
              <a:rPr lang="es-ES" dirty="0"/>
              <a:t>Desarrollo del proyecto. Toolbox</a:t>
            </a: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79C84B0D-4CE9-4C11-8E06-3CD257093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9" y="1758260"/>
            <a:ext cx="4550044" cy="2730026"/>
          </a:xfr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E712262-219F-44CC-8736-E30CFC944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92" y="1648189"/>
            <a:ext cx="4498909" cy="307415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24EB815-1097-4A79-B3B9-3739C62FD1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" t="1917" r="-1"/>
          <a:stretch/>
        </p:blipFill>
        <p:spPr>
          <a:xfrm>
            <a:off x="3952067" y="3626603"/>
            <a:ext cx="4807549" cy="29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5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C4F3E-2F00-49F5-BBDD-9BBAC0A2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proyecto. Toolbox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A608E7-3F16-4601-8D3A-572F561FE9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42" b="31211"/>
          <a:stretch/>
        </p:blipFill>
        <p:spPr>
          <a:xfrm>
            <a:off x="451368" y="2149931"/>
            <a:ext cx="9164726" cy="4281866"/>
          </a:xfrm>
          <a:prstGeom prst="rect">
            <a:avLst/>
          </a:prstGeo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110A622-0B10-40E9-A549-C0556706C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01" y="2166493"/>
            <a:ext cx="3448531" cy="2124371"/>
          </a:xfrm>
        </p:spPr>
      </p:pic>
    </p:spTree>
    <p:extLst>
      <p:ext uri="{BB962C8B-B14F-4D97-AF65-F5344CB8AC3E}">
        <p14:creationId xmlns:p14="http://schemas.microsoft.com/office/powerpoint/2010/main" val="3072878638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997</TotalTime>
  <Words>441</Words>
  <Application>Microsoft Office PowerPoint</Application>
  <PresentationFormat>Panorámica</PresentationFormat>
  <Paragraphs>68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Base</vt:lpstr>
      <vt:lpstr>Robótica educativa mediante programación visual</vt:lpstr>
      <vt:lpstr>Índice de contenido</vt:lpstr>
      <vt:lpstr>Introducción</vt:lpstr>
      <vt:lpstr>Contexto. Antecedentes</vt:lpstr>
      <vt:lpstr>Contexto. Lenguaje de Programación Visual</vt:lpstr>
      <vt:lpstr>Contexto. Lenguaje de Programación Visual</vt:lpstr>
      <vt:lpstr>Desarrollo del proyecto</vt:lpstr>
      <vt:lpstr>Desarrollo del proyecto. Toolbox</vt:lpstr>
      <vt:lpstr>Desarrollo del proyecto. Toolbox</vt:lpstr>
      <vt:lpstr>Desarrollo del proyecto. Botones</vt:lpstr>
      <vt:lpstr>Desarrollo del proyecto. Botones</vt:lpstr>
      <vt:lpstr>Desarrollo del proyecto. Botones</vt:lpstr>
      <vt:lpstr>Funcionamiento a nivel interno</vt:lpstr>
      <vt:lpstr>Caso de uso. Ejemplo de funcionamiento</vt:lpstr>
      <vt:lpstr>Problemas y soluciones</vt:lpstr>
      <vt:lpstr>Conclusions and future works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 Rivares</dc:creator>
  <cp:lastModifiedBy>Andrea Rivares</cp:lastModifiedBy>
  <cp:revision>36</cp:revision>
  <dcterms:created xsi:type="dcterms:W3CDTF">2018-09-14T15:10:52Z</dcterms:created>
  <dcterms:modified xsi:type="dcterms:W3CDTF">2018-09-18T10:36:06Z</dcterms:modified>
</cp:coreProperties>
</file>