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7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68" r:id="rId16"/>
    <p:sldId id="270" r:id="rId17"/>
    <p:sldId id="275" r:id="rId18"/>
    <p:sldId id="271" r:id="rId19"/>
    <p:sldId id="281" r:id="rId20"/>
    <p:sldId id="272" r:id="rId21"/>
    <p:sldId id="274" r:id="rId22"/>
    <p:sldId id="279" r:id="rId23"/>
    <p:sldId id="277" r:id="rId24"/>
    <p:sldId id="273" r:id="rId25"/>
    <p:sldId id="28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581C-7BBF-46F1-90D6-94D66E53F634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35A74-0D5A-4CC6-8D9D-9686E3559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93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http://www.lighthouse3d.com/tutorials/glsl-core-tutorial/pipeline33/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35A74-0D5A-4CC6-8D9D-9686E35598A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062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0644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6528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14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83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234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2553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760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42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748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0128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413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4A0B-8246-40B8-869D-D643A217F9E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BC02-88E2-4433-B74E-6CAA896AE77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92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Programmation OpenGL </a:t>
            </a:r>
            <a:r>
              <a:rPr lang="fr-FR" dirty="0" smtClean="0">
                <a:solidFill>
                  <a:srgbClr val="000000"/>
                </a:solidFill>
              </a:rPr>
              <a:t>moderne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sz="4800" dirty="0">
                <a:solidFill>
                  <a:srgbClr val="8B8B8B"/>
                </a:solidFill>
              </a:rPr>
              <a:t>OpenGL </a:t>
            </a:r>
            <a:r>
              <a:rPr lang="fr-FR" sz="4800" dirty="0" smtClean="0">
                <a:solidFill>
                  <a:srgbClr val="8B8B8B"/>
                </a:solidFill>
              </a:rPr>
              <a:t>3.x/4.x </a:t>
            </a:r>
            <a:r>
              <a:rPr lang="fr-FR" sz="4800" dirty="0">
                <a:solidFill>
                  <a:srgbClr val="8B8B8B"/>
                </a:solidFill>
              </a:rPr>
              <a:t>et OpenGL ES </a:t>
            </a:r>
            <a:r>
              <a:rPr lang="fr-FR" sz="4800" dirty="0" smtClean="0">
                <a:solidFill>
                  <a:srgbClr val="8B8B8B"/>
                </a:solidFill>
              </a:rPr>
              <a:t>3.x</a:t>
            </a:r>
            <a:endParaRPr lang="fr-FR" dirty="0" smtClean="0"/>
          </a:p>
          <a:p>
            <a:r>
              <a:rPr lang="fr-FR" sz="4800" dirty="0">
                <a:solidFill>
                  <a:srgbClr val="8B8B8B"/>
                </a:solidFill>
              </a:rPr>
              <a:t>Partie 1</a:t>
            </a:r>
            <a:endParaRPr lang="fr-FR" dirty="0" smtClean="0"/>
          </a:p>
          <a:p>
            <a:endParaRPr lang="fr-FR" dirty="0" smtClean="0"/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8B8B8B"/>
                </a:solidFill>
                <a:latin typeface="Consolas"/>
              </a:rPr>
              <a:t>M. Malek </a:t>
            </a:r>
            <a:r>
              <a:rPr lang="fr-FR" dirty="0" err="1" smtClean="0">
                <a:solidFill>
                  <a:srgbClr val="8B8B8B"/>
                </a:solidFill>
                <a:latin typeface="Consolas"/>
              </a:rPr>
              <a:t>Bengougam</a:t>
            </a:r>
            <a:endParaRPr lang="fr-FR" dirty="0" smtClean="0"/>
          </a:p>
          <a:p>
            <a:pPr algn="r">
              <a:lnSpc>
                <a:spcPct val="100000"/>
              </a:lnSpc>
            </a:pPr>
            <a:r>
              <a:rPr lang="fr-FR" dirty="0" smtClean="0">
                <a:solidFill>
                  <a:srgbClr val="8B8B8B"/>
                </a:solidFill>
                <a:latin typeface="Consolas"/>
              </a:rPr>
              <a:t>malek.bengougam@gmail.com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1033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GLSL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119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Nouvelles versions du GLSL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SzPct val="100000"/>
            </a:pPr>
            <a:r>
              <a:rPr lang="fr-FR" b="1" dirty="0" smtClean="0"/>
              <a:t>#version 130</a:t>
            </a:r>
            <a:r>
              <a:rPr lang="fr-FR" dirty="0" smtClean="0"/>
              <a:t> pour OpenGL 3.0</a:t>
            </a:r>
          </a:p>
          <a:p>
            <a:pPr>
              <a:buSzPct val="100000"/>
            </a:pPr>
            <a:r>
              <a:rPr lang="fr-FR" b="1" dirty="0" smtClean="0"/>
              <a:t>#version 140</a:t>
            </a:r>
            <a:r>
              <a:rPr lang="fr-FR" dirty="0" smtClean="0"/>
              <a:t> pour OpenGL 3.1 </a:t>
            </a:r>
          </a:p>
          <a:p>
            <a:pPr>
              <a:buSzPct val="100000"/>
            </a:pPr>
            <a:r>
              <a:rPr lang="fr-FR" b="1" dirty="0" smtClean="0"/>
              <a:t>#version 150</a:t>
            </a:r>
            <a:r>
              <a:rPr lang="fr-FR" dirty="0" smtClean="0"/>
              <a:t> pour OpenGL 3.2 </a:t>
            </a:r>
          </a:p>
          <a:p>
            <a:pPr>
              <a:buSzPct val="100000"/>
            </a:pPr>
            <a:r>
              <a:rPr lang="fr-FR" b="1" dirty="0" smtClean="0"/>
              <a:t>#version 330</a:t>
            </a:r>
            <a:r>
              <a:rPr lang="fr-FR" dirty="0" smtClean="0"/>
              <a:t> pour OpenGL 3.3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b="1" dirty="0" smtClean="0"/>
              <a:t>#version 4</a:t>
            </a:r>
            <a:r>
              <a:rPr lang="fr-FR" b="1" u="sng" dirty="0" smtClean="0"/>
              <a:t>x</a:t>
            </a:r>
            <a:r>
              <a:rPr lang="fr-FR" b="1" dirty="0" smtClean="0"/>
              <a:t>0</a:t>
            </a:r>
            <a:r>
              <a:rPr lang="fr-FR" dirty="0" smtClean="0"/>
              <a:t> pour OpenGL 4.</a:t>
            </a:r>
            <a:r>
              <a:rPr lang="fr-FR" u="sng" dirty="0" smtClean="0"/>
              <a:t>x</a:t>
            </a:r>
          </a:p>
          <a:p>
            <a:pPr>
              <a:buSzPct val="100000"/>
            </a:pPr>
            <a:endParaRPr lang="fr-FR" b="1" dirty="0" smtClean="0"/>
          </a:p>
          <a:p>
            <a:pPr>
              <a:buSzPct val="100000"/>
            </a:pPr>
            <a:r>
              <a:rPr lang="fr-FR" b="1" dirty="0" smtClean="0"/>
              <a:t>#version 300</a:t>
            </a:r>
            <a:r>
              <a:rPr lang="fr-FR" dirty="0" smtClean="0"/>
              <a:t> </a:t>
            </a:r>
            <a:r>
              <a:rPr lang="fr-FR" b="1" dirty="0" smtClean="0"/>
              <a:t>es</a:t>
            </a:r>
            <a:r>
              <a:rPr lang="fr-FR" dirty="0" smtClean="0"/>
              <a:t> pour OpenGL ES 3.0</a:t>
            </a:r>
          </a:p>
          <a:p>
            <a:pPr>
              <a:buSzPct val="100000"/>
            </a:pPr>
            <a:r>
              <a:rPr lang="fr-FR" b="1" dirty="0" smtClean="0"/>
              <a:t>#version 310</a:t>
            </a:r>
            <a:r>
              <a:rPr lang="fr-FR" dirty="0" smtClean="0"/>
              <a:t> </a:t>
            </a:r>
            <a:r>
              <a:rPr lang="fr-FR" b="1" dirty="0" smtClean="0"/>
              <a:t>es</a:t>
            </a:r>
            <a:r>
              <a:rPr lang="fr-FR" dirty="0" smtClean="0"/>
              <a:t> pour OpenGL ES 3.1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sz="3600" u="sng" dirty="0" smtClean="0"/>
              <a:t>Pour rappel:</a:t>
            </a:r>
          </a:p>
          <a:p>
            <a:pPr>
              <a:buSzPct val="100000"/>
            </a:pPr>
            <a:endParaRPr lang="fr-FR" b="1" dirty="0" smtClean="0"/>
          </a:p>
          <a:p>
            <a:pPr>
              <a:buSzPct val="100000"/>
            </a:pPr>
            <a:r>
              <a:rPr lang="fr-FR" b="1" dirty="0" smtClean="0"/>
              <a:t>#version 100</a:t>
            </a:r>
            <a:r>
              <a:rPr lang="fr-FR" dirty="0" smtClean="0"/>
              <a:t> [es] pour OpenGL ES 2.0</a:t>
            </a:r>
          </a:p>
          <a:p>
            <a:pPr>
              <a:buSzPct val="100000"/>
            </a:pPr>
            <a:r>
              <a:rPr lang="fr-FR" b="1" dirty="0" smtClean="0"/>
              <a:t>#version 110</a:t>
            </a:r>
            <a:r>
              <a:rPr lang="fr-FR" dirty="0" smtClean="0"/>
              <a:t> pour OpenGL 2.0</a:t>
            </a:r>
          </a:p>
          <a:p>
            <a:pPr>
              <a:buSzPct val="100000"/>
            </a:pPr>
            <a:r>
              <a:rPr lang="fr-FR" b="1" dirty="0" smtClean="0"/>
              <a:t>#version 120</a:t>
            </a:r>
            <a:r>
              <a:rPr lang="fr-FR" dirty="0" smtClean="0"/>
              <a:t> pour OpenGL 2.1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0406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Nouveaux types GLSL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25000"/>
              <a:buFont typeface="StarSymbol"/>
              <a:buChar char=""/>
            </a:pPr>
            <a:endParaRPr lang="fr-FR" dirty="0" smtClean="0"/>
          </a:p>
          <a:p>
            <a:pPr>
              <a:buSzPct val="100000"/>
            </a:pPr>
            <a:r>
              <a:rPr lang="fr-FR" u="sng" dirty="0" smtClean="0"/>
              <a:t>Entiers</a:t>
            </a:r>
            <a:r>
              <a:rPr lang="fr-FR" dirty="0" smtClean="0"/>
              <a:t> : </a:t>
            </a:r>
            <a:r>
              <a:rPr lang="fr-FR" b="1" dirty="0" err="1" smtClean="0"/>
              <a:t>int</a:t>
            </a:r>
            <a:r>
              <a:rPr lang="fr-FR" dirty="0" smtClean="0"/>
              <a:t>, </a:t>
            </a:r>
            <a:r>
              <a:rPr lang="fr-FR" b="1" dirty="0" err="1" smtClean="0"/>
              <a:t>uint</a:t>
            </a:r>
            <a:r>
              <a:rPr lang="fr-FR" dirty="0" smtClean="0"/>
              <a:t>, </a:t>
            </a:r>
            <a:r>
              <a:rPr lang="fr-FR" b="1" dirty="0" smtClean="0"/>
              <a:t>ivec2</a:t>
            </a:r>
            <a:r>
              <a:rPr lang="fr-FR" dirty="0" smtClean="0"/>
              <a:t>, </a:t>
            </a:r>
            <a:r>
              <a:rPr lang="fr-FR" b="1" dirty="0" smtClean="0"/>
              <a:t>ivec3</a:t>
            </a:r>
            <a:r>
              <a:rPr lang="fr-FR" dirty="0" smtClean="0"/>
              <a:t>, </a:t>
            </a:r>
            <a:r>
              <a:rPr lang="fr-FR" b="1" dirty="0" smtClean="0"/>
              <a:t>ivec4</a:t>
            </a:r>
            <a:r>
              <a:rPr lang="fr-FR" dirty="0" smtClean="0"/>
              <a:t>, </a:t>
            </a:r>
            <a:r>
              <a:rPr lang="fr-FR" b="1" dirty="0" smtClean="0"/>
              <a:t>uvec2</a:t>
            </a:r>
            <a:r>
              <a:rPr lang="fr-FR" dirty="0" smtClean="0"/>
              <a:t>, </a:t>
            </a:r>
            <a:r>
              <a:rPr lang="fr-FR" b="1" dirty="0" smtClean="0"/>
              <a:t>uvec3</a:t>
            </a:r>
            <a:r>
              <a:rPr lang="fr-FR" dirty="0" smtClean="0"/>
              <a:t>, </a:t>
            </a:r>
            <a:r>
              <a:rPr lang="fr-FR" b="1" dirty="0" smtClean="0"/>
              <a:t>uvec4 </a:t>
            </a:r>
          </a:p>
          <a:p>
            <a:pPr>
              <a:buSzPct val="100000"/>
            </a:pPr>
            <a:r>
              <a:rPr lang="fr-FR" u="sng" dirty="0" smtClean="0"/>
              <a:t>Booléens</a:t>
            </a:r>
            <a:r>
              <a:rPr lang="fr-FR" dirty="0" smtClean="0"/>
              <a:t> : </a:t>
            </a:r>
            <a:r>
              <a:rPr lang="fr-FR" b="1" dirty="0" smtClean="0"/>
              <a:t>bvec2</a:t>
            </a:r>
            <a:r>
              <a:rPr lang="fr-FR" dirty="0" smtClean="0"/>
              <a:t>, </a:t>
            </a:r>
            <a:r>
              <a:rPr lang="fr-FR" b="1" dirty="0" smtClean="0"/>
              <a:t>bvec3</a:t>
            </a:r>
            <a:r>
              <a:rPr lang="fr-FR" dirty="0" smtClean="0"/>
              <a:t>, </a:t>
            </a:r>
            <a:r>
              <a:rPr lang="fr-FR" b="1" dirty="0" smtClean="0"/>
              <a:t>bvec4</a:t>
            </a:r>
          </a:p>
          <a:p>
            <a:pPr>
              <a:buSzPct val="100000"/>
            </a:pPr>
            <a:r>
              <a:rPr lang="fr-FR" u="sng" dirty="0" smtClean="0"/>
              <a:t>Matrices rectangulaires</a:t>
            </a:r>
            <a:r>
              <a:rPr lang="fr-FR" dirty="0" smtClean="0"/>
              <a:t> : </a:t>
            </a:r>
            <a:r>
              <a:rPr lang="fr-FR" b="1" dirty="0" smtClean="0"/>
              <a:t>mat2x3</a:t>
            </a:r>
            <a:r>
              <a:rPr lang="fr-FR" dirty="0" smtClean="0"/>
              <a:t>, </a:t>
            </a:r>
            <a:r>
              <a:rPr lang="fr-FR" b="1" dirty="0" smtClean="0"/>
              <a:t>mat2x4</a:t>
            </a:r>
            <a:r>
              <a:rPr lang="fr-FR" dirty="0" smtClean="0"/>
              <a:t>, </a:t>
            </a:r>
            <a:r>
              <a:rPr lang="fr-FR" b="1" dirty="0" smtClean="0"/>
              <a:t>mat3x2</a:t>
            </a:r>
            <a:r>
              <a:rPr lang="fr-FR" dirty="0" smtClean="0"/>
              <a:t>, </a:t>
            </a:r>
            <a:r>
              <a:rPr lang="fr-FR" b="1" dirty="0" smtClean="0"/>
              <a:t>mat3x4</a:t>
            </a:r>
            <a:r>
              <a:rPr lang="fr-FR" dirty="0" smtClean="0"/>
              <a:t>, </a:t>
            </a:r>
            <a:r>
              <a:rPr lang="fr-FR" b="1" dirty="0" smtClean="0"/>
              <a:t>mat4x2</a:t>
            </a:r>
            <a:r>
              <a:rPr lang="fr-FR" dirty="0" smtClean="0"/>
              <a:t>, </a:t>
            </a:r>
            <a:r>
              <a:rPr lang="fr-FR" b="1" dirty="0" smtClean="0"/>
              <a:t>mat4x3</a:t>
            </a:r>
          </a:p>
          <a:p>
            <a:pPr>
              <a:buSzPct val="100000"/>
            </a:pPr>
            <a:endParaRPr lang="fr-FR" b="1" dirty="0" smtClean="0"/>
          </a:p>
          <a:p>
            <a:pPr>
              <a:buSzPct val="100000"/>
            </a:pPr>
            <a:r>
              <a:rPr lang="fr-FR" u="sng" dirty="0" smtClean="0"/>
              <a:t>Samplers </a:t>
            </a:r>
            <a:r>
              <a:rPr lang="fr-FR" dirty="0" smtClean="0"/>
              <a:t>: </a:t>
            </a:r>
            <a:r>
              <a:rPr lang="fr-FR" b="1" dirty="0" smtClean="0"/>
              <a:t>sampler2DShadow</a:t>
            </a:r>
            <a:r>
              <a:rPr lang="fr-FR" dirty="0" smtClean="0"/>
              <a:t>, </a:t>
            </a:r>
            <a:r>
              <a:rPr lang="fr-FR" b="1" dirty="0" smtClean="0"/>
              <a:t>sampler2DArray</a:t>
            </a:r>
            <a:r>
              <a:rPr lang="fr-FR" dirty="0" smtClean="0"/>
              <a:t>,  </a:t>
            </a:r>
            <a:r>
              <a:rPr lang="fr-FR" b="1" dirty="0" smtClean="0"/>
              <a:t>sampler2DArrayShadow</a:t>
            </a:r>
            <a:r>
              <a:rPr lang="fr-FR" dirty="0" smtClean="0"/>
              <a:t>, </a:t>
            </a:r>
            <a:r>
              <a:rPr lang="fr-FR" b="1" dirty="0" err="1" smtClean="0"/>
              <a:t>samplerCubeShadow</a:t>
            </a:r>
            <a:endParaRPr lang="fr-FR" b="1" dirty="0" smtClean="0"/>
          </a:p>
          <a:p>
            <a:pPr>
              <a:buSzPct val="100000"/>
            </a:pPr>
            <a:r>
              <a:rPr lang="fr-FR" u="sng" dirty="0" smtClean="0"/>
              <a:t>Samplers au format </a:t>
            </a:r>
            <a:r>
              <a:rPr lang="fr-FR" i="1" u="sng" dirty="0" err="1" smtClean="0"/>
              <a:t>int</a:t>
            </a:r>
            <a:r>
              <a:rPr lang="fr-FR" dirty="0" smtClean="0"/>
              <a:t> : </a:t>
            </a:r>
            <a:r>
              <a:rPr lang="fr-FR" b="1" dirty="0" smtClean="0"/>
              <a:t>isampler2D</a:t>
            </a:r>
            <a:r>
              <a:rPr lang="fr-FR" dirty="0" smtClean="0"/>
              <a:t>, </a:t>
            </a:r>
            <a:r>
              <a:rPr lang="fr-FR" b="1" dirty="0" smtClean="0"/>
              <a:t>isampler3D</a:t>
            </a:r>
            <a:r>
              <a:rPr lang="fr-FR" dirty="0" smtClean="0"/>
              <a:t>, </a:t>
            </a:r>
            <a:r>
              <a:rPr lang="fr-FR" b="1" dirty="0" err="1" smtClean="0"/>
              <a:t>isamplerCube</a:t>
            </a:r>
            <a:r>
              <a:rPr lang="fr-FR" dirty="0" smtClean="0"/>
              <a:t>, </a:t>
            </a:r>
            <a:r>
              <a:rPr lang="fr-FR" b="1" dirty="0" err="1" smtClean="0"/>
              <a:t>isamplerArray</a:t>
            </a:r>
            <a:endParaRPr lang="fr-FR" b="1" dirty="0" smtClean="0"/>
          </a:p>
          <a:p>
            <a:pPr>
              <a:buSzPct val="100000"/>
            </a:pPr>
            <a:r>
              <a:rPr lang="fr-FR" u="sng" dirty="0" smtClean="0"/>
              <a:t>Samplers au format </a:t>
            </a:r>
            <a:r>
              <a:rPr lang="fr-FR" i="1" u="sng" dirty="0" err="1" smtClean="0"/>
              <a:t>uint</a:t>
            </a:r>
            <a:r>
              <a:rPr lang="fr-FR" u="sng" dirty="0" smtClean="0"/>
              <a:t> </a:t>
            </a:r>
            <a:r>
              <a:rPr lang="fr-FR" dirty="0" smtClean="0"/>
              <a:t>: </a:t>
            </a:r>
            <a:r>
              <a:rPr lang="fr-FR" b="1" dirty="0" smtClean="0"/>
              <a:t>usampler2D</a:t>
            </a:r>
            <a:r>
              <a:rPr lang="fr-FR" dirty="0" smtClean="0"/>
              <a:t>, </a:t>
            </a:r>
            <a:r>
              <a:rPr lang="fr-FR" b="1" dirty="0" smtClean="0"/>
              <a:t>usampler3D</a:t>
            </a:r>
            <a:r>
              <a:rPr lang="fr-FR" dirty="0" smtClean="0"/>
              <a:t>, </a:t>
            </a:r>
            <a:r>
              <a:rPr lang="fr-FR" b="1" dirty="0" err="1" smtClean="0"/>
              <a:t>usamplerCube</a:t>
            </a:r>
            <a:r>
              <a:rPr lang="fr-FR" dirty="0" smtClean="0"/>
              <a:t>, </a:t>
            </a:r>
            <a:r>
              <a:rPr lang="fr-FR" b="1" dirty="0" err="1" smtClean="0"/>
              <a:t>usamplerArray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9683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syntaxe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100000"/>
            </a:pPr>
            <a:r>
              <a:rPr lang="fr-FR" dirty="0" smtClean="0"/>
              <a:t>Pour tenir compte du fait qu'il y'a maintenant plusieurs unités de </a:t>
            </a:r>
            <a:r>
              <a:rPr lang="fr-FR" dirty="0" err="1" smtClean="0"/>
              <a:t>shaders</a:t>
            </a:r>
            <a:r>
              <a:rPr lang="fr-FR" dirty="0" smtClean="0"/>
              <a:t>, les mots clés '</a:t>
            </a:r>
            <a:r>
              <a:rPr lang="fr-FR" b="1" dirty="0" smtClean="0"/>
              <a:t>in</a:t>
            </a:r>
            <a:r>
              <a:rPr lang="fr-FR" dirty="0" smtClean="0"/>
              <a:t>' et '</a:t>
            </a:r>
            <a:r>
              <a:rPr lang="fr-FR" b="1" dirty="0" smtClean="0"/>
              <a:t>out</a:t>
            </a:r>
            <a:r>
              <a:rPr lang="fr-FR" dirty="0" smtClean="0"/>
              <a:t>' ont un champs étendu et central.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b="1" dirty="0" smtClean="0"/>
              <a:t>in</a:t>
            </a:r>
            <a:r>
              <a:rPr lang="fr-FR" dirty="0" smtClean="0"/>
              <a:t> </a:t>
            </a:r>
            <a:r>
              <a:rPr lang="fr-FR" b="1" dirty="0" smtClean="0"/>
              <a:t>vec3</a:t>
            </a:r>
            <a:r>
              <a:rPr lang="fr-FR" dirty="0" smtClean="0"/>
              <a:t> </a:t>
            </a:r>
            <a:r>
              <a:rPr lang="fr-FR" dirty="0" err="1" smtClean="0"/>
              <a:t>a_Position</a:t>
            </a:r>
            <a:r>
              <a:rPr lang="fr-FR" dirty="0" smtClean="0"/>
              <a:t>;</a:t>
            </a:r>
          </a:p>
          <a:p>
            <a:pPr>
              <a:buSzPct val="100000"/>
            </a:pPr>
            <a:r>
              <a:rPr lang="fr-FR" b="1" dirty="0" smtClean="0"/>
              <a:t>out</a:t>
            </a:r>
            <a:r>
              <a:rPr lang="fr-FR" dirty="0" smtClean="0"/>
              <a:t> </a:t>
            </a:r>
            <a:r>
              <a:rPr lang="fr-FR" b="1" dirty="0" smtClean="0"/>
              <a:t>vec4</a:t>
            </a:r>
            <a:r>
              <a:rPr lang="fr-FR" dirty="0" smtClean="0"/>
              <a:t> </a:t>
            </a:r>
            <a:r>
              <a:rPr lang="fr-FR" dirty="0" err="1" smtClean="0"/>
              <a:t>v_ClipSpacePosition</a:t>
            </a:r>
            <a:r>
              <a:rPr lang="fr-FR" dirty="0" smtClean="0"/>
              <a:t>;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25000"/>
              <a:buFont typeface="StarSymbol"/>
              <a:buChar char=""/>
            </a:pPr>
            <a:r>
              <a:rPr lang="fr-FR" dirty="0" smtClean="0"/>
              <a:t>'</a:t>
            </a:r>
            <a:r>
              <a:rPr lang="fr-FR" b="1" dirty="0" smtClean="0"/>
              <a:t>out</a:t>
            </a:r>
            <a:r>
              <a:rPr lang="fr-FR" dirty="0" smtClean="0"/>
              <a:t>’ remplace donc</a:t>
            </a:r>
            <a:r>
              <a:rPr lang="fr-FR" b="1" dirty="0" smtClean="0"/>
              <a:t> </a:t>
            </a:r>
            <a:r>
              <a:rPr lang="fr-FR" dirty="0" smtClean="0"/>
              <a:t>'</a:t>
            </a:r>
            <a:r>
              <a:rPr lang="fr-FR" b="1" dirty="0" err="1" smtClean="0"/>
              <a:t>varying</a:t>
            </a:r>
            <a:r>
              <a:rPr lang="fr-FR" dirty="0" smtClean="0"/>
              <a:t>' lorsqu'il s'agit d'une variable en sortie d’un </a:t>
            </a:r>
            <a:r>
              <a:rPr lang="fr-FR" dirty="0" err="1" smtClean="0"/>
              <a:t>shader</a:t>
            </a:r>
            <a:r>
              <a:rPr lang="fr-FR" dirty="0" smtClean="0"/>
              <a:t> … </a:t>
            </a:r>
          </a:p>
          <a:p>
            <a:pPr>
              <a:buSzPct val="25000"/>
              <a:buFont typeface="StarSymbol"/>
              <a:buChar char=""/>
            </a:pPr>
            <a:r>
              <a:rPr lang="fr-FR" dirty="0" smtClean="0"/>
              <a:t>… et logiquement '</a:t>
            </a:r>
            <a:r>
              <a:rPr lang="fr-FR" b="1" dirty="0" smtClean="0"/>
              <a:t>in</a:t>
            </a:r>
            <a:r>
              <a:rPr lang="fr-FR" dirty="0" smtClean="0"/>
              <a:t>' lorsqu'il s'agit d'une variable en entrée du prochain </a:t>
            </a:r>
            <a:r>
              <a:rPr lang="fr-FR" dirty="0" err="1" smtClean="0"/>
              <a:t>shader</a:t>
            </a:r>
            <a:r>
              <a:rPr lang="fr-FR" dirty="0" smtClean="0"/>
              <a:t> dans le pipeline.</a:t>
            </a:r>
          </a:p>
          <a:p>
            <a:pPr>
              <a:buSzPct val="25000"/>
              <a:buFont typeface="StarSymbol"/>
              <a:buChar char=""/>
            </a:pPr>
            <a:endParaRPr lang="fr-FR" dirty="0" smtClean="0"/>
          </a:p>
          <a:p>
            <a:pPr>
              <a:buSzPct val="25000"/>
              <a:buFont typeface="StarSymbol"/>
              <a:buChar char=""/>
            </a:pPr>
            <a:endParaRPr lang="fr-FR" dirty="0" smtClean="0"/>
          </a:p>
          <a:p>
            <a:pPr marL="0" indent="0">
              <a:buSzPct val="10000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43394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 clé ‘</a:t>
            </a:r>
            <a:r>
              <a:rPr lang="fr-FR" dirty="0" err="1" smtClean="0"/>
              <a:t>layout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SzPct val="25000"/>
              <a:buFont typeface="StarSymbol"/>
              <a:buChar char=""/>
            </a:pPr>
            <a:r>
              <a:rPr lang="fr-FR" dirty="0" smtClean="0"/>
              <a:t>Il est désormais possible de spécifier directement le numéro de registre (</a:t>
            </a:r>
            <a:r>
              <a:rPr lang="fr-FR" i="1" dirty="0" smtClean="0"/>
              <a:t>location</a:t>
            </a:r>
            <a:r>
              <a:rPr lang="fr-FR" dirty="0" smtClean="0"/>
              <a:t>) qui va stocker les attributs de sommets (</a:t>
            </a:r>
            <a:r>
              <a:rPr lang="fr-FR" dirty="0" err="1" smtClean="0"/>
              <a:t>vertices</a:t>
            </a:r>
            <a:r>
              <a:rPr lang="fr-FR" dirty="0" smtClean="0"/>
              <a:t>).</a:t>
            </a:r>
          </a:p>
          <a:p>
            <a:pPr>
              <a:buSzPct val="25000"/>
              <a:buFont typeface="StarSymbol"/>
              <a:buChar char=""/>
            </a:pPr>
            <a:r>
              <a:rPr lang="fr-FR" dirty="0" smtClean="0"/>
              <a:t>A l'aide du mot clé '</a:t>
            </a:r>
            <a:r>
              <a:rPr lang="fr-FR" b="1" dirty="0" err="1" smtClean="0"/>
              <a:t>layout</a:t>
            </a:r>
            <a:r>
              <a:rPr lang="fr-FR" dirty="0" smtClean="0"/>
              <a:t>' et du paramètre '</a:t>
            </a:r>
            <a:r>
              <a:rPr lang="fr-FR" b="1" dirty="0" smtClean="0"/>
              <a:t>location</a:t>
            </a:r>
            <a:r>
              <a:rPr lang="fr-FR" dirty="0" smtClean="0"/>
              <a:t>' on peut écrire :</a:t>
            </a:r>
          </a:p>
          <a:p>
            <a:pPr>
              <a:buSzPct val="25000"/>
              <a:buFont typeface="StarSymbol"/>
              <a:buChar char=""/>
            </a:pPr>
            <a:endParaRPr lang="fr-FR" dirty="0" smtClean="0"/>
          </a:p>
          <a:p>
            <a:pPr>
              <a:buSzPct val="25000"/>
              <a:buFont typeface="StarSymbol"/>
              <a:buChar char=""/>
            </a:pPr>
            <a:r>
              <a:rPr lang="fr-FR" b="1" dirty="0" err="1" smtClean="0"/>
              <a:t>layout</a:t>
            </a:r>
            <a:r>
              <a:rPr lang="fr-FR" dirty="0" smtClean="0"/>
              <a:t>(</a:t>
            </a:r>
            <a:r>
              <a:rPr lang="fr-FR" b="1" dirty="0" smtClean="0"/>
              <a:t>location</a:t>
            </a:r>
            <a:r>
              <a:rPr lang="fr-FR" dirty="0" smtClean="0"/>
              <a:t> = </a:t>
            </a:r>
            <a:r>
              <a:rPr lang="fr-FR" b="1" dirty="0" smtClean="0">
                <a:solidFill>
                  <a:srgbClr val="FFC000"/>
                </a:solidFill>
              </a:rPr>
              <a:t>0</a:t>
            </a:r>
            <a:r>
              <a:rPr lang="fr-FR" dirty="0" smtClean="0"/>
              <a:t>) </a:t>
            </a:r>
            <a:r>
              <a:rPr lang="fr-FR" b="1" dirty="0" smtClean="0"/>
              <a:t>in</a:t>
            </a:r>
            <a:r>
              <a:rPr lang="fr-FR" dirty="0" smtClean="0"/>
              <a:t> </a:t>
            </a:r>
            <a:r>
              <a:rPr lang="fr-FR" b="1" dirty="0" smtClean="0"/>
              <a:t>vec3</a:t>
            </a:r>
            <a:r>
              <a:rPr lang="fr-FR" dirty="0" smtClean="0"/>
              <a:t> </a:t>
            </a:r>
            <a:r>
              <a:rPr lang="fr-FR" dirty="0" err="1" smtClean="0"/>
              <a:t>a_Position</a:t>
            </a:r>
            <a:r>
              <a:rPr lang="fr-FR" dirty="0" smtClean="0"/>
              <a:t>;</a:t>
            </a:r>
          </a:p>
          <a:p>
            <a:pPr>
              <a:buSzPct val="25000"/>
              <a:buFont typeface="StarSymbol"/>
              <a:buChar char=""/>
            </a:pPr>
            <a:endParaRPr lang="fr-FR" dirty="0" smtClean="0"/>
          </a:p>
          <a:p>
            <a:pPr>
              <a:buSzPct val="25000"/>
              <a:buFont typeface="StarSymbol"/>
              <a:buChar char=""/>
            </a:pPr>
            <a:r>
              <a:rPr lang="fr-FR" dirty="0" smtClean="0"/>
              <a:t>De cette manière l'attribut '</a:t>
            </a:r>
            <a:r>
              <a:rPr lang="fr-FR" dirty="0" err="1" smtClean="0"/>
              <a:t>a_Position</a:t>
            </a:r>
            <a:r>
              <a:rPr lang="fr-FR" dirty="0" smtClean="0"/>
              <a:t>' sera toujours accessible côté CPU à l'aide de l’identificateur ‘0’ sans avoir besoin de </a:t>
            </a:r>
            <a:r>
              <a:rPr lang="fr-FR" b="1" dirty="0" err="1" smtClean="0">
                <a:solidFill>
                  <a:srgbClr val="00B0F0"/>
                </a:solidFill>
              </a:rPr>
              <a:t>glGetAttribLocation</a:t>
            </a:r>
            <a:r>
              <a:rPr lang="fr-FR" dirty="0" smtClean="0"/>
              <a:t>()</a:t>
            </a:r>
          </a:p>
          <a:p>
            <a:pPr>
              <a:buSzPct val="25000"/>
              <a:buFont typeface="StarSymbol"/>
              <a:buChar char=""/>
            </a:pPr>
            <a:endParaRPr lang="fr-FR" dirty="0" smtClean="0"/>
          </a:p>
          <a:p>
            <a:pPr>
              <a:buSzPct val="25000"/>
              <a:buFont typeface="StarSymbol"/>
              <a:buChar char=""/>
            </a:pPr>
            <a:r>
              <a:rPr lang="fr-FR" b="1" dirty="0" err="1" smtClean="0">
                <a:solidFill>
                  <a:srgbClr val="00B0F0"/>
                </a:solidFill>
              </a:rPr>
              <a:t>glVertexAttribPointer</a:t>
            </a:r>
            <a:r>
              <a:rPr lang="fr-FR" dirty="0" smtClean="0"/>
              <a:t>(</a:t>
            </a:r>
            <a:r>
              <a:rPr lang="fr-FR" b="1" dirty="0" smtClean="0">
                <a:solidFill>
                  <a:srgbClr val="FFC000"/>
                </a:solidFill>
              </a:rPr>
              <a:t>0</a:t>
            </a:r>
            <a:r>
              <a:rPr lang="fr-FR" dirty="0" smtClean="0"/>
              <a:t>, ….);</a:t>
            </a:r>
          </a:p>
          <a:p>
            <a:pPr>
              <a:buSzPct val="25000"/>
              <a:buFont typeface="StarSymbol"/>
              <a:buChar char=""/>
            </a:pPr>
            <a:endParaRPr lang="fr-FR" dirty="0" smtClean="0"/>
          </a:p>
          <a:p>
            <a:pPr>
              <a:buSzPct val="25000"/>
              <a:buFont typeface="StarSymbol"/>
              <a:buChar char=""/>
            </a:pPr>
            <a:r>
              <a:rPr lang="fr-FR" dirty="0" smtClean="0"/>
              <a:t>Note : '</a:t>
            </a:r>
            <a:r>
              <a:rPr lang="fr-FR" b="1" dirty="0" err="1" smtClean="0"/>
              <a:t>layout</a:t>
            </a:r>
            <a:r>
              <a:rPr lang="fr-FR" dirty="0" smtClean="0"/>
              <a:t>' peut aussi s'utiliser en sortie (</a:t>
            </a:r>
            <a:r>
              <a:rPr lang="fr-FR" b="1" dirty="0" smtClean="0"/>
              <a:t>out</a:t>
            </a:r>
            <a:r>
              <a:rPr lang="fr-FR" dirty="0" smtClean="0"/>
              <a:t>), mais prend un sens particulier selon l'unité de </a:t>
            </a:r>
            <a:r>
              <a:rPr lang="fr-FR" dirty="0" err="1" smtClean="0"/>
              <a:t>shader</a:t>
            </a:r>
            <a:r>
              <a:rPr lang="fr-FR" dirty="0" smtClean="0"/>
              <a:t> </a:t>
            </a:r>
            <a:r>
              <a:rPr lang="fr-FR" dirty="0" err="1" smtClean="0"/>
              <a:t>executée</a:t>
            </a:r>
            <a:r>
              <a:rPr lang="fr-FR" dirty="0" smtClean="0"/>
              <a:t> que nous verrons plus loin.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6420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'</a:t>
            </a:r>
            <a:r>
              <a:rPr lang="fr-FR" b="1" dirty="0" err="1" smtClean="0"/>
              <a:t>attribute</a:t>
            </a:r>
            <a:r>
              <a:rPr lang="fr-FR" dirty="0" smtClean="0"/>
              <a:t>' est logiquement remplacé par '</a:t>
            </a:r>
            <a:r>
              <a:rPr lang="fr-FR" b="1" dirty="0" smtClean="0"/>
              <a:t>in</a:t>
            </a:r>
            <a:r>
              <a:rPr lang="fr-FR" dirty="0" smtClean="0"/>
              <a:t>' puisqu'un attribut ne peut être qu‘une entrée.</a:t>
            </a:r>
          </a:p>
          <a:p>
            <a:endParaRPr lang="fr-FR" dirty="0" smtClean="0"/>
          </a:p>
          <a:p>
            <a:r>
              <a:rPr lang="fr-FR" dirty="0" smtClean="0"/>
              <a:t>'</a:t>
            </a:r>
            <a:r>
              <a:rPr lang="fr-FR" b="1" dirty="0" err="1" smtClean="0"/>
              <a:t>varying</a:t>
            </a:r>
            <a:r>
              <a:rPr lang="fr-FR" dirty="0" smtClean="0"/>
              <a:t>' devient '</a:t>
            </a:r>
            <a:r>
              <a:rPr lang="fr-FR" b="1" dirty="0" smtClean="0"/>
              <a:t>out</a:t>
            </a:r>
            <a:r>
              <a:rPr lang="fr-FR" dirty="0" smtClean="0"/>
              <a:t>' en sortie du Vertex </a:t>
            </a:r>
            <a:r>
              <a:rPr lang="fr-FR" dirty="0" err="1" smtClean="0"/>
              <a:t>Shader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… et '</a:t>
            </a:r>
            <a:r>
              <a:rPr lang="fr-FR" b="1" dirty="0" smtClean="0"/>
              <a:t>in</a:t>
            </a:r>
            <a:r>
              <a:rPr lang="fr-FR" dirty="0" smtClean="0"/>
              <a:t>' lorsqu'il s'agit d'une variable en entrée de l’unité de </a:t>
            </a:r>
            <a:r>
              <a:rPr lang="fr-FR" dirty="0" err="1" smtClean="0"/>
              <a:t>shading</a:t>
            </a:r>
            <a:r>
              <a:rPr lang="fr-FR" dirty="0" smtClean="0"/>
              <a:t> suivante.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7483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</a:t>
            </a:r>
            <a:r>
              <a:rPr lang="fr-FR" dirty="0" err="1" smtClean="0"/>
              <a:t>Shaders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100000"/>
            </a:pPr>
            <a:r>
              <a:rPr lang="fr-FR" b="1" dirty="0" err="1" smtClean="0"/>
              <a:t>gl_Position</a:t>
            </a:r>
            <a:r>
              <a:rPr lang="fr-FR" dirty="0" smtClean="0"/>
              <a:t> et </a:t>
            </a:r>
            <a:r>
              <a:rPr lang="fr-FR" b="1" dirty="0" err="1" smtClean="0"/>
              <a:t>gl_PointSize</a:t>
            </a:r>
            <a:r>
              <a:rPr lang="fr-FR" dirty="0" smtClean="0"/>
              <a:t> sont maintenant implicitement membre d’une structure </a:t>
            </a:r>
            <a:r>
              <a:rPr lang="fr-FR" b="1" dirty="0" err="1" smtClean="0"/>
              <a:t>gl_PerVertex</a:t>
            </a:r>
            <a:r>
              <a:rPr lang="fr-FR" dirty="0" smtClean="0"/>
              <a:t> accessible depuis les </a:t>
            </a:r>
            <a:r>
              <a:rPr lang="fr-FR" dirty="0" err="1" smtClean="0"/>
              <a:t>Tessellation</a:t>
            </a:r>
            <a:r>
              <a:rPr lang="fr-FR" dirty="0" smtClean="0"/>
              <a:t> </a:t>
            </a:r>
            <a:r>
              <a:rPr lang="fr-FR" dirty="0" err="1" smtClean="0"/>
              <a:t>Shaders</a:t>
            </a:r>
            <a:r>
              <a:rPr lang="fr-FR" dirty="0" smtClean="0"/>
              <a:t> et le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Shader</a:t>
            </a:r>
            <a:r>
              <a:rPr lang="fr-FR" dirty="0" smtClean="0"/>
              <a:t> via </a:t>
            </a:r>
            <a:r>
              <a:rPr lang="fr-FR" b="1" dirty="0" err="1" smtClean="0"/>
              <a:t>gl_In</a:t>
            </a:r>
            <a:r>
              <a:rPr lang="fr-FR" b="1" dirty="0" smtClean="0"/>
              <a:t>[]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dirty="0" smtClean="0"/>
              <a:t>De nouvelles variables prédéfinies ont fait leur apparition :</a:t>
            </a:r>
          </a:p>
          <a:p>
            <a:pPr>
              <a:buSzPct val="100000"/>
            </a:pPr>
            <a:r>
              <a:rPr lang="fr-FR" b="1" dirty="0" smtClean="0"/>
              <a:t>in </a:t>
            </a:r>
            <a:r>
              <a:rPr lang="fr-FR" b="1" dirty="0" err="1" smtClean="0"/>
              <a:t>highp</a:t>
            </a:r>
            <a:r>
              <a:rPr lang="fr-FR" b="1" dirty="0" smtClean="0"/>
              <a:t> </a:t>
            </a:r>
            <a:r>
              <a:rPr lang="fr-FR" b="1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gl_VertexID</a:t>
            </a:r>
            <a:r>
              <a:rPr lang="fr-FR" dirty="0" smtClean="0"/>
              <a:t>; </a:t>
            </a:r>
          </a:p>
          <a:p>
            <a:pPr>
              <a:buSzPct val="100000"/>
            </a:pPr>
            <a:r>
              <a:rPr lang="fr-FR" b="1" dirty="0" smtClean="0"/>
              <a:t>in </a:t>
            </a:r>
            <a:r>
              <a:rPr lang="fr-FR" b="1" dirty="0" err="1" smtClean="0"/>
              <a:t>highp</a:t>
            </a:r>
            <a:r>
              <a:rPr lang="fr-FR" b="1" dirty="0" smtClean="0"/>
              <a:t> </a:t>
            </a:r>
            <a:r>
              <a:rPr lang="fr-FR" b="1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gl_InstanceID</a:t>
            </a:r>
            <a:r>
              <a:rPr lang="fr-FR" dirty="0" smtClean="0"/>
              <a:t>;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b="1" dirty="0" err="1" smtClean="0"/>
              <a:t>gl_VertexID</a:t>
            </a:r>
            <a:r>
              <a:rPr lang="fr-FR" dirty="0" smtClean="0"/>
              <a:t> contient l'index du vertex dans la primitive ou le maillage.</a:t>
            </a:r>
          </a:p>
          <a:p>
            <a:pPr>
              <a:buSzPct val="100000"/>
            </a:pPr>
            <a:r>
              <a:rPr lang="fr-FR" b="1" dirty="0" err="1" smtClean="0"/>
              <a:t>gl_InstanceID</a:t>
            </a:r>
            <a:r>
              <a:rPr lang="fr-FR" dirty="0" smtClean="0"/>
              <a:t> contient le numéro de l’appel de rendu, lorsque le rendu est instancié (hardware </a:t>
            </a:r>
            <a:r>
              <a:rPr lang="fr-FR" dirty="0" err="1" smtClean="0"/>
              <a:t>instancing</a:t>
            </a:r>
            <a:r>
              <a:rPr lang="fr-FR" dirty="0" smtClean="0"/>
              <a:t>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3231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: rendu sans attributs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err="1" smtClean="0">
                <a:solidFill>
                  <a:srgbClr val="00B0F0"/>
                </a:solidFill>
              </a:rPr>
              <a:t>glDrawArrays</a:t>
            </a:r>
            <a:r>
              <a:rPr lang="fr-FR" dirty="0" smtClean="0"/>
              <a:t>( </a:t>
            </a:r>
            <a:r>
              <a:rPr lang="fr-FR" b="1" dirty="0" smtClean="0">
                <a:solidFill>
                  <a:srgbClr val="FFC000"/>
                </a:solidFill>
              </a:rPr>
              <a:t>GL_TRIANGLE_STRIP</a:t>
            </a:r>
            <a:r>
              <a:rPr lang="fr-FR" dirty="0" smtClean="0"/>
              <a:t>,  0, 4 );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#version </a:t>
            </a:r>
            <a:r>
              <a:rPr lang="fr-FR" dirty="0" smtClean="0"/>
              <a:t>150 </a:t>
            </a:r>
            <a:r>
              <a:rPr lang="fr-FR" b="1" dirty="0" err="1" smtClean="0"/>
              <a:t>core</a:t>
            </a:r>
            <a:r>
              <a:rPr lang="fr-FR" b="1" dirty="0" smtClean="0"/>
              <a:t>	</a:t>
            </a:r>
            <a:r>
              <a:rPr lang="fr-FR" i="1" dirty="0" smtClean="0"/>
              <a:t>// OpenGL3.2 en profile </a:t>
            </a:r>
            <a:r>
              <a:rPr lang="fr-FR" i="1" dirty="0" err="1" smtClean="0"/>
              <a:t>core</a:t>
            </a:r>
            <a:r>
              <a:rPr lang="fr-FR" i="1" dirty="0" smtClean="0"/>
              <a:t> d’après les </a:t>
            </a:r>
            <a:r>
              <a:rPr lang="fr-FR" i="1" dirty="0" err="1" smtClean="0"/>
              <a:t>specs</a:t>
            </a:r>
            <a:endParaRPr lang="fr-FR" i="1" dirty="0" smtClean="0"/>
          </a:p>
          <a:p>
            <a:pPr marL="0" indent="0">
              <a:buNone/>
            </a:pPr>
            <a:r>
              <a:rPr lang="fr-FR" b="1" dirty="0" err="1" smtClean="0"/>
              <a:t>const</a:t>
            </a:r>
            <a:r>
              <a:rPr lang="fr-FR" dirty="0" smtClean="0"/>
              <a:t> </a:t>
            </a:r>
            <a:r>
              <a:rPr lang="fr-FR" b="1" dirty="0"/>
              <a:t>vec2</a:t>
            </a:r>
            <a:r>
              <a:rPr lang="fr-FR" dirty="0" smtClean="0"/>
              <a:t> quad[4] </a:t>
            </a:r>
            <a:r>
              <a:rPr lang="fr-FR" dirty="0"/>
              <a:t>=</a:t>
            </a:r>
            <a:r>
              <a:rPr lang="fr-FR" dirty="0" smtClean="0"/>
              <a:t> </a:t>
            </a:r>
            <a:r>
              <a:rPr lang="fr-FR" b="1" dirty="0"/>
              <a:t>vec2</a:t>
            </a:r>
            <a:r>
              <a:rPr lang="fr-FR" dirty="0"/>
              <a:t>[]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smtClean="0"/>
              <a:t>    vec2</a:t>
            </a:r>
            <a:r>
              <a:rPr lang="fr-FR" dirty="0"/>
              <a:t>(-1.0,</a:t>
            </a:r>
            <a:r>
              <a:rPr lang="fr-FR" dirty="0" smtClean="0"/>
              <a:t> </a:t>
            </a:r>
            <a:r>
              <a:rPr lang="fr-FR" dirty="0"/>
              <a:t>1.0),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smtClean="0"/>
              <a:t>    vec2</a:t>
            </a:r>
            <a:r>
              <a:rPr lang="fr-FR" dirty="0"/>
              <a:t>(-1.0,</a:t>
            </a:r>
            <a:r>
              <a:rPr lang="fr-FR" dirty="0" smtClean="0"/>
              <a:t> </a:t>
            </a:r>
            <a:r>
              <a:rPr lang="fr-FR" dirty="0"/>
              <a:t>-1.0),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smtClean="0"/>
              <a:t>    vec2</a:t>
            </a:r>
            <a:r>
              <a:rPr lang="fr-FR" dirty="0"/>
              <a:t>(</a:t>
            </a:r>
            <a:r>
              <a:rPr lang="fr-FR" dirty="0" smtClean="0"/>
              <a:t> </a:t>
            </a:r>
            <a:r>
              <a:rPr lang="fr-FR" dirty="0"/>
              <a:t>1.0,</a:t>
            </a:r>
            <a:r>
              <a:rPr lang="fr-FR" dirty="0" smtClean="0"/>
              <a:t> </a:t>
            </a:r>
            <a:r>
              <a:rPr lang="fr-FR" dirty="0"/>
              <a:t>1.0),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smtClean="0"/>
              <a:t>    vec2</a:t>
            </a:r>
            <a:r>
              <a:rPr lang="fr-FR" dirty="0"/>
              <a:t>(</a:t>
            </a:r>
            <a:r>
              <a:rPr lang="fr-FR" dirty="0" smtClean="0"/>
              <a:t> </a:t>
            </a:r>
            <a:r>
              <a:rPr lang="fr-FR" dirty="0"/>
              <a:t>1.0,</a:t>
            </a:r>
            <a:r>
              <a:rPr lang="fr-FR" dirty="0" smtClean="0"/>
              <a:t> </a:t>
            </a:r>
            <a:r>
              <a:rPr lang="fr-FR" dirty="0"/>
              <a:t>-1.0)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);  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err="1" smtClean="0"/>
              <a:t>void</a:t>
            </a:r>
            <a:r>
              <a:rPr lang="fr-FR" dirty="0" smtClean="0"/>
              <a:t> main</a:t>
            </a:r>
            <a:r>
              <a:rPr lang="fr-FR" dirty="0"/>
              <a:t>()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{ </a:t>
            </a:r>
          </a:p>
          <a:p>
            <a:pPr marL="0" indent="0">
              <a:buNone/>
            </a:pPr>
            <a:r>
              <a:rPr lang="fr-FR" dirty="0" smtClean="0"/>
              <a:t>        </a:t>
            </a:r>
            <a:r>
              <a:rPr lang="fr-FR" dirty="0" err="1" smtClean="0"/>
              <a:t>gl_Position</a:t>
            </a:r>
            <a:r>
              <a:rPr lang="fr-FR" dirty="0" smtClean="0"/>
              <a:t> </a:t>
            </a:r>
            <a:r>
              <a:rPr lang="fr-FR" dirty="0"/>
              <a:t>=</a:t>
            </a:r>
            <a:r>
              <a:rPr lang="fr-FR" dirty="0" smtClean="0"/>
              <a:t> </a:t>
            </a:r>
            <a:r>
              <a:rPr lang="fr-FR" b="1" dirty="0"/>
              <a:t>vec4</a:t>
            </a:r>
            <a:r>
              <a:rPr lang="fr-FR" dirty="0"/>
              <a:t>(</a:t>
            </a:r>
            <a:r>
              <a:rPr lang="fr-FR" dirty="0" smtClean="0"/>
              <a:t> quad[ </a:t>
            </a:r>
            <a:r>
              <a:rPr lang="fr-FR" b="1" dirty="0" err="1" smtClean="0"/>
              <a:t>gl_VertexID</a:t>
            </a:r>
            <a:r>
              <a:rPr lang="fr-FR" dirty="0" smtClean="0"/>
              <a:t> </a:t>
            </a:r>
            <a:r>
              <a:rPr lang="fr-FR" dirty="0"/>
              <a:t>],</a:t>
            </a:r>
            <a:r>
              <a:rPr lang="fr-FR" dirty="0" smtClean="0"/>
              <a:t> </a:t>
            </a:r>
            <a:r>
              <a:rPr lang="fr-FR" dirty="0"/>
              <a:t>0.0,</a:t>
            </a:r>
            <a:r>
              <a:rPr lang="fr-FR" dirty="0" smtClean="0"/>
              <a:t> </a:t>
            </a:r>
            <a:r>
              <a:rPr lang="fr-FR" dirty="0"/>
              <a:t>1.0);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150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Fragment </a:t>
            </a:r>
            <a:r>
              <a:rPr lang="fr-FR" dirty="0" err="1" smtClean="0"/>
              <a:t>Shaders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100000"/>
            </a:pPr>
            <a:r>
              <a:rPr lang="fr-FR" dirty="0" smtClean="0"/>
              <a:t>'</a:t>
            </a:r>
            <a:r>
              <a:rPr lang="fr-FR" b="1" dirty="0" err="1" smtClean="0"/>
              <a:t>gl_FragColor</a:t>
            </a:r>
            <a:r>
              <a:rPr lang="fr-FR" dirty="0" smtClean="0"/>
              <a:t>' et ‘</a:t>
            </a:r>
            <a:r>
              <a:rPr lang="fr-FR" b="1" dirty="0" err="1" smtClean="0"/>
              <a:t>gl_FragData</a:t>
            </a:r>
            <a:r>
              <a:rPr lang="fr-FR" dirty="0" smtClean="0"/>
              <a:t>[]’ ne sont plus utiles et ont été simplement remplacé par '</a:t>
            </a:r>
            <a:r>
              <a:rPr lang="fr-FR" b="1" dirty="0" smtClean="0"/>
              <a:t>out</a:t>
            </a:r>
            <a:r>
              <a:rPr lang="fr-FR" dirty="0" smtClean="0"/>
              <a:t>'. </a:t>
            </a:r>
          </a:p>
          <a:p>
            <a:pPr>
              <a:buSzPct val="100000"/>
            </a:pPr>
            <a:r>
              <a:rPr lang="fr-FR" dirty="0" smtClean="0"/>
              <a:t>‘</a:t>
            </a:r>
            <a:r>
              <a:rPr lang="fr-FR" dirty="0" err="1" smtClean="0"/>
              <a:t>gl_FragDepth</a:t>
            </a:r>
            <a:r>
              <a:rPr lang="fr-FR" dirty="0" smtClean="0"/>
              <a:t>’ </a:t>
            </a:r>
          </a:p>
          <a:p>
            <a:pPr>
              <a:buSzPct val="100000"/>
            </a:pPr>
            <a:r>
              <a:rPr lang="fr-FR" dirty="0" smtClean="0"/>
              <a:t>La variable peut donc être nommée à votre guise…</a:t>
            </a:r>
          </a:p>
          <a:p>
            <a:pPr>
              <a:buSzPct val="100000"/>
            </a:pPr>
            <a:r>
              <a:rPr lang="fr-FR" dirty="0" smtClean="0"/>
              <a:t>Un Fragment </a:t>
            </a:r>
            <a:r>
              <a:rPr lang="fr-FR" dirty="0" err="1" smtClean="0"/>
              <a:t>Shader</a:t>
            </a:r>
            <a:r>
              <a:rPr lang="fr-FR" dirty="0" smtClean="0"/>
              <a:t> doit </a:t>
            </a:r>
            <a:r>
              <a:rPr lang="fr-FR" u="sng" dirty="0" smtClean="0"/>
              <a:t>impérativement</a:t>
            </a:r>
            <a:r>
              <a:rPr lang="fr-FR" dirty="0" smtClean="0"/>
              <a:t> avoir une variable de type </a:t>
            </a:r>
            <a:r>
              <a:rPr lang="fr-FR" b="1" dirty="0" smtClean="0"/>
              <a:t>vec4</a:t>
            </a:r>
            <a:r>
              <a:rPr lang="fr-FR" dirty="0" smtClean="0"/>
              <a:t> en sortie !</a:t>
            </a:r>
          </a:p>
          <a:p>
            <a:pPr>
              <a:buSzPct val="100000"/>
            </a:pPr>
            <a:endParaRPr lang="fr-FR" dirty="0" smtClean="0"/>
          </a:p>
          <a:p>
            <a:pPr marL="400050" lvl="1" indent="0">
              <a:buSzPct val="100000"/>
              <a:buNone/>
            </a:pPr>
            <a:r>
              <a:rPr lang="fr-FR" b="1" dirty="0" err="1"/>
              <a:t>u</a:t>
            </a:r>
            <a:r>
              <a:rPr lang="fr-FR" b="1" dirty="0" err="1" smtClean="0"/>
              <a:t>niform</a:t>
            </a:r>
            <a:r>
              <a:rPr lang="fr-FR" b="1" dirty="0" smtClean="0"/>
              <a:t> vec4 </a:t>
            </a:r>
            <a:r>
              <a:rPr lang="fr-FR" dirty="0" err="1" smtClean="0"/>
              <a:t>u_UniqueColor</a:t>
            </a:r>
            <a:r>
              <a:rPr lang="fr-FR" dirty="0" smtClean="0"/>
              <a:t>;</a:t>
            </a:r>
          </a:p>
          <a:p>
            <a:pPr marL="400050" lvl="1" indent="0">
              <a:buSzPct val="100000"/>
              <a:buNone/>
            </a:pPr>
            <a:r>
              <a:rPr lang="fr-FR" b="1" u="sng" dirty="0" smtClean="0"/>
              <a:t>out</a:t>
            </a:r>
            <a:r>
              <a:rPr lang="fr-FR" dirty="0" smtClean="0"/>
              <a:t> </a:t>
            </a:r>
            <a:r>
              <a:rPr lang="fr-FR" b="1" dirty="0" smtClean="0"/>
              <a:t>vec4</a:t>
            </a:r>
            <a:r>
              <a:rPr lang="fr-FR" dirty="0" smtClean="0"/>
              <a:t> </a:t>
            </a:r>
            <a:r>
              <a:rPr lang="fr-FR" dirty="0" err="1" smtClean="0"/>
              <a:t>o_Color</a:t>
            </a:r>
            <a:r>
              <a:rPr lang="fr-FR" dirty="0" smtClean="0"/>
              <a:t>;</a:t>
            </a:r>
          </a:p>
          <a:p>
            <a:pPr marL="400050" lvl="1" indent="0">
              <a:buSzPct val="100000"/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main(</a:t>
            </a:r>
            <a:r>
              <a:rPr lang="fr-FR" dirty="0" err="1" smtClean="0"/>
              <a:t>void</a:t>
            </a:r>
            <a:r>
              <a:rPr lang="fr-FR" dirty="0" smtClean="0"/>
              <a:t>) {</a:t>
            </a:r>
          </a:p>
          <a:p>
            <a:pPr marL="400050" lvl="1" indent="0">
              <a:buSzPct val="100000"/>
              <a:buNone/>
            </a:pPr>
            <a:r>
              <a:rPr lang="fr-FR" b="1" dirty="0" smtClean="0"/>
              <a:t>	</a:t>
            </a:r>
            <a:r>
              <a:rPr lang="fr-FR" dirty="0" err="1" smtClean="0"/>
              <a:t>o_Color</a:t>
            </a:r>
            <a:r>
              <a:rPr lang="fr-FR" dirty="0" smtClean="0"/>
              <a:t> = </a:t>
            </a:r>
            <a:r>
              <a:rPr lang="fr-FR" dirty="0" err="1" smtClean="0"/>
              <a:t>u_UniqueColor</a:t>
            </a:r>
            <a:r>
              <a:rPr lang="fr-FR" dirty="0" smtClean="0"/>
              <a:t>;</a:t>
            </a:r>
          </a:p>
          <a:p>
            <a:pPr marL="400050" lvl="1" indent="0">
              <a:buSzPct val="100000"/>
              <a:buNone/>
            </a:pPr>
            <a:r>
              <a:rPr lang="fr-FR" dirty="0"/>
              <a:t>}</a:t>
            </a:r>
            <a:endParaRPr lang="fr-FR" dirty="0" smtClean="0"/>
          </a:p>
          <a:p>
            <a:pPr>
              <a:buSzPct val="25000"/>
              <a:buFont typeface="StarSymbol"/>
              <a:buChar char="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8385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Fragment </a:t>
            </a:r>
            <a:r>
              <a:rPr lang="fr-FR" dirty="0" err="1" smtClean="0"/>
              <a:t>Shaders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OpenGL 3.+ et OpenGL ES 3.+ supportent le Multiple </a:t>
            </a:r>
            <a:r>
              <a:rPr lang="fr-FR" dirty="0" err="1" smtClean="0"/>
              <a:t>Render</a:t>
            </a:r>
            <a:r>
              <a:rPr lang="fr-FR" dirty="0" smtClean="0"/>
              <a:t> Target (MRT) en « </a:t>
            </a:r>
            <a:r>
              <a:rPr lang="fr-FR" dirty="0" err="1" smtClean="0"/>
              <a:t>core</a:t>
            </a:r>
            <a:r>
              <a:rPr lang="fr-FR" dirty="0" smtClean="0"/>
              <a:t> ».</a:t>
            </a:r>
          </a:p>
          <a:p>
            <a:endParaRPr lang="fr-FR" dirty="0"/>
          </a:p>
          <a:p>
            <a:r>
              <a:rPr lang="fr-FR" dirty="0" smtClean="0"/>
              <a:t>Il suffit de spécifier </a:t>
            </a:r>
            <a:r>
              <a:rPr lang="fr-FR" dirty="0" err="1" smtClean="0"/>
              <a:t>layout</a:t>
            </a:r>
            <a:r>
              <a:rPr lang="fr-FR" dirty="0" smtClean="0"/>
              <a:t>(location=x) avec ‘x’ indiquant le numéro de la </a:t>
            </a:r>
            <a:r>
              <a:rPr lang="fr-FR" dirty="0" err="1" smtClean="0"/>
              <a:t>render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(</a:t>
            </a:r>
            <a:r>
              <a:rPr lang="fr-FR" dirty="0" err="1" smtClean="0"/>
              <a:t>attachment</a:t>
            </a:r>
            <a:r>
              <a:rPr lang="fr-FR" dirty="0" smtClean="0"/>
              <a:t>) dans le </a:t>
            </a:r>
            <a:r>
              <a:rPr lang="fr-FR" dirty="0" err="1" smtClean="0"/>
              <a:t>framebuffer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(FBO)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fr-FR" dirty="0" err="1" smtClean="0"/>
              <a:t>layout</a:t>
            </a:r>
            <a:r>
              <a:rPr lang="fr-FR" dirty="0" smtClean="0"/>
              <a:t> (location=0) </a:t>
            </a:r>
            <a:r>
              <a:rPr lang="fr-FR" b="1" dirty="0" smtClean="0"/>
              <a:t>out vec4 </a:t>
            </a:r>
            <a:r>
              <a:rPr lang="fr-FR" dirty="0" err="1" smtClean="0"/>
              <a:t>albedoBuffer</a:t>
            </a:r>
            <a:r>
              <a:rPr lang="fr-FR" dirty="0" smtClean="0"/>
              <a:t>;</a:t>
            </a:r>
          </a:p>
          <a:p>
            <a:pPr marL="400050" lvl="1" indent="0">
              <a:buNone/>
            </a:pPr>
            <a:r>
              <a:rPr lang="fr-FR" dirty="0" err="1" smtClean="0"/>
              <a:t>layout</a:t>
            </a:r>
            <a:r>
              <a:rPr lang="fr-FR" dirty="0" smtClean="0"/>
              <a:t> (location=1) </a:t>
            </a:r>
            <a:r>
              <a:rPr lang="fr-FR" b="1" dirty="0" smtClean="0"/>
              <a:t>out vec3 </a:t>
            </a:r>
            <a:r>
              <a:rPr lang="fr-FR" dirty="0" err="1" smtClean="0"/>
              <a:t>normalBuffer</a:t>
            </a:r>
            <a:r>
              <a:rPr lang="fr-FR" dirty="0" smtClean="0"/>
              <a:t>;</a:t>
            </a:r>
          </a:p>
          <a:p>
            <a:pPr marL="400050" lvl="1" indent="0">
              <a:buNone/>
            </a:pPr>
            <a:r>
              <a:rPr lang="fr-FR" dirty="0" err="1" smtClean="0"/>
              <a:t>layout</a:t>
            </a:r>
            <a:r>
              <a:rPr lang="fr-FR" dirty="0" smtClean="0"/>
              <a:t> (location=2) </a:t>
            </a:r>
            <a:r>
              <a:rPr lang="fr-FR" b="1" dirty="0" smtClean="0"/>
              <a:t>out vec2 </a:t>
            </a:r>
            <a:r>
              <a:rPr lang="fr-FR" dirty="0" err="1" smtClean="0"/>
              <a:t>motionBuffer</a:t>
            </a:r>
            <a:r>
              <a:rPr lang="fr-FR" dirty="0" smtClean="0"/>
              <a:t>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861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de nouvelles versions 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Essentiellement pour une question de standardisation des extensions développées pour les versions précédentes. </a:t>
            </a:r>
          </a:p>
          <a:p>
            <a:endParaRPr lang="fr-FR" dirty="0" smtClean="0"/>
          </a:p>
          <a:p>
            <a:r>
              <a:rPr lang="fr-FR" dirty="0" smtClean="0"/>
              <a:t>Ces extensions correspondent à de nouvelles techniques de rendu implémentées par le pilote ou des avancées du hardware.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2286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Fragment </a:t>
            </a:r>
            <a:r>
              <a:rPr lang="fr-FR" dirty="0" err="1" smtClean="0"/>
              <a:t>Shaders</a:t>
            </a:r>
            <a:r>
              <a:rPr lang="fr-FR" dirty="0" smtClean="0"/>
              <a:t> (3)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</a:pPr>
            <a:r>
              <a:rPr lang="fr-FR" sz="1800" dirty="0" smtClean="0"/>
              <a:t>D'autres mots clés ont fait leur apparition afin de modifier la </a:t>
            </a:r>
            <a:r>
              <a:rPr lang="fr-FR" sz="1800" dirty="0" err="1" smtClean="0"/>
              <a:t>rasterisation</a:t>
            </a:r>
            <a:r>
              <a:rPr lang="fr-FR" sz="1800" dirty="0" smtClean="0"/>
              <a:t>.</a:t>
            </a:r>
          </a:p>
          <a:p>
            <a:pPr>
              <a:buSzPct val="100000"/>
            </a:pPr>
            <a:r>
              <a:rPr lang="fr-FR" sz="1800" dirty="0" smtClean="0"/>
              <a:t>Le mot clé '</a:t>
            </a:r>
            <a:r>
              <a:rPr lang="fr-FR" sz="1800" b="1" dirty="0" err="1" smtClean="0"/>
              <a:t>smooth</a:t>
            </a:r>
            <a:r>
              <a:rPr lang="fr-FR" sz="1800" dirty="0" smtClean="0"/>
              <a:t>' (mode par défaut) indique qu'une variable sera interpolée linéairement.</a:t>
            </a:r>
          </a:p>
          <a:p>
            <a:pPr>
              <a:buSzPct val="100000"/>
            </a:pPr>
            <a:r>
              <a:rPr lang="fr-FR" sz="1800" dirty="0" smtClean="0"/>
              <a:t>A contrario le mot clé '</a:t>
            </a:r>
            <a:r>
              <a:rPr lang="fr-FR" sz="1800" b="1" dirty="0" smtClean="0"/>
              <a:t>flat</a:t>
            </a:r>
            <a:r>
              <a:rPr lang="fr-FR" sz="1800" dirty="0" smtClean="0"/>
              <a:t>' sert à spécifier l'absence d'interpolation.</a:t>
            </a:r>
          </a:p>
          <a:p>
            <a:pPr>
              <a:buSzPct val="100000"/>
            </a:pPr>
            <a:r>
              <a:rPr lang="fr-FR" sz="1800" dirty="0" smtClean="0"/>
              <a:t>De plus '</a:t>
            </a:r>
            <a:r>
              <a:rPr lang="fr-FR" sz="1800" b="1" dirty="0" err="1" smtClean="0"/>
              <a:t>noperspective</a:t>
            </a:r>
            <a:r>
              <a:rPr lang="fr-FR" sz="1800" dirty="0" smtClean="0"/>
              <a:t>' sert à couper la correction de perspective (sauf GL ES 3.0).</a:t>
            </a:r>
          </a:p>
          <a:p>
            <a:pPr marL="0" indent="0">
              <a:buSzPct val="100000"/>
              <a:buNone/>
            </a:pPr>
            <a:endParaRPr lang="fr-FR" sz="1800" dirty="0" smtClean="0"/>
          </a:p>
          <a:p>
            <a:pPr>
              <a:buSzPct val="100000"/>
            </a:pPr>
            <a:r>
              <a:rPr lang="fr-FR" sz="1800" dirty="0" smtClean="0"/>
              <a:t>En sortie du Vertex </a:t>
            </a:r>
            <a:r>
              <a:rPr lang="fr-FR" sz="1800" dirty="0" err="1" smtClean="0"/>
              <a:t>Shader</a:t>
            </a:r>
            <a:r>
              <a:rPr lang="fr-FR" sz="1800" dirty="0" smtClean="0"/>
              <a:t> (ou du </a:t>
            </a:r>
            <a:r>
              <a:rPr lang="fr-FR" sz="1800" dirty="0" err="1" smtClean="0"/>
              <a:t>Geometry</a:t>
            </a:r>
            <a:r>
              <a:rPr lang="fr-FR" sz="1800" dirty="0" smtClean="0"/>
              <a:t> </a:t>
            </a:r>
            <a:r>
              <a:rPr lang="fr-FR" sz="1800" dirty="0" err="1" smtClean="0"/>
              <a:t>Shader</a:t>
            </a:r>
            <a:r>
              <a:rPr lang="fr-FR" sz="1800" dirty="0" smtClean="0"/>
              <a:t>):</a:t>
            </a:r>
          </a:p>
          <a:p>
            <a:pPr marL="400050" lvl="1" indent="0">
              <a:buSzPct val="100000"/>
              <a:buNone/>
            </a:pPr>
            <a:r>
              <a:rPr lang="fr-FR" sz="1800" b="1" dirty="0" err="1" smtClean="0">
                <a:solidFill>
                  <a:srgbClr val="6666FF"/>
                </a:solidFill>
              </a:rPr>
              <a:t>smooth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000000"/>
                </a:solidFill>
              </a:rPr>
              <a:t>out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808080"/>
                </a:solidFill>
              </a:rPr>
              <a:t>vec3</a:t>
            </a:r>
            <a:r>
              <a:rPr lang="fr-FR" sz="1800" dirty="0" smtClean="0"/>
              <a:t> </a:t>
            </a:r>
            <a:r>
              <a:rPr lang="fr-FR" sz="1800" dirty="0" err="1" smtClean="0"/>
              <a:t>v_Normal</a:t>
            </a:r>
            <a:r>
              <a:rPr lang="fr-FR" sz="1800" dirty="0" smtClean="0"/>
              <a:t>; </a:t>
            </a:r>
            <a:r>
              <a:rPr lang="fr-FR" sz="1600" i="1" dirty="0" smtClean="0"/>
              <a:t>// </a:t>
            </a:r>
            <a:r>
              <a:rPr lang="fr-FR" sz="1600" i="1" dirty="0" err="1" smtClean="0"/>
              <a:t>smooth</a:t>
            </a:r>
            <a:r>
              <a:rPr lang="fr-FR" sz="1600" i="1" dirty="0" smtClean="0"/>
              <a:t> est ici optionnel</a:t>
            </a:r>
          </a:p>
          <a:p>
            <a:pPr marL="400050" lvl="1" indent="0">
              <a:buSzPct val="100000"/>
              <a:buNone/>
            </a:pPr>
            <a:r>
              <a:rPr lang="fr-FR" sz="1800" b="1" dirty="0" smtClean="0">
                <a:solidFill>
                  <a:srgbClr val="6666FF"/>
                </a:solidFill>
              </a:rPr>
              <a:t>flat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000000"/>
                </a:solidFill>
              </a:rPr>
              <a:t>out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808080"/>
                </a:solidFill>
              </a:rPr>
              <a:t>vec4</a:t>
            </a:r>
            <a:r>
              <a:rPr lang="fr-FR" sz="1800" b="1" dirty="0" smtClean="0"/>
              <a:t> </a:t>
            </a:r>
            <a:r>
              <a:rPr lang="fr-FR" sz="1800" dirty="0" err="1" smtClean="0"/>
              <a:t>v_Color</a:t>
            </a:r>
            <a:r>
              <a:rPr lang="fr-FR" sz="1800" dirty="0" smtClean="0"/>
              <a:t>;</a:t>
            </a:r>
          </a:p>
          <a:p>
            <a:pPr marL="0" indent="0">
              <a:buSzPct val="100000"/>
              <a:buNone/>
            </a:pPr>
            <a:endParaRPr lang="fr-FR" sz="1800" dirty="0"/>
          </a:p>
          <a:p>
            <a:pPr>
              <a:buSzPct val="100000"/>
            </a:pPr>
            <a:r>
              <a:rPr lang="fr-FR" sz="1800" dirty="0" smtClean="0"/>
              <a:t>Fragment </a:t>
            </a:r>
            <a:r>
              <a:rPr lang="fr-FR" sz="1800" dirty="0" err="1" smtClean="0"/>
              <a:t>Shader</a:t>
            </a:r>
            <a:r>
              <a:rPr lang="fr-FR" sz="1800" dirty="0" smtClean="0"/>
              <a:t>:</a:t>
            </a:r>
          </a:p>
          <a:p>
            <a:pPr marL="400050" lvl="1" indent="0">
              <a:buSzPct val="100000"/>
              <a:buNone/>
            </a:pPr>
            <a:r>
              <a:rPr lang="fr-FR" sz="1800" b="1" dirty="0" err="1" smtClean="0">
                <a:solidFill>
                  <a:srgbClr val="6666FF"/>
                </a:solidFill>
              </a:rPr>
              <a:t>smooth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000000"/>
                </a:solidFill>
              </a:rPr>
              <a:t>in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808080"/>
                </a:solidFill>
              </a:rPr>
              <a:t>vec3</a:t>
            </a:r>
            <a:r>
              <a:rPr lang="fr-FR" sz="1800" dirty="0" smtClean="0"/>
              <a:t> </a:t>
            </a:r>
            <a:r>
              <a:rPr lang="fr-FR" sz="1800" dirty="0" err="1" smtClean="0"/>
              <a:t>v_Normal</a:t>
            </a:r>
            <a:r>
              <a:rPr lang="fr-FR" sz="1800" dirty="0" smtClean="0"/>
              <a:t>; </a:t>
            </a:r>
            <a:r>
              <a:rPr lang="fr-FR" sz="1600" i="1" dirty="0" smtClean="0"/>
              <a:t>// </a:t>
            </a:r>
            <a:r>
              <a:rPr lang="fr-FR" sz="1600" i="1" dirty="0" err="1" smtClean="0"/>
              <a:t>smooth</a:t>
            </a:r>
            <a:r>
              <a:rPr lang="fr-FR" sz="1600" i="1" dirty="0" smtClean="0"/>
              <a:t> est ici optionnel</a:t>
            </a:r>
          </a:p>
          <a:p>
            <a:pPr marL="400050" lvl="1" indent="0">
              <a:buSzPct val="100000"/>
              <a:buNone/>
            </a:pPr>
            <a:r>
              <a:rPr lang="fr-FR" sz="1800" b="1" dirty="0" smtClean="0">
                <a:solidFill>
                  <a:srgbClr val="9900FF"/>
                </a:solidFill>
              </a:rPr>
              <a:t>flat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000000"/>
                </a:solidFill>
              </a:rPr>
              <a:t>in</a:t>
            </a:r>
            <a:r>
              <a:rPr lang="fr-FR" sz="1800" b="1" dirty="0" smtClean="0"/>
              <a:t> </a:t>
            </a:r>
            <a:r>
              <a:rPr lang="fr-FR" sz="1800" b="1" dirty="0" smtClean="0">
                <a:solidFill>
                  <a:srgbClr val="808080"/>
                </a:solidFill>
              </a:rPr>
              <a:t>vec4</a:t>
            </a:r>
            <a:r>
              <a:rPr lang="fr-FR" sz="1800" b="1" dirty="0" smtClean="0"/>
              <a:t> </a:t>
            </a:r>
            <a:r>
              <a:rPr lang="fr-FR" sz="1800" dirty="0" err="1" smtClean="0"/>
              <a:t>v_Color</a:t>
            </a:r>
            <a:r>
              <a:rPr lang="fr-FR" sz="1800" dirty="0" smtClean="0"/>
              <a:t>;</a:t>
            </a:r>
          </a:p>
          <a:p>
            <a:pPr marL="400050" lvl="1" indent="0">
              <a:buSzPct val="100000"/>
              <a:buNone/>
            </a:pPr>
            <a:endParaRPr lang="fr-FR" sz="1800" dirty="0"/>
          </a:p>
          <a:p>
            <a:pPr marL="400050" lvl="1" indent="0">
              <a:buSzPct val="100000"/>
              <a:buNone/>
            </a:pPr>
            <a:r>
              <a:rPr lang="fr-FR" sz="1800" dirty="0" smtClean="0"/>
              <a:t>Note : il existe aussi un mot clé additionnel '</a:t>
            </a:r>
            <a:r>
              <a:rPr lang="fr-FR" sz="1800" b="1" dirty="0" err="1" smtClean="0"/>
              <a:t>centroid</a:t>
            </a:r>
            <a:r>
              <a:rPr lang="fr-FR" sz="1800" dirty="0" smtClean="0"/>
              <a:t>' dans le cadre spécifique du </a:t>
            </a:r>
            <a:r>
              <a:rPr lang="fr-FR" sz="1800" i="1" dirty="0" smtClean="0"/>
              <a:t>multi-</a:t>
            </a:r>
            <a:r>
              <a:rPr lang="fr-FR" sz="1800" i="1" dirty="0" err="1" smtClean="0"/>
              <a:t>sampling</a:t>
            </a:r>
            <a:r>
              <a:rPr lang="fr-FR" sz="1800" i="1" dirty="0" smtClean="0"/>
              <a:t>,</a:t>
            </a:r>
            <a:r>
              <a:rPr lang="fr-FR" sz="1800" dirty="0" smtClean="0"/>
              <a:t> ainsi que ‘</a:t>
            </a:r>
            <a:r>
              <a:rPr lang="fr-FR" sz="1800" b="1" dirty="0" smtClean="0"/>
              <a:t>invariant</a:t>
            </a:r>
            <a:r>
              <a:rPr lang="fr-FR" sz="1800" dirty="0" smtClean="0"/>
              <a:t>’ dans le cadre du rendu multi passe.</a:t>
            </a:r>
          </a:p>
          <a:p>
            <a:pPr marL="400050" lvl="1" indent="0">
              <a:buSzPct val="100000"/>
              <a:buNone/>
            </a:pP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31605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de textures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pPr>
              <a:buSzPct val="100000"/>
            </a:pPr>
            <a:r>
              <a:rPr lang="fr-FR" dirty="0" smtClean="0"/>
              <a:t>Les fonctions texture2D, texture2D, </a:t>
            </a:r>
            <a:r>
              <a:rPr lang="fr-FR" dirty="0" err="1" smtClean="0"/>
              <a:t>textureCube</a:t>
            </a:r>
            <a:r>
              <a:rPr lang="fr-FR" dirty="0" smtClean="0"/>
              <a:t> etc.. ont été remplacé par une seule et simple fonction :</a:t>
            </a:r>
          </a:p>
          <a:p>
            <a:pPr>
              <a:buSzPct val="100000"/>
            </a:pPr>
            <a:r>
              <a:rPr lang="fr-FR" b="1" dirty="0" smtClean="0"/>
              <a:t>texture</a:t>
            </a:r>
            <a:r>
              <a:rPr lang="fr-FR" dirty="0" smtClean="0"/>
              <a:t>()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dirty="0" smtClean="0"/>
              <a:t>De la même manière les fonctions avancées comme texture2DLod(), texture2DProj() etc... ont été remplacées par : </a:t>
            </a:r>
          </a:p>
          <a:p>
            <a:pPr>
              <a:buSzPct val="100000"/>
            </a:pPr>
            <a:r>
              <a:rPr lang="fr-FR" b="1" dirty="0" err="1" smtClean="0"/>
              <a:t>textureLod</a:t>
            </a:r>
            <a:r>
              <a:rPr lang="fr-FR" dirty="0" smtClean="0"/>
              <a:t>(), </a:t>
            </a:r>
            <a:r>
              <a:rPr lang="fr-FR" b="1" dirty="0" err="1" smtClean="0"/>
              <a:t>textureProj</a:t>
            </a:r>
            <a:r>
              <a:rPr lang="fr-FR" dirty="0" smtClean="0"/>
              <a:t>(), </a:t>
            </a:r>
            <a:r>
              <a:rPr lang="fr-FR" b="1" dirty="0" err="1" smtClean="0"/>
              <a:t>textureProjLod</a:t>
            </a:r>
            <a:r>
              <a:rPr lang="fr-FR" dirty="0" smtClean="0"/>
              <a:t>(), </a:t>
            </a:r>
            <a:r>
              <a:rPr lang="fr-FR" b="1" dirty="0" err="1" smtClean="0"/>
              <a:t>textureOffset</a:t>
            </a:r>
            <a:r>
              <a:rPr lang="fr-FR" dirty="0" smtClean="0"/>
              <a:t>(), </a:t>
            </a:r>
            <a:r>
              <a:rPr lang="fr-FR" b="1" dirty="0" err="1" smtClean="0"/>
              <a:t>textureProjOffset</a:t>
            </a:r>
            <a:r>
              <a:rPr lang="fr-FR" dirty="0" smtClean="0"/>
              <a:t>(), </a:t>
            </a:r>
            <a:r>
              <a:rPr lang="fr-FR" b="1" dirty="0" err="1" smtClean="0"/>
              <a:t>textureLodOffset</a:t>
            </a:r>
            <a:r>
              <a:rPr lang="fr-FR" dirty="0" smtClean="0"/>
              <a:t>(), </a:t>
            </a:r>
            <a:r>
              <a:rPr lang="fr-FR" b="1" dirty="0" err="1" smtClean="0"/>
              <a:t>textureProjLodOffset</a:t>
            </a:r>
            <a:r>
              <a:rPr lang="fr-FR" dirty="0" smtClean="0"/>
              <a:t>()</a:t>
            </a:r>
          </a:p>
          <a:p>
            <a:pPr>
              <a:buSzPct val="100000"/>
            </a:pPr>
            <a:r>
              <a:rPr lang="fr-FR" dirty="0" smtClean="0"/>
              <a:t>Des fonctions ont été ajoutées pour gérer les gradients : </a:t>
            </a:r>
            <a:r>
              <a:rPr lang="fr-FR" b="1" dirty="0" err="1" smtClean="0"/>
              <a:t>textureGrad</a:t>
            </a:r>
            <a:r>
              <a:rPr lang="fr-FR" dirty="0" smtClean="0"/>
              <a:t>(), </a:t>
            </a:r>
            <a:r>
              <a:rPr lang="fr-FR" b="1" dirty="0" err="1" smtClean="0"/>
              <a:t>textureGradLod</a:t>
            </a:r>
            <a:r>
              <a:rPr lang="fr-FR" dirty="0" smtClean="0"/>
              <a:t>() etc..</a:t>
            </a:r>
          </a:p>
          <a:p>
            <a:pPr>
              <a:buSzPct val="100000"/>
            </a:pPr>
            <a:r>
              <a:rPr lang="fr-FR" dirty="0" smtClean="0"/>
              <a:t>Ainsi que pour extraire des composants de 4 </a:t>
            </a:r>
            <a:r>
              <a:rPr lang="fr-FR" dirty="0" err="1" smtClean="0"/>
              <a:t>texels</a:t>
            </a:r>
            <a:r>
              <a:rPr lang="fr-FR" dirty="0" smtClean="0"/>
              <a:t> avec </a:t>
            </a:r>
            <a:r>
              <a:rPr lang="fr-FR" b="1" dirty="0" err="1" smtClean="0"/>
              <a:t>textureGather</a:t>
            </a:r>
            <a:r>
              <a:rPr lang="fr-FR" dirty="0" smtClean="0"/>
              <a:t>() et ses variantes (OpenGL 4.x et OpenGL ES 3.1 seulement).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dirty="0" smtClean="0"/>
              <a:t>Une nouvelle fonction a été ajoutée afin de récupérer la taille de la texture dans le </a:t>
            </a:r>
            <a:r>
              <a:rPr lang="fr-FR" dirty="0" err="1" smtClean="0"/>
              <a:t>shader</a:t>
            </a:r>
            <a:r>
              <a:rPr lang="fr-FR" dirty="0" smtClean="0"/>
              <a:t> : </a:t>
            </a:r>
            <a:r>
              <a:rPr lang="fr-FR" b="1" dirty="0" err="1" smtClean="0"/>
              <a:t>textureSize</a:t>
            </a:r>
            <a:r>
              <a:rPr lang="fr-FR" dirty="0" smtClean="0"/>
              <a:t>()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dirty="0" smtClean="0"/>
              <a:t>Et il est désormais possible de lire un seul et unique </a:t>
            </a:r>
            <a:r>
              <a:rPr lang="fr-FR" dirty="0" err="1" smtClean="0"/>
              <a:t>texel</a:t>
            </a:r>
            <a:r>
              <a:rPr lang="fr-FR" dirty="0" smtClean="0"/>
              <a:t> avec sans que les coordonnées de texture ne soient normalisées avec </a:t>
            </a:r>
            <a:r>
              <a:rPr lang="fr-FR" b="1" dirty="0" err="1" smtClean="0"/>
              <a:t>texelFetch</a:t>
            </a:r>
            <a:r>
              <a:rPr lang="fr-FR" dirty="0" smtClean="0"/>
              <a:t>() et ses variantes..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7051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Communication inter-</a:t>
            </a:r>
            <a:r>
              <a:rPr lang="fr-FR" dirty="0" err="1" smtClean="0"/>
              <a:t>shaders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6117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blocks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permet de passer des blocs de variables aux </a:t>
            </a:r>
            <a:r>
              <a:rPr lang="fr-FR" dirty="0" err="1" smtClean="0"/>
              <a:t>shaders</a:t>
            </a:r>
            <a:r>
              <a:rPr lang="fr-FR" dirty="0" smtClean="0"/>
              <a:t>. </a:t>
            </a:r>
          </a:p>
          <a:p>
            <a:pPr marL="0" indent="0">
              <a:buNone/>
            </a:pPr>
            <a:endParaRPr lang="fr-FR" dirty="0" smtClean="0"/>
          </a:p>
          <a:p>
            <a:pPr marL="400050" lvl="1" indent="0">
              <a:buNone/>
            </a:pPr>
            <a:r>
              <a:rPr lang="en-US" dirty="0" err="1" smtClean="0"/>
              <a:t>storage_qualifier</a:t>
            </a:r>
            <a:r>
              <a:rPr lang="en-US" dirty="0" smtClean="0"/>
              <a:t> </a:t>
            </a:r>
            <a:r>
              <a:rPr lang="en-US" dirty="0" err="1" smtClean="0"/>
              <a:t>block_name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{ </a:t>
            </a:r>
          </a:p>
          <a:p>
            <a:pPr marL="400050" lvl="1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donnees</a:t>
            </a:r>
            <a:r>
              <a:rPr lang="en-US" dirty="0" smtClean="0"/>
              <a:t> </a:t>
            </a:r>
            <a:r>
              <a:rPr lang="en-US" dirty="0" err="1" smtClean="0"/>
              <a:t>membres</a:t>
            </a:r>
            <a:r>
              <a:rPr lang="en-US" dirty="0" smtClean="0"/>
              <a:t>&gt; </a:t>
            </a:r>
          </a:p>
          <a:p>
            <a:pPr marL="400050" lvl="1" indent="0">
              <a:buNone/>
            </a:pPr>
            <a:r>
              <a:rPr lang="en-US" dirty="0" smtClean="0"/>
              <a:t>} </a:t>
            </a:r>
            <a:r>
              <a:rPr lang="en-US" i="1" dirty="0" err="1" smtClean="0"/>
              <a:t>instance_name</a:t>
            </a:r>
            <a:r>
              <a:rPr lang="en-US" dirty="0" smtClean="0"/>
              <a:t>; </a:t>
            </a:r>
            <a:r>
              <a:rPr lang="en-US" sz="2300" i="1" dirty="0" smtClean="0"/>
              <a:t>// </a:t>
            </a:r>
            <a:r>
              <a:rPr lang="en-US" sz="2300" i="1" dirty="0" err="1" smtClean="0"/>
              <a:t>optionnel</a:t>
            </a:r>
            <a:r>
              <a:rPr lang="en-US" sz="2300" i="1" dirty="0" smtClean="0"/>
              <a:t>, </a:t>
            </a:r>
            <a:r>
              <a:rPr lang="en-US" sz="2300" i="1" dirty="0" err="1" smtClean="0"/>
              <a:t>plusieurs</a:t>
            </a:r>
            <a:r>
              <a:rPr lang="en-US" sz="2300" i="1" dirty="0" smtClean="0"/>
              <a:t> instances </a:t>
            </a:r>
            <a:r>
              <a:rPr lang="en-US" sz="2300" i="1" dirty="0" err="1" smtClean="0"/>
              <a:t>possibles</a:t>
            </a:r>
            <a:endParaRPr lang="en-US" sz="2300" i="1" dirty="0" smtClean="0"/>
          </a:p>
          <a:p>
            <a:pPr marL="400050" lvl="1" indent="0">
              <a:buNone/>
            </a:pPr>
            <a:endParaRPr lang="fr-FR" dirty="0" smtClean="0"/>
          </a:p>
          <a:p>
            <a:r>
              <a:rPr lang="fr-FR" dirty="0" smtClean="0"/>
              <a:t>Peuvent être qualifié en </a:t>
            </a:r>
            <a:r>
              <a:rPr lang="fr-FR" b="1" dirty="0" err="1" smtClean="0"/>
              <a:t>uniform</a:t>
            </a:r>
            <a:r>
              <a:rPr lang="fr-FR" dirty="0" smtClean="0"/>
              <a:t>, </a:t>
            </a:r>
            <a:r>
              <a:rPr lang="fr-FR" b="1" dirty="0" smtClean="0"/>
              <a:t>in</a:t>
            </a:r>
            <a:r>
              <a:rPr lang="fr-FR" dirty="0"/>
              <a:t> </a:t>
            </a:r>
            <a:r>
              <a:rPr lang="fr-FR" dirty="0" smtClean="0"/>
              <a:t>ou </a:t>
            </a:r>
            <a:r>
              <a:rPr lang="fr-FR" b="1" dirty="0" smtClean="0"/>
              <a:t>out</a:t>
            </a:r>
            <a:r>
              <a:rPr lang="fr-FR" dirty="0" smtClean="0"/>
              <a:t>, ou </a:t>
            </a:r>
            <a:r>
              <a:rPr lang="fr-FR" b="1" dirty="0" smtClean="0"/>
              <a:t>buffer</a:t>
            </a:r>
            <a:r>
              <a:rPr lang="fr-FR" dirty="0" smtClean="0"/>
              <a:t> (GL 4.3+).</a:t>
            </a:r>
          </a:p>
          <a:p>
            <a:r>
              <a:rPr lang="fr-FR" dirty="0" smtClean="0"/>
              <a:t>transfert de variable </a:t>
            </a:r>
            <a:r>
              <a:rPr lang="fr-FR" b="1" u="sng" dirty="0" smtClean="0"/>
              <a:t>optimal</a:t>
            </a:r>
            <a:r>
              <a:rPr lang="fr-FR" dirty="0" smtClean="0"/>
              <a:t> depuis la RAM ou entre </a:t>
            </a:r>
            <a:r>
              <a:rPr lang="fr-FR" dirty="0" err="1" smtClean="0"/>
              <a:t>shaders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b="1" dirty="0" smtClean="0"/>
              <a:t>Attention</a:t>
            </a:r>
            <a:r>
              <a:rPr lang="fr-FR" dirty="0" smtClean="0"/>
              <a:t>, pas de </a:t>
            </a:r>
            <a:r>
              <a:rPr lang="fr-FR" i="1" dirty="0" err="1" smtClean="0"/>
              <a:t>sampler</a:t>
            </a:r>
            <a:r>
              <a:rPr lang="fr-FR" dirty="0" err="1" smtClean="0"/>
              <a:t>-s</a:t>
            </a:r>
            <a:r>
              <a:rPr lang="fr-FR" dirty="0" smtClean="0"/>
              <a:t> ni de </a:t>
            </a:r>
            <a:r>
              <a:rPr lang="fr-FR" i="1" dirty="0" err="1" smtClean="0"/>
              <a:t>struct</a:t>
            </a:r>
            <a:r>
              <a:rPr lang="fr-FR" dirty="0" smtClean="0"/>
              <a:t>-s dans un bloc !</a:t>
            </a:r>
          </a:p>
          <a:p>
            <a:endParaRPr lang="fr-FR" dirty="0" smtClean="0"/>
          </a:p>
          <a:p>
            <a:r>
              <a:rPr lang="fr-FR" dirty="0" smtClean="0"/>
              <a:t>Note : '</a:t>
            </a:r>
            <a:r>
              <a:rPr lang="fr-FR" b="1" dirty="0" err="1" smtClean="0"/>
              <a:t>layout</a:t>
            </a:r>
            <a:r>
              <a:rPr lang="fr-FR" dirty="0" smtClean="0"/>
              <a:t>' est valide pour tous les blocs et prend l'un de ces paramètres : </a:t>
            </a:r>
            <a:r>
              <a:rPr lang="fr-FR" b="1" dirty="0" err="1" smtClean="0"/>
              <a:t>shared</a:t>
            </a:r>
            <a:r>
              <a:rPr lang="fr-FR" dirty="0" smtClean="0"/>
              <a:t>, </a:t>
            </a:r>
            <a:r>
              <a:rPr lang="fr-FR" b="1" dirty="0" err="1" smtClean="0"/>
              <a:t>packed</a:t>
            </a:r>
            <a:r>
              <a:rPr lang="fr-FR" dirty="0" smtClean="0"/>
              <a:t>, </a:t>
            </a:r>
            <a:r>
              <a:rPr lang="fr-FR" b="1" dirty="0" smtClean="0"/>
              <a:t>std140</a:t>
            </a:r>
            <a:r>
              <a:rPr lang="fr-FR" dirty="0" smtClean="0"/>
              <a:t>, </a:t>
            </a:r>
            <a:r>
              <a:rPr lang="fr-FR" b="1" dirty="0" smtClean="0"/>
              <a:t>std430 </a:t>
            </a:r>
            <a:r>
              <a:rPr lang="fr-FR" dirty="0" smtClean="0"/>
              <a:t>(GL 4.3+), </a:t>
            </a:r>
            <a:r>
              <a:rPr lang="fr-FR" dirty="0" err="1" smtClean="0"/>
              <a:t>mélangables</a:t>
            </a:r>
            <a:r>
              <a:rPr lang="fr-FR" dirty="0" smtClean="0"/>
              <a:t> avec </a:t>
            </a:r>
            <a:r>
              <a:rPr lang="fr-FR" b="1" dirty="0" err="1" smtClean="0"/>
              <a:t>row_major</a:t>
            </a:r>
            <a:r>
              <a:rPr lang="fr-FR" dirty="0"/>
              <a:t> </a:t>
            </a:r>
            <a:r>
              <a:rPr lang="fr-FR" dirty="0" smtClean="0"/>
              <a:t>ou </a:t>
            </a:r>
            <a:r>
              <a:rPr lang="fr-FR" b="1" dirty="0" err="1" smtClean="0"/>
              <a:t>column_major</a:t>
            </a:r>
            <a:r>
              <a:rPr lang="fr-FR" dirty="0" smtClean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09842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Uniform blocks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SzPct val="100000"/>
              <a:buNone/>
            </a:pPr>
            <a:r>
              <a:rPr lang="fr-FR" b="1" dirty="0" err="1" smtClean="0"/>
              <a:t>uniform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 {</a:t>
            </a:r>
          </a:p>
          <a:p>
            <a:pPr marL="857250" lvl="2" indent="0">
              <a:buSzPct val="100000"/>
              <a:buNone/>
            </a:pPr>
            <a:r>
              <a:rPr lang="fr-FR" b="1" dirty="0" smtClean="0"/>
              <a:t>mat4</a:t>
            </a:r>
            <a:r>
              <a:rPr lang="fr-FR" dirty="0" smtClean="0"/>
              <a:t> </a:t>
            </a:r>
            <a:r>
              <a:rPr lang="fr-FR" dirty="0" err="1" smtClean="0"/>
              <a:t>ModelViewProjectionMatrix</a:t>
            </a:r>
            <a:r>
              <a:rPr lang="fr-FR" dirty="0" smtClean="0"/>
              <a:t>;</a:t>
            </a:r>
          </a:p>
          <a:p>
            <a:pPr marL="857250" lvl="2" indent="0">
              <a:buSzPct val="100000"/>
              <a:buNone/>
            </a:pPr>
            <a:r>
              <a:rPr lang="fr-FR" b="1" dirty="0" err="1" smtClean="0"/>
              <a:t>uniform</a:t>
            </a:r>
            <a:r>
              <a:rPr lang="fr-FR" dirty="0" smtClean="0"/>
              <a:t> mat3 </a:t>
            </a:r>
            <a:r>
              <a:rPr lang="fr-FR" dirty="0" err="1" smtClean="0"/>
              <a:t>NormalMatrix</a:t>
            </a:r>
            <a:r>
              <a:rPr lang="fr-FR" dirty="0" smtClean="0"/>
              <a:t>; </a:t>
            </a:r>
            <a:r>
              <a:rPr lang="fr-FR" sz="1900" i="1" dirty="0" smtClean="0"/>
              <a:t>// ‘</a:t>
            </a:r>
            <a:r>
              <a:rPr lang="fr-FR" sz="1900" i="1" dirty="0" err="1" smtClean="0"/>
              <a:t>uniform</a:t>
            </a:r>
            <a:r>
              <a:rPr lang="fr-FR" sz="1900" i="1" dirty="0" smtClean="0"/>
              <a:t>’ légal mais inutile</a:t>
            </a:r>
          </a:p>
          <a:p>
            <a:pPr marL="857250" lvl="2" indent="0">
              <a:buSzPct val="100000"/>
              <a:buNone/>
            </a:pPr>
            <a:r>
              <a:rPr lang="fr-FR" b="1" dirty="0" smtClean="0"/>
              <a:t>vec4</a:t>
            </a:r>
            <a:r>
              <a:rPr lang="fr-FR" dirty="0" smtClean="0"/>
              <a:t> </a:t>
            </a:r>
            <a:r>
              <a:rPr lang="fr-FR" dirty="0" err="1" smtClean="0"/>
              <a:t>InstanceColor</a:t>
            </a:r>
            <a:r>
              <a:rPr lang="fr-FR" dirty="0" smtClean="0"/>
              <a:t>;</a:t>
            </a:r>
          </a:p>
          <a:p>
            <a:pPr marL="400050" lvl="1" indent="0">
              <a:buSzPct val="100000"/>
              <a:buNone/>
            </a:pPr>
            <a:r>
              <a:rPr lang="fr-FR" dirty="0" smtClean="0"/>
              <a:t>} ;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dirty="0" smtClean="0"/>
              <a:t>Nouveau type de buffer : </a:t>
            </a:r>
            <a:r>
              <a:rPr lang="fr-FR" b="1" dirty="0" smtClean="0">
                <a:solidFill>
                  <a:srgbClr val="FFC000"/>
                </a:solidFill>
              </a:rPr>
              <a:t>GL_UNIFORM_BUFFER</a:t>
            </a:r>
            <a:r>
              <a:rPr lang="fr-FR" dirty="0" smtClean="0"/>
              <a:t>, même API que pour les VBO.</a:t>
            </a:r>
          </a:p>
          <a:p>
            <a:pPr>
              <a:buSzPct val="100000"/>
            </a:pPr>
            <a:r>
              <a:rPr lang="fr-FR" dirty="0" smtClean="0"/>
              <a:t>Binding manuel avec </a:t>
            </a:r>
            <a:r>
              <a:rPr lang="fr-FR" b="1" dirty="0" err="1" smtClean="0">
                <a:solidFill>
                  <a:srgbClr val="00B0F0"/>
                </a:solidFill>
              </a:rPr>
              <a:t>glGetUniformBlockIndex</a:t>
            </a:r>
            <a:r>
              <a:rPr lang="fr-FR" b="1" dirty="0" smtClean="0">
                <a:solidFill>
                  <a:srgbClr val="00B0F0"/>
                </a:solidFill>
              </a:rPr>
              <a:t>()</a:t>
            </a:r>
            <a:r>
              <a:rPr lang="fr-FR" dirty="0" smtClean="0"/>
              <a:t>,</a:t>
            </a:r>
            <a:r>
              <a:rPr lang="fr-FR" b="1" dirty="0" smtClean="0">
                <a:solidFill>
                  <a:srgbClr val="00B0F0"/>
                </a:solidFill>
              </a:rPr>
              <a:t> </a:t>
            </a:r>
            <a:r>
              <a:rPr lang="fr-FR" b="1" dirty="0" err="1" smtClean="0">
                <a:solidFill>
                  <a:srgbClr val="00B0F0"/>
                </a:solidFill>
              </a:rPr>
              <a:t>glBindBufferBase</a:t>
            </a:r>
            <a:r>
              <a:rPr lang="fr-FR" b="1" dirty="0" smtClean="0">
                <a:solidFill>
                  <a:srgbClr val="00B0F0"/>
                </a:solidFill>
              </a:rPr>
              <a:t>() </a:t>
            </a:r>
            <a:r>
              <a:rPr lang="fr-FR" dirty="0" smtClean="0"/>
              <a:t>et</a:t>
            </a:r>
            <a:r>
              <a:rPr lang="fr-FR" b="1" dirty="0" smtClean="0">
                <a:solidFill>
                  <a:srgbClr val="00B0F0"/>
                </a:solidFill>
              </a:rPr>
              <a:t> </a:t>
            </a:r>
            <a:r>
              <a:rPr lang="fr-FR" b="1" dirty="0" err="1" smtClean="0">
                <a:solidFill>
                  <a:srgbClr val="00B0F0"/>
                </a:solidFill>
              </a:rPr>
              <a:t>glUniformBlockBinding</a:t>
            </a:r>
            <a:r>
              <a:rPr lang="fr-FR" dirty="0" smtClean="0"/>
              <a:t>(), ou, depuis OpenGL 4.2 et OpenGL ES 3.1, via un binding explicite en spécifiant </a:t>
            </a:r>
            <a:r>
              <a:rPr lang="fr-FR" b="1" dirty="0" err="1" smtClean="0"/>
              <a:t>layout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b="1" dirty="0" smtClean="0"/>
              <a:t>binding</a:t>
            </a:r>
            <a:r>
              <a:rPr lang="fr-FR" dirty="0" smtClean="0"/>
              <a:t> = x)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dirty="0" smtClean="0"/>
              <a:t>Transfert CPU-&gt;GPU plus optimal et possibilité de partager entre plusieurs </a:t>
            </a:r>
            <a:r>
              <a:rPr lang="fr-FR" dirty="0" err="1" smtClean="0"/>
              <a:t>shaders</a:t>
            </a:r>
            <a:r>
              <a:rPr lang="fr-FR" dirty="0" smtClean="0"/>
              <a:t>, en effet, par défaut </a:t>
            </a:r>
            <a:r>
              <a:rPr lang="fr-FR" dirty="0" err="1" smtClean="0"/>
              <a:t>layout</a:t>
            </a:r>
            <a:r>
              <a:rPr lang="fr-FR" dirty="0" smtClean="0"/>
              <a:t>(</a:t>
            </a:r>
            <a:r>
              <a:rPr lang="fr-FR" b="1" dirty="0" err="1" smtClean="0"/>
              <a:t>shared</a:t>
            </a:r>
            <a:r>
              <a:rPr lang="fr-FR" dirty="0" smtClean="0"/>
              <a:t>). </a:t>
            </a:r>
          </a:p>
          <a:p>
            <a:pPr>
              <a:buSzPct val="100000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1758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gl_PerVertex</a:t>
            </a:r>
            <a:r>
              <a:rPr lang="fr-FR" dirty="0" smtClean="0"/>
              <a:t> est un interface block!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En sortie du Vertex </a:t>
            </a:r>
            <a:r>
              <a:rPr lang="fr-FR" dirty="0" err="1" smtClean="0"/>
              <a:t>Shader</a:t>
            </a:r>
            <a:r>
              <a:rPr lang="fr-FR" dirty="0" smtClean="0"/>
              <a:t> ou du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Shader</a:t>
            </a:r>
            <a:r>
              <a:rPr lang="fr-FR" dirty="0" smtClean="0"/>
              <a:t>:</a:t>
            </a:r>
          </a:p>
          <a:p>
            <a:pPr marL="400050" lvl="1" indent="0">
              <a:buNone/>
            </a:pPr>
            <a:r>
              <a:rPr lang="fr-FR" b="1" u="sng" dirty="0" smtClean="0"/>
              <a:t>out</a:t>
            </a:r>
            <a:r>
              <a:rPr lang="fr-FR" b="1" dirty="0" smtClean="0"/>
              <a:t> </a:t>
            </a:r>
            <a:r>
              <a:rPr lang="fr-FR" b="1" dirty="0" err="1" smtClean="0"/>
              <a:t>gl_PerVertex</a:t>
            </a:r>
            <a:r>
              <a:rPr lang="fr-FR" b="1" dirty="0" smtClean="0"/>
              <a:t> </a:t>
            </a:r>
            <a:r>
              <a:rPr lang="fr-FR" dirty="0" smtClean="0"/>
              <a:t>{ </a:t>
            </a:r>
          </a:p>
          <a:p>
            <a:pPr marL="400050" lvl="1" indent="0">
              <a:buNone/>
            </a:pPr>
            <a:r>
              <a:rPr lang="fr-FR" b="1" dirty="0" smtClean="0"/>
              <a:t>	vec4 </a:t>
            </a:r>
            <a:r>
              <a:rPr lang="fr-FR" dirty="0" err="1" smtClean="0"/>
              <a:t>gl_Position</a:t>
            </a:r>
            <a:r>
              <a:rPr lang="fr-FR" dirty="0" smtClean="0"/>
              <a:t>; </a:t>
            </a:r>
          </a:p>
          <a:p>
            <a:pPr marL="400050" lvl="1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float</a:t>
            </a:r>
            <a:r>
              <a:rPr lang="fr-FR" b="1" dirty="0" smtClean="0"/>
              <a:t> </a:t>
            </a:r>
            <a:r>
              <a:rPr lang="fr-FR" dirty="0" err="1" smtClean="0"/>
              <a:t>gl_PointSize</a:t>
            </a:r>
            <a:r>
              <a:rPr lang="fr-FR" dirty="0" smtClean="0"/>
              <a:t>; </a:t>
            </a:r>
          </a:p>
          <a:p>
            <a:pPr marL="400050" lvl="1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float</a:t>
            </a:r>
            <a:r>
              <a:rPr lang="fr-FR" b="1" dirty="0" smtClean="0"/>
              <a:t> </a:t>
            </a:r>
            <a:r>
              <a:rPr lang="fr-FR" dirty="0" err="1" smtClean="0"/>
              <a:t>gl_ClipDistance</a:t>
            </a:r>
            <a:r>
              <a:rPr lang="fr-FR" dirty="0" smtClean="0"/>
              <a:t>[]; 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pPr marL="400050" lvl="1" indent="0">
              <a:buNone/>
            </a:pPr>
            <a:endParaRPr lang="fr-FR" dirty="0" smtClean="0"/>
          </a:p>
          <a:p>
            <a:r>
              <a:rPr lang="fr-FR" dirty="0" smtClean="0"/>
              <a:t>En entrée du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Shader</a:t>
            </a:r>
            <a:r>
              <a:rPr lang="fr-FR" dirty="0" smtClean="0"/>
              <a:t> :</a:t>
            </a:r>
          </a:p>
          <a:p>
            <a:pPr marL="400050" lvl="1" indent="0">
              <a:buNone/>
            </a:pPr>
            <a:r>
              <a:rPr lang="fr-FR" b="1" u="sng" dirty="0" smtClean="0"/>
              <a:t>in</a:t>
            </a:r>
            <a:r>
              <a:rPr lang="fr-FR" b="1" dirty="0" smtClean="0"/>
              <a:t> </a:t>
            </a:r>
            <a:r>
              <a:rPr lang="fr-FR" b="1" dirty="0" err="1" smtClean="0"/>
              <a:t>gl_PerVertex</a:t>
            </a:r>
            <a:r>
              <a:rPr lang="fr-FR" dirty="0" smtClean="0"/>
              <a:t> { </a:t>
            </a:r>
          </a:p>
          <a:p>
            <a:pPr marL="400050" lvl="1" indent="0">
              <a:buNone/>
            </a:pPr>
            <a:r>
              <a:rPr lang="fr-FR" b="1" dirty="0" smtClean="0"/>
              <a:t>	vec4 </a:t>
            </a:r>
            <a:r>
              <a:rPr lang="fr-FR" dirty="0" err="1" smtClean="0"/>
              <a:t>gl_Position</a:t>
            </a:r>
            <a:r>
              <a:rPr lang="fr-FR" dirty="0" smtClean="0"/>
              <a:t>; </a:t>
            </a:r>
          </a:p>
          <a:p>
            <a:pPr marL="400050" lvl="1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float</a:t>
            </a:r>
            <a:r>
              <a:rPr lang="fr-FR" b="1" dirty="0" smtClean="0"/>
              <a:t> </a:t>
            </a:r>
            <a:r>
              <a:rPr lang="fr-FR" dirty="0" err="1" smtClean="0"/>
              <a:t>gl_PointSize</a:t>
            </a:r>
            <a:r>
              <a:rPr lang="fr-FR" dirty="0" smtClean="0"/>
              <a:t>; </a:t>
            </a:r>
          </a:p>
          <a:p>
            <a:pPr marL="400050" lvl="1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float</a:t>
            </a:r>
            <a:r>
              <a:rPr lang="fr-FR" b="1" dirty="0" smtClean="0"/>
              <a:t> </a:t>
            </a:r>
            <a:r>
              <a:rPr lang="fr-FR" dirty="0" err="1" smtClean="0"/>
              <a:t>gl_ClipDistance</a:t>
            </a:r>
            <a:r>
              <a:rPr lang="fr-FR" dirty="0" smtClean="0"/>
              <a:t>[]; </a:t>
            </a:r>
          </a:p>
          <a:p>
            <a:pPr marL="400050" lvl="1" indent="0">
              <a:buNone/>
            </a:pPr>
            <a:r>
              <a:rPr lang="fr-FR" dirty="0" smtClean="0"/>
              <a:t>} </a:t>
            </a:r>
            <a:r>
              <a:rPr lang="fr-FR" b="1" dirty="0" err="1" smtClean="0"/>
              <a:t>gl_in</a:t>
            </a:r>
            <a:r>
              <a:rPr lang="fr-FR" dirty="0" smtClean="0"/>
              <a:t>[];			// notez que </a:t>
            </a:r>
            <a:r>
              <a:rPr lang="fr-FR" b="1" dirty="0" err="1" smtClean="0"/>
              <a:t>gl_in</a:t>
            </a:r>
            <a:r>
              <a:rPr lang="fr-FR" dirty="0" smtClean="0"/>
              <a:t>[] est un tableau !</a:t>
            </a:r>
          </a:p>
          <a:p>
            <a:pPr marL="400050" lvl="1" indent="0">
              <a:buNone/>
            </a:pPr>
            <a:endParaRPr lang="fr-FR" dirty="0" smtClean="0"/>
          </a:p>
          <a:p>
            <a:r>
              <a:rPr lang="fr-FR" dirty="0" smtClean="0"/>
              <a:t>Rappel: </a:t>
            </a:r>
            <a:r>
              <a:rPr lang="fr-FR" dirty="0" err="1" smtClean="0"/>
              <a:t>gl_ClipDistance</a:t>
            </a:r>
            <a:r>
              <a:rPr lang="fr-FR" dirty="0" smtClean="0"/>
              <a:t> (et le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) n’existe pas en GL 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0122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d’extension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Exemple : L'extension de </a:t>
            </a:r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b="1" dirty="0" smtClean="0"/>
              <a:t>GL_NV_geometry_program4</a:t>
            </a:r>
            <a:r>
              <a:rPr lang="fr-FR" dirty="0" smtClean="0"/>
              <a:t> est devenue </a:t>
            </a:r>
            <a:r>
              <a:rPr lang="fr-FR" b="1" dirty="0" smtClean="0"/>
              <a:t>GL_EXT_geometry_shader4 </a:t>
            </a:r>
            <a:r>
              <a:rPr lang="fr-FR" dirty="0" smtClean="0"/>
              <a:t>puis </a:t>
            </a:r>
            <a:r>
              <a:rPr lang="fr-FR" b="1" dirty="0" smtClean="0"/>
              <a:t>GL_ARB_geometry_shader4</a:t>
            </a:r>
            <a:r>
              <a:rPr lang="fr-FR" dirty="0" smtClean="0"/>
              <a:t> une fois standardisée.</a:t>
            </a:r>
          </a:p>
          <a:p>
            <a:endParaRPr lang="fr-FR" dirty="0" smtClean="0"/>
          </a:p>
          <a:p>
            <a:r>
              <a:rPr lang="fr-FR" dirty="0" smtClean="0"/>
              <a:t>A partir d'OpenGL 3.1 les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Shaders</a:t>
            </a:r>
            <a:r>
              <a:rPr lang="fr-FR" dirty="0" smtClean="0"/>
              <a:t> font parti du noyau (</a:t>
            </a:r>
            <a:r>
              <a:rPr lang="fr-FR" dirty="0" err="1" smtClean="0"/>
              <a:t>core</a:t>
            </a:r>
            <a:r>
              <a:rPr lang="fr-FR" dirty="0" smtClean="0"/>
              <a:t>) de la librairie et un pilote ne peut se dire OpenGL 3.1+ si il ne supporte pas ces </a:t>
            </a:r>
            <a:r>
              <a:rPr lang="fr-FR" dirty="0" err="1" smtClean="0"/>
              <a:t>shaders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Concrètement, il est possible d'utiliser les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Shaders</a:t>
            </a:r>
            <a:r>
              <a:rPr lang="fr-FR" dirty="0" smtClean="0"/>
              <a:t> avec OpenGL 2.1 si le pilote supporte une de ces extensions et si, bien sûr, le matériel convient.</a:t>
            </a:r>
          </a:p>
        </p:txBody>
      </p:sp>
    </p:spTree>
    <p:extLst>
      <p:ext uri="{BB962C8B-B14F-4D97-AF65-F5344CB8AC3E}">
        <p14:creationId xmlns:p14="http://schemas.microsoft.com/office/powerpoint/2010/main" xmlns="" val="102308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Faire table rase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autre raison consiste à faire table rase des fonctionnalités jugées trop anciennes ou inadaptées à la plateforme. </a:t>
            </a:r>
          </a:p>
          <a:p>
            <a:pPr>
              <a:buSzPct val="100000"/>
            </a:pPr>
            <a:r>
              <a:rPr lang="fr-FR" dirty="0" smtClean="0"/>
              <a:t>Deux options :</a:t>
            </a:r>
          </a:p>
          <a:p>
            <a:pPr marL="457200" lvl="1" indent="0">
              <a:buSzPct val="100000"/>
              <a:buNone/>
            </a:pPr>
            <a:r>
              <a:rPr lang="fr-FR" dirty="0" smtClean="0"/>
              <a:t>A. ne conserver que le strict minimum (GL ES 1.1) et/ou retirer tout ce qui est jugé ancien (GL ES 2.0).</a:t>
            </a:r>
          </a:p>
          <a:p>
            <a:pPr marL="457200" lvl="1" indent="0">
              <a:buSzPct val="100000"/>
              <a:buNone/>
            </a:pPr>
            <a:r>
              <a:rPr lang="fr-FR" dirty="0" smtClean="0"/>
              <a:t>B. Introduire un mécanisme de déprécation et séparer les fonctionnalités en plusieurs « profiles » : retro-compatible, noyau et avancé (OpenGL &gt;= 3.1).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2123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Nouveau pipeline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1484784"/>
            <a:ext cx="3551703" cy="4968786"/>
          </a:xfrm>
        </p:spPr>
      </p:pic>
    </p:spTree>
    <p:extLst>
      <p:ext uri="{BB962C8B-B14F-4D97-AF65-F5344CB8AC3E}">
        <p14:creationId xmlns:p14="http://schemas.microsoft.com/office/powerpoint/2010/main" xmlns="" val="268839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OpenGL 3.x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SzPct val="100000"/>
            </a:pPr>
            <a:r>
              <a:rPr lang="fr-FR" dirty="0" smtClean="0"/>
              <a:t>Nouvelle syntaxe du GLSL (version 130 mini = OpenGL 3.0).</a:t>
            </a:r>
          </a:p>
          <a:p>
            <a:pPr>
              <a:buSzPct val="100000"/>
            </a:pPr>
            <a:r>
              <a:rPr lang="fr-FR" dirty="0" smtClean="0"/>
              <a:t>Les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Shaders</a:t>
            </a:r>
            <a:r>
              <a:rPr lang="fr-FR" dirty="0" smtClean="0"/>
              <a:t>.</a:t>
            </a:r>
          </a:p>
          <a:p>
            <a:pPr>
              <a:buSzPct val="100000"/>
            </a:pPr>
            <a:r>
              <a:rPr lang="fr-FR" dirty="0" smtClean="0"/>
              <a:t>Le </a:t>
            </a:r>
            <a:r>
              <a:rPr lang="fr-FR" dirty="0" err="1" smtClean="0"/>
              <a:t>Transform</a:t>
            </a:r>
            <a:r>
              <a:rPr lang="fr-FR" dirty="0" smtClean="0"/>
              <a:t> Feedback (appelé Stream-Out dans Direct3D).</a:t>
            </a:r>
          </a:p>
          <a:p>
            <a:pPr>
              <a:buSzPct val="100000"/>
            </a:pPr>
            <a:r>
              <a:rPr lang="fr-FR" dirty="0" smtClean="0"/>
              <a:t>Rendu instancié en hardware (</a:t>
            </a:r>
            <a:r>
              <a:rPr lang="fr-FR" dirty="0" err="1" smtClean="0"/>
              <a:t>geometry</a:t>
            </a:r>
            <a:r>
              <a:rPr lang="fr-FR" dirty="0" smtClean="0"/>
              <a:t>/hardware </a:t>
            </a:r>
            <a:r>
              <a:rPr lang="fr-FR" dirty="0" err="1" smtClean="0"/>
              <a:t>instancing</a:t>
            </a:r>
            <a:r>
              <a:rPr lang="fr-FR" dirty="0" smtClean="0"/>
              <a:t>).</a:t>
            </a:r>
          </a:p>
          <a:p>
            <a:pPr>
              <a:buSzPct val="100000"/>
            </a:pPr>
            <a:r>
              <a:rPr lang="fr-FR" dirty="0" smtClean="0"/>
              <a:t>Rendu conditionnel.</a:t>
            </a:r>
          </a:p>
          <a:p>
            <a:pPr>
              <a:buSzPct val="100000"/>
            </a:pPr>
            <a:endParaRPr lang="fr-FR" dirty="0" smtClean="0"/>
          </a:p>
          <a:p>
            <a:pPr>
              <a:buSzPct val="100000"/>
            </a:pPr>
            <a:r>
              <a:rPr lang="fr-FR" dirty="0" smtClean="0"/>
              <a:t>Vertex </a:t>
            </a:r>
            <a:r>
              <a:rPr lang="fr-FR" dirty="0" err="1" smtClean="0"/>
              <a:t>Array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(auparavant disponible comme extension).</a:t>
            </a:r>
          </a:p>
          <a:p>
            <a:pPr>
              <a:buSzPct val="100000"/>
            </a:pPr>
            <a:r>
              <a:rPr lang="fr-FR" dirty="0" smtClean="0"/>
              <a:t>Uniform Buffer </a:t>
            </a:r>
            <a:r>
              <a:rPr lang="fr-FR" dirty="0" err="1" smtClean="0"/>
              <a:t>Objects</a:t>
            </a:r>
            <a:r>
              <a:rPr lang="fr-FR" dirty="0" smtClean="0"/>
              <a:t>.</a:t>
            </a:r>
          </a:p>
          <a:p>
            <a:pPr>
              <a:buSzPct val="100000"/>
            </a:pPr>
            <a:r>
              <a:rPr lang="fr-FR" dirty="0" smtClean="0"/>
              <a:t>Sampler </a:t>
            </a:r>
            <a:r>
              <a:rPr lang="fr-FR" dirty="0" err="1" smtClean="0"/>
              <a:t>Objects</a:t>
            </a:r>
            <a:r>
              <a:rPr lang="fr-FR" dirty="0" smtClean="0"/>
              <a:t> : états de texture séparés du texture </a:t>
            </a:r>
            <a:r>
              <a:rPr lang="fr-FR" dirty="0" err="1" smtClean="0"/>
              <a:t>object</a:t>
            </a:r>
            <a:r>
              <a:rPr lang="fr-FR" dirty="0" smtClean="0"/>
              <a:t>.</a:t>
            </a:r>
          </a:p>
          <a:p>
            <a:pPr>
              <a:buSzPct val="100000"/>
            </a:pPr>
            <a:r>
              <a:rPr lang="fr-FR" dirty="0" smtClean="0"/>
              <a:t>Immutable Texture.</a:t>
            </a:r>
          </a:p>
          <a:p>
            <a:pPr>
              <a:buSzPct val="100000"/>
            </a:pPr>
            <a:r>
              <a:rPr lang="fr-FR" dirty="0" smtClean="0"/>
              <a:t>Texture </a:t>
            </a:r>
            <a:r>
              <a:rPr lang="fr-FR" dirty="0" err="1" smtClean="0"/>
              <a:t>Arrays</a:t>
            </a:r>
            <a:r>
              <a:rPr lang="fr-FR" dirty="0" smtClean="0"/>
              <a:t>.</a:t>
            </a:r>
          </a:p>
          <a:p>
            <a:pPr>
              <a:buSzPct val="100000"/>
            </a:pPr>
            <a:r>
              <a:rPr lang="fr-FR" dirty="0" smtClean="0"/>
              <a:t>Support des « </a:t>
            </a:r>
            <a:r>
              <a:rPr lang="fr-FR" dirty="0" err="1" smtClean="0"/>
              <a:t>half-floats</a:t>
            </a:r>
            <a:r>
              <a:rPr lang="fr-FR" dirty="0" smtClean="0"/>
              <a:t> » </a:t>
            </a:r>
            <a:r>
              <a:rPr lang="fr-FR" dirty="0" err="1" smtClean="0"/>
              <a:t>float</a:t>
            </a:r>
            <a:r>
              <a:rPr lang="fr-FR" dirty="0" smtClean="0"/>
              <a:t> 16-bits niveau attributs et pixels.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489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OpenGL 4.x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Support des </a:t>
            </a:r>
            <a:r>
              <a:rPr lang="fr-FR" dirty="0" err="1" smtClean="0"/>
              <a:t>Tessellation</a:t>
            </a:r>
            <a:r>
              <a:rPr lang="fr-FR" dirty="0" smtClean="0"/>
              <a:t> </a:t>
            </a:r>
            <a:r>
              <a:rPr lang="fr-FR" dirty="0" err="1" smtClean="0"/>
              <a:t>Shaders</a:t>
            </a:r>
            <a:r>
              <a:rPr lang="fr-FR" dirty="0" smtClean="0"/>
              <a:t> !</a:t>
            </a:r>
          </a:p>
          <a:p>
            <a:endParaRPr lang="fr-FR" dirty="0" smtClean="0"/>
          </a:p>
          <a:p>
            <a:r>
              <a:rPr lang="fr-FR" dirty="0" smtClean="0"/>
              <a:t>Rendu indirect, via des « 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commands</a:t>
            </a:r>
            <a:r>
              <a:rPr lang="fr-FR" dirty="0" smtClean="0"/>
              <a:t> », </a:t>
            </a:r>
            <a:r>
              <a:rPr lang="fr-FR" dirty="0" err="1" smtClean="0"/>
              <a:t>générables</a:t>
            </a:r>
            <a:r>
              <a:rPr lang="fr-FR" dirty="0" smtClean="0"/>
              <a:t> exclusivement sur GPU via </a:t>
            </a:r>
            <a:r>
              <a:rPr lang="fr-FR" dirty="0" err="1" smtClean="0"/>
              <a:t>OpenCL</a:t>
            </a:r>
            <a:r>
              <a:rPr lang="fr-FR" dirty="0"/>
              <a:t> </a:t>
            </a:r>
            <a:r>
              <a:rPr lang="fr-FR" dirty="0" smtClean="0"/>
              <a:t>ou un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Shader</a:t>
            </a:r>
            <a:r>
              <a:rPr lang="fr-FR" dirty="0" smtClean="0"/>
              <a:t> par exemple).</a:t>
            </a:r>
          </a:p>
          <a:p>
            <a:endParaRPr lang="fr-FR" dirty="0" smtClean="0"/>
          </a:p>
          <a:p>
            <a:r>
              <a:rPr lang="fr-FR" dirty="0" smtClean="0"/>
              <a:t>Amélioration de l’API du </a:t>
            </a:r>
            <a:r>
              <a:rPr lang="fr-FR" dirty="0" err="1" smtClean="0"/>
              <a:t>transform</a:t>
            </a:r>
            <a:r>
              <a:rPr lang="fr-FR" dirty="0" smtClean="0"/>
              <a:t> feedback.</a:t>
            </a:r>
          </a:p>
          <a:p>
            <a:r>
              <a:rPr lang="fr-FR" dirty="0" err="1" smtClean="0"/>
              <a:t>Shader</a:t>
            </a:r>
            <a:r>
              <a:rPr lang="fr-FR" dirty="0" smtClean="0"/>
              <a:t> </a:t>
            </a:r>
            <a:r>
              <a:rPr lang="fr-FR" dirty="0" err="1" smtClean="0"/>
              <a:t>subroutines</a:t>
            </a:r>
            <a:r>
              <a:rPr lang="fr-FR" dirty="0" smtClean="0"/>
              <a:t> (linkage dynamique).</a:t>
            </a:r>
          </a:p>
          <a:p>
            <a:r>
              <a:rPr lang="fr-FR" dirty="0" smtClean="0"/>
              <a:t>Et bien d’autres fonctionnalités avancées.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9913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OpenGL ES 3.0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100000"/>
            </a:pPr>
            <a:r>
              <a:rPr lang="fr-FR" dirty="0" smtClean="0"/>
              <a:t>Dérivé des spécifications de OpenGL 3.3.</a:t>
            </a:r>
          </a:p>
          <a:p>
            <a:pPr>
              <a:buSzPct val="100000"/>
            </a:pPr>
            <a:r>
              <a:rPr lang="fr-FR" dirty="0" smtClean="0"/>
              <a:t>Une nouvelle version du GLSL (300 es).</a:t>
            </a:r>
          </a:p>
          <a:p>
            <a:pPr>
              <a:buSzPct val="100000"/>
            </a:pPr>
            <a:r>
              <a:rPr lang="fr-FR" dirty="0" smtClean="0"/>
              <a:t>PAS de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Shaders</a:t>
            </a:r>
            <a:r>
              <a:rPr lang="fr-FR" dirty="0" smtClean="0"/>
              <a:t>…mais </a:t>
            </a:r>
            <a:r>
              <a:rPr lang="fr-FR" dirty="0" err="1" smtClean="0"/>
              <a:t>Transform</a:t>
            </a:r>
            <a:r>
              <a:rPr lang="fr-FR" dirty="0" smtClean="0"/>
              <a:t> Feedback !</a:t>
            </a:r>
          </a:p>
          <a:p>
            <a:pPr>
              <a:buSzPct val="100000"/>
            </a:pPr>
            <a:r>
              <a:rPr lang="fr-FR" dirty="0" smtClean="0"/>
              <a:t>Pas de rendu conditionnel (occlusion </a:t>
            </a:r>
            <a:r>
              <a:rPr lang="fr-FR" dirty="0" err="1" smtClean="0"/>
              <a:t>queries</a:t>
            </a:r>
            <a:r>
              <a:rPr lang="fr-FR" dirty="0" smtClean="0"/>
              <a:t>).</a:t>
            </a:r>
          </a:p>
          <a:p>
            <a:pPr>
              <a:buSzPct val="100000"/>
            </a:pPr>
            <a:r>
              <a:rPr lang="fr-FR" dirty="0" smtClean="0"/>
              <a:t>Support des </a:t>
            </a:r>
            <a:r>
              <a:rPr lang="fr-FR" dirty="0" err="1" smtClean="0"/>
              <a:t>half-float</a:t>
            </a:r>
            <a:r>
              <a:rPr lang="fr-FR" dirty="0" smtClean="0"/>
              <a:t> (</a:t>
            </a:r>
            <a:r>
              <a:rPr lang="fr-FR" dirty="0" err="1" smtClean="0"/>
              <a:t>float</a:t>
            </a:r>
            <a:r>
              <a:rPr lang="fr-FR" dirty="0" smtClean="0"/>
              <a:t> 16-bit).</a:t>
            </a:r>
          </a:p>
          <a:p>
            <a:pPr>
              <a:buSzPct val="100000"/>
            </a:pPr>
            <a:r>
              <a:rPr lang="fr-FR" dirty="0" smtClean="0"/>
              <a:t>Des modes de compression de texture spécifique (ETC2/EAC).</a:t>
            </a:r>
          </a:p>
          <a:p>
            <a:pPr>
              <a:buSzPct val="100000"/>
            </a:pPr>
            <a:r>
              <a:rPr lang="fr-FR" dirty="0" smtClean="0"/>
              <a:t>Le « primitive restart » est plus limité.</a:t>
            </a:r>
          </a:p>
          <a:p>
            <a:pPr>
              <a:buSzPct val="100000"/>
            </a:pPr>
            <a:r>
              <a:rPr lang="fr-FR" dirty="0" smtClean="0"/>
              <a:t>Invalidation du </a:t>
            </a:r>
            <a:r>
              <a:rPr lang="fr-FR" dirty="0" err="1" smtClean="0"/>
              <a:t>Framebuffer</a:t>
            </a:r>
            <a:r>
              <a:rPr lang="fr-FR" dirty="0" smtClean="0"/>
              <a:t> : permet d’indiquer que le rendu ne sera pas réutilisé dans la frame courante. Optimisation important pour les GPU embarqués type TBR (</a:t>
            </a:r>
            <a:r>
              <a:rPr lang="fr-FR" dirty="0" err="1" smtClean="0"/>
              <a:t>Tile-Based</a:t>
            </a:r>
            <a:r>
              <a:rPr lang="fr-FR" dirty="0" smtClean="0"/>
              <a:t> </a:t>
            </a:r>
            <a:r>
              <a:rPr lang="fr-FR" dirty="0" err="1" smtClean="0"/>
              <a:t>Rendering</a:t>
            </a:r>
            <a:r>
              <a:rPr lang="fr-FR" dirty="0" smtClean="0"/>
              <a:t>, exemple </a:t>
            </a:r>
            <a:r>
              <a:rPr lang="fr-FR" dirty="0" err="1" smtClean="0"/>
              <a:t>PowerVR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9211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OpenGL ES 3.1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Similaire à OpenGL 4.3 …hormis que l’on ne dispose pas des </a:t>
            </a:r>
            <a:r>
              <a:rPr lang="fr-FR" dirty="0" err="1" smtClean="0"/>
              <a:t>tessellation</a:t>
            </a:r>
            <a:r>
              <a:rPr lang="fr-FR" dirty="0" smtClean="0"/>
              <a:t> </a:t>
            </a:r>
            <a:r>
              <a:rPr lang="fr-FR" dirty="0" err="1" smtClean="0"/>
              <a:t>shaders</a:t>
            </a:r>
            <a:r>
              <a:rPr lang="fr-FR" dirty="0"/>
              <a:t>!</a:t>
            </a:r>
            <a:r>
              <a:rPr lang="fr-FR" dirty="0" smtClean="0"/>
              <a:t> Mais tout de même:</a:t>
            </a:r>
          </a:p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Shaders</a:t>
            </a:r>
            <a:r>
              <a:rPr lang="fr-FR" dirty="0" smtClean="0"/>
              <a:t>, rendu indirect, direct state </a:t>
            </a:r>
            <a:r>
              <a:rPr lang="fr-FR" dirty="0" err="1" smtClean="0"/>
              <a:t>access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Nouvelles compressions de texture (ASTC).</a:t>
            </a:r>
          </a:p>
          <a:p>
            <a:endParaRPr lang="fr-FR" dirty="0" smtClean="0"/>
          </a:p>
          <a:p>
            <a:r>
              <a:rPr lang="fr-FR" dirty="0" smtClean="0"/>
              <a:t>Déjà pas mal de GPU embarqués compatibles: Mali T6xx (</a:t>
            </a:r>
            <a:r>
              <a:rPr lang="fr-FR" dirty="0" err="1" smtClean="0"/>
              <a:t>Midgard</a:t>
            </a:r>
            <a:r>
              <a:rPr lang="fr-FR" dirty="0" smtClean="0"/>
              <a:t>) et +, </a:t>
            </a:r>
            <a:r>
              <a:rPr lang="fr-FR" dirty="0" err="1" smtClean="0"/>
              <a:t>PowerVR</a:t>
            </a:r>
            <a:r>
              <a:rPr lang="fr-FR" dirty="0" smtClean="0"/>
              <a:t> </a:t>
            </a:r>
            <a:r>
              <a:rPr lang="fr-FR" dirty="0" err="1" smtClean="0"/>
              <a:t>serie</a:t>
            </a:r>
            <a:r>
              <a:rPr lang="fr-FR" dirty="0" smtClean="0"/>
              <a:t> 6+, </a:t>
            </a:r>
            <a:r>
              <a:rPr lang="fr-FR" dirty="0" err="1" smtClean="0"/>
              <a:t>Adreno</a:t>
            </a:r>
            <a:r>
              <a:rPr lang="fr-FR" dirty="0" smtClean="0"/>
              <a:t> </a:t>
            </a:r>
            <a:r>
              <a:rPr lang="fr-FR" dirty="0" err="1" smtClean="0"/>
              <a:t>serie</a:t>
            </a:r>
            <a:r>
              <a:rPr lang="fr-FR" dirty="0" smtClean="0"/>
              <a:t> 400+, Vivante à partir du GC2000 et </a:t>
            </a:r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Tegra</a:t>
            </a:r>
            <a:r>
              <a:rPr lang="fr-FR" dirty="0" smtClean="0"/>
              <a:t> K1.</a:t>
            </a:r>
          </a:p>
          <a:p>
            <a:endParaRPr lang="fr-FR" dirty="0" smtClean="0"/>
          </a:p>
          <a:p>
            <a:r>
              <a:rPr lang="fr-FR" dirty="0" smtClean="0"/>
              <a:t>OpenGL ES 3.1 est une update au niveau pilotes et non une implémentation hardware !</a:t>
            </a:r>
            <a:r>
              <a:rPr lang="fr-FR" i="1" dirty="0"/>
              <a:t> </a:t>
            </a:r>
            <a:r>
              <a:rPr lang="fr-FR" i="1" u="sng" dirty="0" smtClean="0"/>
              <a:t>Nécessite un OS (Android 5.x, iOS8 ?) compatible !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xmlns="" val="333912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893</Words>
  <Application>Microsoft Office PowerPoint</Application>
  <PresentationFormat>Affichage à l'écran (4:3)</PresentationFormat>
  <Paragraphs>228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Office Theme</vt:lpstr>
      <vt:lpstr>Programmation OpenGL moderne</vt:lpstr>
      <vt:lpstr>Pourquoi de nouvelles versions ?</vt:lpstr>
      <vt:lpstr>Exemple d’extension</vt:lpstr>
      <vt:lpstr>Faire table rase</vt:lpstr>
      <vt:lpstr>Nouveau pipeline</vt:lpstr>
      <vt:lpstr>OpenGL 3.x</vt:lpstr>
      <vt:lpstr>OpenGL 4.x</vt:lpstr>
      <vt:lpstr>OpenGL ES 3.0</vt:lpstr>
      <vt:lpstr>OpenGL ES 3.1</vt:lpstr>
      <vt:lpstr>GLSL</vt:lpstr>
      <vt:lpstr>Nouvelles versions du GLSL</vt:lpstr>
      <vt:lpstr>Nouveaux types GLSL</vt:lpstr>
      <vt:lpstr>Nouvelle syntaxe</vt:lpstr>
      <vt:lpstr>Mot clé ‘layout’</vt:lpstr>
      <vt:lpstr>Vertex Shaders (1)</vt:lpstr>
      <vt:lpstr>Vertex Shaders (2)</vt:lpstr>
      <vt:lpstr>Exemple : rendu sans attributs</vt:lpstr>
      <vt:lpstr>Fragment Shaders (1)</vt:lpstr>
      <vt:lpstr>Fragment Shaders (2)</vt:lpstr>
      <vt:lpstr>Fragment Shaders (3)</vt:lpstr>
      <vt:lpstr>Sampling de textures</vt:lpstr>
      <vt:lpstr>Communication inter-shaders</vt:lpstr>
      <vt:lpstr>Interface blocks</vt:lpstr>
      <vt:lpstr>Uniform blocks</vt:lpstr>
      <vt:lpstr>gl_PerVertex est un interface block!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OpenGL moderne</dc:title>
  <dc:creator>Axxam</dc:creator>
  <cp:lastModifiedBy>Malek</cp:lastModifiedBy>
  <cp:revision>35</cp:revision>
  <dcterms:created xsi:type="dcterms:W3CDTF">2015-01-01T13:44:38Z</dcterms:created>
  <dcterms:modified xsi:type="dcterms:W3CDTF">2015-05-18T11:43:12Z</dcterms:modified>
</cp:coreProperties>
</file>