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sldIdLst>
    <p:sldId id="290" r:id="rId3"/>
    <p:sldId id="296" r:id="rId4"/>
    <p:sldId id="259" r:id="rId5"/>
    <p:sldId id="291" r:id="rId6"/>
    <p:sldId id="292" r:id="rId7"/>
    <p:sldId id="293" r:id="rId8"/>
    <p:sldId id="294" r:id="rId9"/>
    <p:sldId id="270" r:id="rId10"/>
    <p:sldId id="262" r:id="rId11"/>
    <p:sldId id="260" r:id="rId12"/>
    <p:sldId id="261" r:id="rId13"/>
    <p:sldId id="263" r:id="rId14"/>
    <p:sldId id="266" r:id="rId15"/>
    <p:sldId id="265" r:id="rId16"/>
    <p:sldId id="267" r:id="rId17"/>
    <p:sldId id="268" r:id="rId18"/>
    <p:sldId id="269" r:id="rId19"/>
    <p:sldId id="285" r:id="rId20"/>
    <p:sldId id="287" r:id="rId21"/>
    <p:sldId id="286" r:id="rId22"/>
    <p:sldId id="274" r:id="rId23"/>
    <p:sldId id="275" r:id="rId24"/>
    <p:sldId id="276" r:id="rId25"/>
    <p:sldId id="277" r:id="rId26"/>
    <p:sldId id="278" r:id="rId27"/>
    <p:sldId id="279" r:id="rId28"/>
    <p:sldId id="284" r:id="rId29"/>
    <p:sldId id="289" r:id="rId30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CB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7CE57F-31CC-4E70-A84E-157A92A507BA}" v="1" dt="2022-11-06T06:26:42.3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9"/>
    <p:restoredTop sz="94660"/>
  </p:normalViewPr>
  <p:slideViewPr>
    <p:cSldViewPr showGuides="1">
      <p:cViewPr varScale="1">
        <p:scale>
          <a:sx n="91" d="100"/>
          <a:sy n="91" d="100"/>
        </p:scale>
        <p:origin x="168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microsoft.com/office/2016/11/relationships/changesInfo" Target="changesInfos/changesInfo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ruba Saha" userId="a84b5c94bbfefad2" providerId="LiveId" clId="{B97CE57F-31CC-4E70-A84E-157A92A507BA}"/>
    <pc:docChg chg="undo custSel modSld">
      <pc:chgData name="Dhruba Saha" userId="a84b5c94bbfefad2" providerId="LiveId" clId="{B97CE57F-31CC-4E70-A84E-157A92A507BA}" dt="2022-11-06T06:26:51.872" v="26" actId="20577"/>
      <pc:docMkLst>
        <pc:docMk/>
      </pc:docMkLst>
      <pc:sldChg chg="addSp delSp modSp mod">
        <pc:chgData name="Dhruba Saha" userId="a84b5c94bbfefad2" providerId="LiveId" clId="{B97CE57F-31CC-4E70-A84E-157A92A507BA}" dt="2022-11-06T06:26:51.872" v="26" actId="20577"/>
        <pc:sldMkLst>
          <pc:docMk/>
          <pc:sldMk cId="0" sldId="290"/>
        </pc:sldMkLst>
        <pc:spChg chg="add del mod">
          <ac:chgData name="Dhruba Saha" userId="a84b5c94bbfefad2" providerId="LiveId" clId="{B97CE57F-31CC-4E70-A84E-157A92A507BA}" dt="2022-11-06T06:26:51.872" v="26" actId="20577"/>
          <ac:spMkLst>
            <pc:docMk/>
            <pc:sldMk cId="0" sldId="290"/>
            <ac:spMk id="58370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5121"/>
          <p:cNvGrpSpPr/>
          <p:nvPr/>
        </p:nvGrpSpPr>
        <p:grpSpPr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123" name="Rectangles 5122"/>
            <p:cNvSpPr/>
            <p:nvPr/>
          </p:nvSpPr>
          <p:spPr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 anchorCtr="0"/>
            <a:lstStyle/>
            <a:p>
              <a:pPr lvl="0" algn="ctr"/>
              <a:endParaRPr sz="2400">
                <a:latin typeface="Times New Roman" panose="02020603050405020304" pitchFamily="18" charset="0"/>
              </a:endParaRPr>
            </a:p>
          </p:txBody>
        </p:sp>
        <p:grpSp>
          <p:nvGrpSpPr>
            <p:cNvPr id="5124" name="Group 5123"/>
            <p:cNvGrpSpPr/>
            <p:nvPr userDrawn="1"/>
          </p:nvGrpSpPr>
          <p:grpSpPr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5125" name="Rectangles 5124"/>
              <p:cNvSpPr/>
              <p:nvPr/>
            </p:nvSpPr>
            <p:spPr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lvl="0" algn="ctr"/>
                <a:endParaRPr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6" name="Rectangles 5125"/>
              <p:cNvSpPr/>
              <p:nvPr/>
            </p:nvSpPr>
            <p:spPr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lvl="0" algn="ctr"/>
                <a:endParaRPr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7" name="Straight Connector 5126"/>
              <p:cNvSpPr/>
              <p:nvPr/>
            </p:nvSpPr>
            <p:spPr>
              <a:xfrm>
                <a:off x="0" y="3072"/>
                <a:ext cx="624" cy="0"/>
              </a:xfrm>
              <a:prstGeom prst="line">
                <a:avLst/>
              </a:prstGeom>
              <a:ln w="508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5128" name="Group 5127"/>
            <p:cNvGrpSpPr/>
            <p:nvPr userDrawn="1"/>
          </p:nvGrpSpPr>
          <p:grpSpPr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5129" name="Rectangles 5128"/>
              <p:cNvSpPr/>
              <p:nvPr/>
            </p:nvSpPr>
            <p:spPr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lvl="0" algn="ctr"/>
                <a:endParaRPr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30" name="Straight Connector 5129"/>
              <p:cNvSpPr/>
              <p:nvPr/>
            </p:nvSpPr>
            <p:spPr>
              <a:xfrm>
                <a:off x="400" y="432"/>
                <a:ext cx="5088" cy="0"/>
              </a:xfrm>
              <a:prstGeom prst="line">
                <a:avLst/>
              </a:prstGeom>
              <a:ln w="4445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5131" name="Title 5130"/>
          <p:cNvSpPr>
            <a:spLocks noGrp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lvl="0">
              <a:buClrTx/>
              <a:buSzTx/>
              <a:buFontTx/>
              <a:defRPr sz="4800"/>
            </a:lvl1pPr>
          </a:lstStyle>
          <a:p>
            <a:pPr lvl="0"/>
            <a:r>
              <a:rPr dirty="0"/>
              <a:t>Click to edit Master title style</a:t>
            </a:r>
          </a:p>
        </p:txBody>
      </p:sp>
      <p:sp>
        <p:nvSpPr>
          <p:cNvPr id="5132" name="Subtitle 5131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lvl1pPr>
            <a:lvl2pPr marL="457200" lvl="1" indent="0" algn="ctr">
              <a:buClr>
                <a:schemeClr val="accent1"/>
              </a:buClr>
              <a:buSzPct val="75000"/>
              <a:buFont typeface="Wingdings" panose="05000000000000000000" pitchFamily="2" charset="2"/>
              <a:buNone/>
              <a:defRPr/>
            </a:lvl2pPr>
            <a:lvl3pPr marL="914400" lvl="2" indent="0" algn="ctr">
              <a:buClr>
                <a:schemeClr val="folHlink"/>
              </a:buClr>
              <a:buSzPct val="55000"/>
              <a:buFont typeface="Wingdings" panose="05000000000000000000" pitchFamily="2" charset="2"/>
              <a:buNone/>
              <a:defRPr/>
            </a:lvl3pPr>
            <a:lvl4pPr marL="1371600" lvl="3" indent="0" algn="ctr"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lvl4pPr>
            <a:lvl5pPr marL="1828800" lvl="4" indent="0" algn="ctr"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dirty="0"/>
              <a:t>Click to edit Master subtitle style</a:t>
            </a:r>
          </a:p>
        </p:txBody>
      </p:sp>
      <p:sp>
        <p:nvSpPr>
          <p:cNvPr id="5133" name="Date Placeholder 5132"/>
          <p:cNvSpPr>
            <a:spLocks noGrp="1"/>
          </p:cNvSpPr>
          <p:nvPr>
            <p:ph type="dt" sz="half" idx="2"/>
          </p:nvPr>
        </p:nvSpPr>
        <p:spPr>
          <a:xfrm>
            <a:off x="912813" y="6251575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>
              <a:defRPr sz="1000"/>
            </a:lvl1pPr>
          </a:lstStyle>
          <a:p>
            <a:fld id="{BB962C8B-B14F-4D97-AF65-F5344CB8AC3E}" type="datetime1">
              <a:rPr lang="en-US">
                <a:latin typeface="Arial" panose="020B0604020202020204" pitchFamily="34" charset="0"/>
              </a:rPr>
              <a:t>11/6/2022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5134" name="Footer Placeholder 5133"/>
          <p:cNvSpPr>
            <a:spLocks noGrp="1"/>
          </p:cNvSpPr>
          <p:nvPr>
            <p:ph type="ftr" sz="quarter" idx="3"/>
          </p:nvPr>
        </p:nvSpPr>
        <p:spPr>
          <a:xfrm>
            <a:off x="3354388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algn="ctr">
              <a:defRPr sz="10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135" name="Slide Number Placeholder 5134"/>
          <p:cNvSpPr>
            <a:spLocks noGrp="1"/>
          </p:cNvSpPr>
          <p:nvPr>
            <p:ph type="sldNum" sz="quarter" idx="4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algn="r">
              <a:defRPr sz="1000"/>
            </a:lvl1pPr>
          </a:lstStyle>
          <a:p>
            <a:fld id="{9A0DB2DC-4C9A-4742-B13C-FB6460FD3503}" type="slidenum">
              <a:rPr lang="en-US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716657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08476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8324" y="1600200"/>
            <a:ext cx="3808476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4097"/>
          <p:cNvGrpSpPr/>
          <p:nvPr/>
        </p:nvGrpSpPr>
        <p:grpSpPr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4099" name="Rectangles 4098"/>
            <p:cNvSpPr/>
            <p:nvPr/>
          </p:nvSpPr>
          <p:spPr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 anchorCtr="0"/>
            <a:lstStyle/>
            <a:p>
              <a:pPr lvl="0" algn="ctr"/>
              <a:endParaRPr sz="2400">
                <a:latin typeface="Times New Roman" panose="02020603050405020304" pitchFamily="18" charset="0"/>
              </a:endParaRPr>
            </a:p>
          </p:txBody>
        </p:sp>
        <p:grpSp>
          <p:nvGrpSpPr>
            <p:cNvPr id="4100" name="Group 4099"/>
            <p:cNvGrpSpPr/>
            <p:nvPr/>
          </p:nvGrpSpPr>
          <p:grpSpPr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4101" name="Rectangles 4100"/>
              <p:cNvSpPr/>
              <p:nvPr/>
            </p:nvSpPr>
            <p:spPr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lvl="0" algn="ctr"/>
                <a:endParaRPr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02" name="Straight Connector 4101"/>
              <p:cNvSpPr/>
              <p:nvPr/>
            </p:nvSpPr>
            <p:spPr>
              <a:xfrm>
                <a:off x="240" y="941"/>
                <a:ext cx="5232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4103" name="Title 4102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dirty="0"/>
              <a:t>Click to edit Master title style</a:t>
            </a:r>
          </a:p>
        </p:txBody>
      </p:sp>
      <p:sp>
        <p:nvSpPr>
          <p:cNvPr id="4104" name="Text Placeholder 4103"/>
          <p:cNvSpPr>
            <a:spLocks noGrp="1"/>
          </p:cNvSpPr>
          <p:nvPr>
            <p:ph type="body" idx="1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105" name="Date Placeholder 4104"/>
          <p:cNvSpPr>
            <a:spLocks noGrp="1"/>
          </p:cNvSpPr>
          <p:nvPr>
            <p:ph type="dt" sz="half" idx="2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000"/>
            </a:lvl1pPr>
          </a:lstStyle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4106" name="Footer Placeholder 4105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00"/>
            </a:lvl1pPr>
          </a:lstStyle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4107" name="Slide Number Placeholder 4106"/>
          <p:cNvSpPr>
            <a:spLocks noGrp="1"/>
          </p:cNvSpPr>
          <p:nvPr>
            <p:ph type="sldNum" sz="quarter" idx="4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00"/>
            </a:lvl1pPr>
          </a:lstStyle>
          <a:p>
            <a:pPr lvl="0"/>
            <a:fld id="{9A0DB2DC-4C9A-4742-B13C-FB6460FD3503}" type="slidenum">
              <a:rPr lang="en-US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4108" name="Straight Connector 4107"/>
          <p:cNvSpPr/>
          <p:nvPr/>
        </p:nvSpPr>
        <p:spPr>
          <a:xfrm>
            <a:off x="0" y="4876800"/>
            <a:ext cx="609600" cy="0"/>
          </a:xfrm>
          <a:prstGeom prst="line">
            <a:avLst/>
          </a:prstGeom>
          <a:ln w="444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7270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dirty="0"/>
              <a:t>Click to edit Master title style</a:t>
            </a:r>
          </a:p>
        </p:txBody>
      </p:sp>
      <p:sp>
        <p:nvSpPr>
          <p:cNvPr id="72707" name="Text Placeholder 7270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72708" name="Date Placeholder 7270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72709" name="Footer Placeholder 7270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72710" name="Slide Number Placeholder 7270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en-US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9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58369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ctr"/>
            <a:r>
              <a:rPr lang="en-US"/>
              <a:t>Knap-Sack Lecture</a:t>
            </a:r>
            <a:endParaRPr dirty="0"/>
          </a:p>
        </p:txBody>
      </p:sp>
      <p:sp>
        <p:nvSpPr>
          <p:cNvPr id="58371" name="Text Placeholder 5837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sz="3200" dirty="0">
                <a:latin typeface="Times New Roman" panose="02020603050405020304" pitchFamily="18" charset="0"/>
              </a:rPr>
              <a:t>Cryptology</a:t>
            </a:r>
          </a:p>
          <a:p>
            <a:pPr lvl="1">
              <a:lnSpc>
                <a:spcPct val="90000"/>
              </a:lnSpc>
            </a:pPr>
            <a:r>
              <a:rPr sz="3200" dirty="0">
                <a:latin typeface="Times New Roman" panose="02020603050405020304" pitchFamily="18" charset="0"/>
              </a:rPr>
              <a:t>Merkle-Hellman knapsack cryptosystem </a:t>
            </a:r>
          </a:p>
          <a:p>
            <a:pPr lvl="2">
              <a:lnSpc>
                <a:spcPct val="90000"/>
              </a:lnSpc>
            </a:pPr>
            <a:r>
              <a:rPr sz="3200" dirty="0">
                <a:latin typeface="Times New Roman" panose="02020603050405020304" pitchFamily="18" charset="0"/>
              </a:rPr>
              <a:t>Merkle-Hellman additive knapsack cryptosystem</a:t>
            </a:r>
          </a:p>
          <a:p>
            <a:pPr lvl="2">
              <a:lnSpc>
                <a:spcPct val="90000"/>
              </a:lnSpc>
            </a:pPr>
            <a:r>
              <a:rPr sz="3200" dirty="0">
                <a:latin typeface="Times New Roman" panose="02020603050405020304" pitchFamily="18" charset="0"/>
              </a:rPr>
              <a:t>Merkle-Hellman multiplicative knapsack cryptosystem</a:t>
            </a:r>
          </a:p>
          <a:p>
            <a:pPr lvl="2">
              <a:lnSpc>
                <a:spcPct val="90000"/>
              </a:lnSpc>
            </a:pPr>
            <a:r>
              <a:rPr sz="3200" dirty="0">
                <a:latin typeface="Times New Roman" panose="02020603050405020304" pitchFamily="18" charset="0"/>
              </a:rPr>
              <a:t>Merkle-Hellman </a:t>
            </a:r>
            <a:r>
              <a:rPr sz="3200" dirty="0" err="1">
                <a:latin typeface="Times New Roman" panose="02020603050405020304" pitchFamily="18" charset="0"/>
              </a:rPr>
              <a:t>multipy</a:t>
            </a:r>
            <a:r>
              <a:rPr sz="3200" dirty="0">
                <a:latin typeface="Times New Roman" panose="02020603050405020304" pitchFamily="18" charset="0"/>
              </a:rPr>
              <a:t>-iterated knapsack cryptosystem</a:t>
            </a:r>
          </a:p>
          <a:p>
            <a:pPr lvl="1">
              <a:lnSpc>
                <a:spcPct val="90000"/>
              </a:lnSpc>
            </a:pPr>
            <a:r>
              <a:rPr sz="3200" dirty="0">
                <a:latin typeface="Times New Roman" panose="02020603050405020304" pitchFamily="18" charset="0"/>
              </a:rPr>
              <a:t>Advanced knapsack cryptosystems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024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ctr"/>
            <a:r>
              <a:t>Subset-Sum Problem</a:t>
            </a:r>
          </a:p>
        </p:txBody>
      </p:sp>
      <p:sp>
        <p:nvSpPr>
          <p:cNvPr id="10243" name="Text Placeholder 1024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>
                <a:latin typeface="Times New Roman" panose="02020603050405020304" pitchFamily="18" charset="0"/>
              </a:rPr>
              <a:t>Subset – Sum problem is a special case of knapsack problem when a value of each item is equal to its weight</a:t>
            </a:r>
          </a:p>
          <a:p>
            <a:pPr>
              <a:lnSpc>
                <a:spcPct val="90000"/>
              </a:lnSpc>
            </a:pPr>
            <a:r>
              <a:rPr>
                <a:latin typeface="Times New Roman" panose="02020603050405020304" pitchFamily="18" charset="0"/>
              </a:rPr>
              <a:t>Input: set of positive integers: </a:t>
            </a:r>
            <a:r>
              <a:rPr i="1">
                <a:latin typeface="Times New Roman" panose="02020603050405020304" pitchFamily="18" charset="0"/>
              </a:rPr>
              <a:t>A </a:t>
            </a:r>
            <a:r>
              <a:rPr>
                <a:latin typeface="Times New Roman" panose="02020603050405020304" pitchFamily="18" charset="0"/>
              </a:rPr>
              <a:t>= {</a:t>
            </a:r>
            <a:r>
              <a:rPr i="1">
                <a:latin typeface="Times New Roman" panose="02020603050405020304" pitchFamily="18" charset="0"/>
              </a:rPr>
              <a:t>a</a:t>
            </a:r>
            <a:r>
              <a:rPr baseline="-25000">
                <a:latin typeface="Times New Roman" panose="02020603050405020304" pitchFamily="18" charset="0"/>
              </a:rPr>
              <a:t>1</a:t>
            </a:r>
            <a:r>
              <a:rPr>
                <a:latin typeface="Times New Roman" panose="02020603050405020304" pitchFamily="18" charset="0"/>
              </a:rPr>
              <a:t>, </a:t>
            </a:r>
            <a:r>
              <a:rPr i="1">
                <a:latin typeface="Times New Roman" panose="02020603050405020304" pitchFamily="18" charset="0"/>
              </a:rPr>
              <a:t>a</a:t>
            </a:r>
            <a:r>
              <a:rPr baseline="-25000">
                <a:latin typeface="Times New Roman" panose="02020603050405020304" pitchFamily="18" charset="0"/>
              </a:rPr>
              <a:t>2</a:t>
            </a:r>
            <a:r>
              <a:rPr>
                <a:latin typeface="Times New Roman" panose="02020603050405020304" pitchFamily="18" charset="0"/>
              </a:rPr>
              <a:t>, …</a:t>
            </a:r>
            <a:r>
              <a:rPr i="1">
                <a:latin typeface="Times New Roman" panose="02020603050405020304" pitchFamily="18" charset="0"/>
              </a:rPr>
              <a:t>a</a:t>
            </a:r>
            <a:r>
              <a:rPr i="1" baseline="-25000">
                <a:latin typeface="Times New Roman" panose="02020603050405020304" pitchFamily="18" charset="0"/>
              </a:rPr>
              <a:t>n</a:t>
            </a:r>
            <a:r>
              <a:rPr>
                <a:latin typeface="Times New Roman" panose="02020603050405020304" pitchFamily="18" charset="0"/>
              </a:rPr>
              <a:t>} and the positive integer </a:t>
            </a:r>
            <a:r>
              <a:rPr i="1">
                <a:latin typeface="Times New Roman" panose="02020603050405020304" pitchFamily="18" charset="0"/>
              </a:rPr>
              <a:t>S</a:t>
            </a:r>
          </a:p>
          <a:p>
            <a:pPr>
              <a:lnSpc>
                <a:spcPct val="90000"/>
              </a:lnSpc>
            </a:pPr>
            <a:r>
              <a:rPr>
                <a:latin typeface="Times New Roman" panose="02020603050405020304" pitchFamily="18" charset="0"/>
              </a:rPr>
              <a:t>Output: </a:t>
            </a:r>
          </a:p>
          <a:p>
            <a:pPr lvl="1">
              <a:lnSpc>
                <a:spcPct val="90000"/>
              </a:lnSpc>
            </a:pPr>
            <a:r>
              <a:rPr>
                <a:latin typeface="Times New Roman" panose="02020603050405020304" pitchFamily="18" charset="0"/>
              </a:rPr>
              <a:t>TRUE, if there is a subset of </a:t>
            </a:r>
            <a:r>
              <a:rPr i="1">
                <a:latin typeface="Times New Roman" panose="02020603050405020304" pitchFamily="18" charset="0"/>
              </a:rPr>
              <a:t>A</a:t>
            </a:r>
            <a:r>
              <a:rPr>
                <a:latin typeface="Times New Roman" panose="02020603050405020304" pitchFamily="18" charset="0"/>
              </a:rPr>
              <a:t> that sums to </a:t>
            </a:r>
            <a:r>
              <a:rPr i="1">
                <a:latin typeface="Times New Roman" panose="02020603050405020304" pitchFamily="18" charset="0"/>
              </a:rPr>
              <a:t>S</a:t>
            </a:r>
            <a:r>
              <a:rPr>
                <a:latin typeface="Times New Roman" panose="02020603050405020304" pitchFamily="18" charset="0"/>
              </a:rPr>
              <a:t> and the subset itself</a:t>
            </a:r>
            <a:endParaRPr i="1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>
                <a:latin typeface="Times New Roman" panose="02020603050405020304" pitchFamily="18" charset="0"/>
              </a:rPr>
              <a:t>FALSE otherwise. </a:t>
            </a:r>
          </a:p>
          <a:p>
            <a:pPr>
              <a:lnSpc>
                <a:spcPct val="90000"/>
              </a:lnSpc>
            </a:pPr>
            <a:r>
              <a:rPr>
                <a:latin typeface="Times New Roman" panose="02020603050405020304" pitchFamily="18" charset="0"/>
              </a:rPr>
              <a:t>The subset-sum problem is NP-hard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1265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ctr"/>
            <a:r>
              <a:t>Easy Knapsack Problem</a:t>
            </a:r>
          </a:p>
        </p:txBody>
      </p:sp>
      <p:sp>
        <p:nvSpPr>
          <p:cNvPr id="11267" name="Text Placeholder 11266"/>
          <p:cNvSpPr>
            <a:spLocks noGrp="1"/>
          </p:cNvSpPr>
          <p:nvPr>
            <p:ph type="body" idx="1"/>
          </p:nvPr>
        </p:nvSpPr>
        <p:spPr>
          <a:xfrm>
            <a:off x="914400" y="1600200"/>
            <a:ext cx="7924800" cy="4876800"/>
          </a:xfrm>
        </p:spPr>
        <p:txBody>
          <a:bodyPr/>
          <a:lstStyle/>
          <a:p>
            <a:r>
              <a:rPr>
                <a:latin typeface="Times New Roman" panose="02020603050405020304" pitchFamily="18" charset="0"/>
              </a:rPr>
              <a:t>An easy knapsack problem is one in which set </a:t>
            </a:r>
          </a:p>
          <a:p>
            <a:pPr>
              <a:buNone/>
            </a:pPr>
            <a:r>
              <a:rPr i="1">
                <a:latin typeface="Times New Roman" panose="02020603050405020304" pitchFamily="18" charset="0"/>
              </a:rPr>
              <a:t>    A</a:t>
            </a:r>
            <a:r>
              <a:rPr>
                <a:latin typeface="Times New Roman" panose="02020603050405020304" pitchFamily="18" charset="0"/>
              </a:rPr>
              <a:t> = {</a:t>
            </a:r>
            <a:r>
              <a:rPr i="1">
                <a:latin typeface="Times New Roman" panose="02020603050405020304" pitchFamily="18" charset="0"/>
              </a:rPr>
              <a:t>a</a:t>
            </a:r>
            <a:r>
              <a:rPr baseline="-25000">
                <a:latin typeface="Times New Roman" panose="02020603050405020304" pitchFamily="18" charset="0"/>
              </a:rPr>
              <a:t>1</a:t>
            </a:r>
            <a:r>
              <a:rPr>
                <a:latin typeface="Times New Roman" panose="02020603050405020304" pitchFamily="18" charset="0"/>
              </a:rPr>
              <a:t>, </a:t>
            </a:r>
            <a:r>
              <a:rPr i="1">
                <a:latin typeface="Times New Roman" panose="02020603050405020304" pitchFamily="18" charset="0"/>
              </a:rPr>
              <a:t>a</a:t>
            </a:r>
            <a:r>
              <a:rPr baseline="-25000">
                <a:latin typeface="Times New Roman" panose="02020603050405020304" pitchFamily="18" charset="0"/>
              </a:rPr>
              <a:t>2</a:t>
            </a:r>
            <a:r>
              <a:rPr>
                <a:latin typeface="Times New Roman" panose="02020603050405020304" pitchFamily="18" charset="0"/>
              </a:rPr>
              <a:t>, …</a:t>
            </a:r>
            <a:r>
              <a:rPr i="1">
                <a:latin typeface="Times New Roman" panose="02020603050405020304" pitchFamily="18" charset="0"/>
              </a:rPr>
              <a:t>a</a:t>
            </a:r>
            <a:r>
              <a:rPr i="1" baseline="-25000">
                <a:latin typeface="Times New Roman" panose="02020603050405020304" pitchFamily="18" charset="0"/>
              </a:rPr>
              <a:t>n</a:t>
            </a:r>
            <a:r>
              <a:rPr>
                <a:latin typeface="Times New Roman" panose="02020603050405020304" pitchFamily="18" charset="0"/>
              </a:rPr>
              <a:t>} is a super-increasing sequence</a:t>
            </a:r>
          </a:p>
          <a:p>
            <a:pPr>
              <a:buNone/>
            </a:pPr>
            <a:r>
              <a:rPr>
                <a:latin typeface="Times New Roman" panose="02020603050405020304" pitchFamily="18" charset="0"/>
              </a:rPr>
              <a:t> </a:t>
            </a:r>
          </a:p>
          <a:p>
            <a:r>
              <a:rPr>
                <a:latin typeface="Times New Roman" panose="02020603050405020304" pitchFamily="18" charset="0"/>
              </a:rPr>
              <a:t>A super-increasing sequence is one in which the next term of the sequence is greater than the sum of all preceding terms:</a:t>
            </a:r>
          </a:p>
          <a:p>
            <a:pPr>
              <a:buNone/>
            </a:pPr>
            <a:r>
              <a:rPr i="1">
                <a:latin typeface="Times New Roman" panose="02020603050405020304" pitchFamily="18" charset="0"/>
              </a:rPr>
              <a:t>    a</a:t>
            </a:r>
            <a:r>
              <a:rPr baseline="-25000">
                <a:latin typeface="Times New Roman" panose="02020603050405020304" pitchFamily="18" charset="0"/>
              </a:rPr>
              <a:t>2</a:t>
            </a:r>
            <a:r>
              <a:rPr>
                <a:latin typeface="Times New Roman" panose="02020603050405020304" pitchFamily="18" charset="0"/>
              </a:rPr>
              <a:t> &gt; </a:t>
            </a:r>
            <a:r>
              <a:rPr i="1">
                <a:latin typeface="Times New Roman" panose="02020603050405020304" pitchFamily="18" charset="0"/>
              </a:rPr>
              <a:t>a</a:t>
            </a:r>
            <a:r>
              <a:rPr baseline="-25000">
                <a:latin typeface="Times New Roman" panose="02020603050405020304" pitchFamily="18" charset="0"/>
              </a:rPr>
              <a:t>1</a:t>
            </a:r>
            <a:r>
              <a:rPr>
                <a:latin typeface="Times New Roman" panose="02020603050405020304" pitchFamily="18" charset="0"/>
              </a:rPr>
              <a:t>, </a:t>
            </a:r>
            <a:r>
              <a:rPr i="1">
                <a:latin typeface="Times New Roman" panose="02020603050405020304" pitchFamily="18" charset="0"/>
              </a:rPr>
              <a:t>a</a:t>
            </a:r>
            <a:r>
              <a:rPr baseline="-25000">
                <a:latin typeface="Times New Roman" panose="02020603050405020304" pitchFamily="18" charset="0"/>
              </a:rPr>
              <a:t>3</a:t>
            </a:r>
            <a:r>
              <a:rPr>
                <a:latin typeface="Times New Roman" panose="02020603050405020304" pitchFamily="18" charset="0"/>
              </a:rPr>
              <a:t> &gt; </a:t>
            </a:r>
            <a:r>
              <a:rPr i="1">
                <a:latin typeface="Times New Roman" panose="02020603050405020304" pitchFamily="18" charset="0"/>
              </a:rPr>
              <a:t>a</a:t>
            </a:r>
            <a:r>
              <a:rPr baseline="-25000">
                <a:latin typeface="Times New Roman" panose="02020603050405020304" pitchFamily="18" charset="0"/>
              </a:rPr>
              <a:t>1</a:t>
            </a:r>
            <a:r>
              <a:rPr>
                <a:latin typeface="Times New Roman" panose="02020603050405020304" pitchFamily="18" charset="0"/>
              </a:rPr>
              <a:t> + </a:t>
            </a:r>
            <a:r>
              <a:rPr i="1">
                <a:latin typeface="Times New Roman" panose="02020603050405020304" pitchFamily="18" charset="0"/>
              </a:rPr>
              <a:t>a</a:t>
            </a:r>
            <a:r>
              <a:rPr baseline="-25000">
                <a:latin typeface="Times New Roman" panose="02020603050405020304" pitchFamily="18" charset="0"/>
              </a:rPr>
              <a:t>2</a:t>
            </a:r>
            <a:r>
              <a:rPr>
                <a:latin typeface="Times New Roman" panose="02020603050405020304" pitchFamily="18" charset="0"/>
              </a:rPr>
              <a:t>,…., </a:t>
            </a:r>
            <a:r>
              <a:rPr i="1">
                <a:latin typeface="Times New Roman" panose="02020603050405020304" pitchFamily="18" charset="0"/>
              </a:rPr>
              <a:t>a</a:t>
            </a:r>
            <a:r>
              <a:rPr i="1" baseline="-25000">
                <a:latin typeface="Times New Roman" panose="02020603050405020304" pitchFamily="18" charset="0"/>
              </a:rPr>
              <a:t>n</a:t>
            </a:r>
            <a:r>
              <a:rPr>
                <a:latin typeface="Times New Roman" panose="02020603050405020304" pitchFamily="18" charset="0"/>
              </a:rPr>
              <a:t> &gt; </a:t>
            </a:r>
            <a:r>
              <a:rPr i="1">
                <a:latin typeface="Times New Roman" panose="02020603050405020304" pitchFamily="18" charset="0"/>
              </a:rPr>
              <a:t>a</a:t>
            </a:r>
            <a:r>
              <a:rPr baseline="-25000">
                <a:latin typeface="Times New Roman" panose="02020603050405020304" pitchFamily="18" charset="0"/>
              </a:rPr>
              <a:t>1</a:t>
            </a:r>
            <a:r>
              <a:rPr>
                <a:latin typeface="Times New Roman" panose="02020603050405020304" pitchFamily="18" charset="0"/>
              </a:rPr>
              <a:t> + </a:t>
            </a:r>
            <a:r>
              <a:rPr i="1">
                <a:latin typeface="Times New Roman" panose="02020603050405020304" pitchFamily="18" charset="0"/>
              </a:rPr>
              <a:t>a</a:t>
            </a:r>
            <a:r>
              <a:rPr baseline="-25000">
                <a:latin typeface="Times New Roman" panose="02020603050405020304" pitchFamily="18" charset="0"/>
              </a:rPr>
              <a:t>2</a:t>
            </a:r>
            <a:r>
              <a:rPr>
                <a:latin typeface="Times New Roman" panose="02020603050405020304" pitchFamily="18" charset="0"/>
              </a:rPr>
              <a:t> +…+ </a:t>
            </a:r>
            <a:r>
              <a:rPr i="1">
                <a:latin typeface="Times New Roman" panose="02020603050405020304" pitchFamily="18" charset="0"/>
              </a:rPr>
              <a:t>a</a:t>
            </a:r>
            <a:r>
              <a:rPr i="1" baseline="-25000">
                <a:latin typeface="Times New Roman" panose="02020603050405020304" pitchFamily="18" charset="0"/>
              </a:rPr>
              <a:t>n</a:t>
            </a:r>
            <a:r>
              <a:rPr baseline="-25000">
                <a:latin typeface="Times New Roman" panose="02020603050405020304" pitchFamily="18" charset="0"/>
              </a:rPr>
              <a:t>-1</a:t>
            </a:r>
          </a:p>
          <a:p>
            <a:endParaRPr>
              <a:latin typeface="Times New Roman" panose="02020603050405020304" pitchFamily="18" charset="0"/>
            </a:endParaRPr>
          </a:p>
          <a:p>
            <a:r>
              <a:rPr>
                <a:latin typeface="Times New Roman" panose="02020603050405020304" pitchFamily="18" charset="0"/>
              </a:rPr>
              <a:t>Example: A= {1, 2, 4, 8, …2</a:t>
            </a:r>
            <a:r>
              <a:rPr i="1" baseline="30000">
                <a:latin typeface="Times New Roman" panose="02020603050405020304" pitchFamily="18" charset="0"/>
              </a:rPr>
              <a:t>n-</a:t>
            </a:r>
            <a:r>
              <a:rPr baseline="30000">
                <a:latin typeface="Times New Roman" panose="02020603050405020304" pitchFamily="18" charset="0"/>
              </a:rPr>
              <a:t>1</a:t>
            </a:r>
            <a:r>
              <a:rPr>
                <a:latin typeface="Times New Roman" panose="02020603050405020304" pitchFamily="18" charset="0"/>
              </a:rPr>
              <a:t>} is super-increasing sequence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3313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ctr"/>
            <a:r>
              <a:rPr sz="3800"/>
              <a:t>Polynomial Time Algorithm for Easy Knapsack Problem</a:t>
            </a:r>
          </a:p>
        </p:txBody>
      </p:sp>
      <p:sp>
        <p:nvSpPr>
          <p:cNvPr id="13315" name="Text Placeholder 13314"/>
          <p:cNvSpPr>
            <a:spLocks noGrp="1"/>
          </p:cNvSpPr>
          <p:nvPr>
            <p:ph type="body" idx="1"/>
          </p:nvPr>
        </p:nvSpPr>
        <p:spPr>
          <a:xfrm>
            <a:off x="914400" y="1600200"/>
            <a:ext cx="8077200" cy="5105400"/>
          </a:xfrm>
        </p:spPr>
        <p:txBody>
          <a:bodyPr/>
          <a:lstStyle/>
          <a:p>
            <a:r>
              <a:rPr sz="2400">
                <a:latin typeface="Times New Roman" panose="02020603050405020304" pitchFamily="18" charset="0"/>
              </a:rPr>
              <a:t>Input:</a:t>
            </a:r>
            <a:r>
              <a:rPr sz="2400"/>
              <a:t> </a:t>
            </a:r>
            <a:r>
              <a:rPr sz="2400" i="1">
                <a:latin typeface="Times New Roman" panose="02020603050405020304" pitchFamily="18" charset="0"/>
              </a:rPr>
              <a:t>A</a:t>
            </a:r>
            <a:r>
              <a:rPr sz="2400">
                <a:latin typeface="Times New Roman" panose="02020603050405020304" pitchFamily="18" charset="0"/>
              </a:rPr>
              <a:t> = {</a:t>
            </a:r>
            <a:r>
              <a:rPr sz="2400" i="1">
                <a:latin typeface="Times New Roman" panose="02020603050405020304" pitchFamily="18" charset="0"/>
              </a:rPr>
              <a:t>a</a:t>
            </a:r>
            <a:r>
              <a:rPr sz="2400" baseline="-25000">
                <a:latin typeface="Times New Roman" panose="02020603050405020304" pitchFamily="18" charset="0"/>
              </a:rPr>
              <a:t>1</a:t>
            </a:r>
            <a:r>
              <a:rPr sz="2400">
                <a:latin typeface="Times New Roman" panose="02020603050405020304" pitchFamily="18" charset="0"/>
              </a:rPr>
              <a:t>, …</a:t>
            </a:r>
            <a:r>
              <a:rPr sz="2400" i="1">
                <a:latin typeface="Times New Roman" panose="02020603050405020304" pitchFamily="18" charset="0"/>
              </a:rPr>
              <a:t>a</a:t>
            </a:r>
            <a:r>
              <a:rPr sz="2400" i="1" baseline="-25000">
                <a:latin typeface="Times New Roman" panose="02020603050405020304" pitchFamily="18" charset="0"/>
              </a:rPr>
              <a:t>n</a:t>
            </a:r>
            <a:r>
              <a:rPr sz="2400">
                <a:latin typeface="Times New Roman" panose="02020603050405020304" pitchFamily="18" charset="0"/>
              </a:rPr>
              <a:t>} is super-increasing sequence,  </a:t>
            </a:r>
            <a:r>
              <a:rPr sz="2400" i="1">
                <a:latin typeface="Times New Roman" panose="02020603050405020304" pitchFamily="18" charset="0"/>
              </a:rPr>
              <a:t>S</a:t>
            </a:r>
            <a:r>
              <a:rPr sz="2400">
                <a:latin typeface="Times New Roman" panose="02020603050405020304" pitchFamily="18" charset="0"/>
              </a:rPr>
              <a:t> </a:t>
            </a:r>
          </a:p>
          <a:p>
            <a:r>
              <a:rPr sz="2400">
                <a:latin typeface="Times New Roman" panose="02020603050405020304" pitchFamily="18" charset="0"/>
              </a:rPr>
              <a:t>Output: TRUE and </a:t>
            </a:r>
            <a:r>
              <a:rPr sz="2400" i="1">
                <a:latin typeface="Times New Roman" panose="02020603050405020304" pitchFamily="18" charset="0"/>
              </a:rPr>
              <a:t>P</a:t>
            </a:r>
            <a:r>
              <a:rPr sz="2400">
                <a:latin typeface="Times New Roman" panose="02020603050405020304" pitchFamily="18" charset="0"/>
              </a:rPr>
              <a:t> – binary array of n elements, </a:t>
            </a:r>
            <a:r>
              <a:rPr sz="2400" i="1" err="1">
                <a:latin typeface="Times New Roman" panose="02020603050405020304" pitchFamily="18" charset="0"/>
              </a:rPr>
              <a:t>P</a:t>
            </a:r>
            <a:r>
              <a:rPr sz="2400" err="1">
                <a:latin typeface="Times New Roman" panose="02020603050405020304" pitchFamily="18" charset="0"/>
              </a:rPr>
              <a:t>[</a:t>
            </a:r>
            <a:r>
              <a:rPr sz="2400" i="1" err="1">
                <a:latin typeface="Times New Roman" panose="02020603050405020304" pitchFamily="18" charset="0"/>
              </a:rPr>
              <a:t>i</a:t>
            </a:r>
            <a:r>
              <a:rPr sz="2400">
                <a:latin typeface="Times New Roman" panose="02020603050405020304" pitchFamily="18" charset="0"/>
              </a:rPr>
              <a:t>] =1 means: </a:t>
            </a:r>
            <a:r>
              <a:rPr sz="2400" i="1" err="1">
                <a:latin typeface="Times New Roman" panose="02020603050405020304" pitchFamily="18" charset="0"/>
              </a:rPr>
              <a:t>a</a:t>
            </a:r>
            <a:r>
              <a:rPr sz="2400" i="1" baseline="-25000" err="1">
                <a:latin typeface="Times New Roman" panose="02020603050405020304" pitchFamily="18" charset="0"/>
              </a:rPr>
              <a:t>i</a:t>
            </a:r>
            <a:r>
              <a:rPr sz="2400">
                <a:latin typeface="Times New Roman" panose="02020603050405020304" pitchFamily="18" charset="0"/>
              </a:rPr>
              <a:t> belongs to subset of </a:t>
            </a:r>
            <a:r>
              <a:rPr sz="2400" i="1">
                <a:latin typeface="Times New Roman" panose="02020603050405020304" pitchFamily="18" charset="0"/>
              </a:rPr>
              <a:t>A</a:t>
            </a:r>
            <a:r>
              <a:rPr sz="2400">
                <a:latin typeface="Times New Roman" panose="02020603050405020304" pitchFamily="18" charset="0"/>
              </a:rPr>
              <a:t> that sums to </a:t>
            </a:r>
            <a:r>
              <a:rPr sz="2400" i="1">
                <a:latin typeface="Times New Roman" panose="02020603050405020304" pitchFamily="18" charset="0"/>
              </a:rPr>
              <a:t>S</a:t>
            </a:r>
            <a:r>
              <a:rPr sz="2400">
                <a:latin typeface="Times New Roman" panose="02020603050405020304" pitchFamily="18" charset="0"/>
              </a:rPr>
              <a:t>, </a:t>
            </a:r>
            <a:r>
              <a:rPr sz="2400" i="1">
                <a:latin typeface="Times New Roman" panose="02020603050405020304" pitchFamily="18" charset="0"/>
              </a:rPr>
              <a:t>P</a:t>
            </a:r>
            <a:r>
              <a:rPr sz="2400">
                <a:latin typeface="Times New Roman" panose="02020603050405020304" pitchFamily="18" charset="0"/>
              </a:rPr>
              <a:t>[0] = 0 otherwise. </a:t>
            </a:r>
            <a:r>
              <a:rPr sz="2400" i="1">
                <a:latin typeface="Times New Roman" panose="02020603050405020304" pitchFamily="18" charset="0"/>
              </a:rPr>
              <a:t> </a:t>
            </a:r>
            <a:r>
              <a:rPr sz="2400">
                <a:latin typeface="Times New Roman" panose="02020603050405020304" pitchFamily="18" charset="0"/>
              </a:rPr>
              <a:t>The algorithm returns FALSE if the subset doesn’t exist</a:t>
            </a:r>
          </a:p>
          <a:p>
            <a:pPr>
              <a:buNone/>
            </a:pPr>
            <a:r>
              <a:rPr sz="2400" b="1"/>
              <a:t>	</a:t>
            </a:r>
            <a:r>
              <a:rPr sz="2400" b="1">
                <a:latin typeface="Times New Roman" panose="02020603050405020304" pitchFamily="18" charset="0"/>
              </a:rPr>
              <a:t>for</a:t>
            </a:r>
            <a:r>
              <a:rPr sz="2400">
                <a:latin typeface="Times New Roman" panose="02020603050405020304" pitchFamily="18" charset="0"/>
              </a:rPr>
              <a:t> </a:t>
            </a:r>
            <a:r>
              <a:rPr sz="2400" i="1">
                <a:latin typeface="Times New Roman" panose="02020603050405020304" pitchFamily="18" charset="0"/>
              </a:rPr>
              <a:t>i</a:t>
            </a:r>
            <a:r>
              <a:rPr sz="2400">
                <a:latin typeface="Times New Roman" panose="02020603050405020304" pitchFamily="18" charset="0"/>
              </a:rPr>
              <a:t> </a:t>
            </a:r>
            <a:r>
              <a:rPr sz="240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sz="2400">
                <a:latin typeface="Times New Roman" panose="02020603050405020304" pitchFamily="18" charset="0"/>
              </a:rPr>
              <a:t> </a:t>
            </a:r>
            <a:r>
              <a:rPr sz="2400" i="1">
                <a:latin typeface="Times New Roman" panose="02020603050405020304" pitchFamily="18" charset="0"/>
              </a:rPr>
              <a:t>n</a:t>
            </a:r>
            <a:r>
              <a:rPr sz="2400">
                <a:latin typeface="Times New Roman" panose="02020603050405020304" pitchFamily="18" charset="0"/>
              </a:rPr>
              <a:t> </a:t>
            </a:r>
            <a:r>
              <a:rPr sz="2400" b="1">
                <a:latin typeface="Times New Roman" panose="02020603050405020304" pitchFamily="18" charset="0"/>
              </a:rPr>
              <a:t>to</a:t>
            </a:r>
            <a:r>
              <a:rPr sz="2400">
                <a:latin typeface="Times New Roman" panose="02020603050405020304" pitchFamily="18" charset="0"/>
              </a:rPr>
              <a:t> 1    </a:t>
            </a:r>
          </a:p>
          <a:p>
            <a:pPr>
              <a:buNone/>
            </a:pPr>
            <a:r>
              <a:rPr sz="2400">
                <a:latin typeface="Times New Roman" panose="02020603050405020304" pitchFamily="18" charset="0"/>
              </a:rPr>
              <a:t>		</a:t>
            </a:r>
            <a:r>
              <a:rPr sz="2400" b="1">
                <a:latin typeface="Times New Roman" panose="02020603050405020304" pitchFamily="18" charset="0"/>
              </a:rPr>
              <a:t>if</a:t>
            </a:r>
            <a:r>
              <a:rPr sz="2400">
                <a:latin typeface="Times New Roman" panose="02020603050405020304" pitchFamily="18" charset="0"/>
              </a:rPr>
              <a:t> </a:t>
            </a:r>
            <a:r>
              <a:rPr sz="2400" i="1">
                <a:latin typeface="Times New Roman" panose="02020603050405020304" pitchFamily="18" charset="0"/>
              </a:rPr>
              <a:t>S</a:t>
            </a:r>
            <a:r>
              <a:rPr sz="2400">
                <a:latin typeface="Times New Roman" panose="02020603050405020304" pitchFamily="18" charset="0"/>
              </a:rPr>
              <a:t> </a:t>
            </a:r>
            <a:r>
              <a:rPr sz="240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sz="2400">
                <a:latin typeface="Times New Roman" panose="02020603050405020304" pitchFamily="18" charset="0"/>
              </a:rPr>
              <a:t> </a:t>
            </a:r>
            <a:r>
              <a:rPr sz="2400" i="1" err="1">
                <a:latin typeface="Times New Roman" panose="02020603050405020304" pitchFamily="18" charset="0"/>
              </a:rPr>
              <a:t>a</a:t>
            </a:r>
            <a:r>
              <a:rPr sz="2400" i="1" baseline="-25000" err="1">
                <a:latin typeface="Times New Roman" panose="02020603050405020304" pitchFamily="18" charset="0"/>
              </a:rPr>
              <a:t>i</a:t>
            </a:r>
            <a:r>
              <a:rPr sz="2400" b="1">
                <a:latin typeface="Times New Roman" panose="02020603050405020304" pitchFamily="18" charset="0"/>
              </a:rPr>
              <a:t> </a:t>
            </a:r>
          </a:p>
          <a:p>
            <a:pPr>
              <a:buNone/>
            </a:pPr>
            <a:r>
              <a:rPr sz="2400" b="1">
                <a:latin typeface="Times New Roman" panose="02020603050405020304" pitchFamily="18" charset="0"/>
              </a:rPr>
              <a:t>			then</a:t>
            </a:r>
            <a:r>
              <a:rPr sz="2400">
                <a:latin typeface="Times New Roman" panose="02020603050405020304" pitchFamily="18" charset="0"/>
              </a:rPr>
              <a:t> </a:t>
            </a:r>
            <a:r>
              <a:rPr sz="2400" i="1" err="1">
                <a:latin typeface="Times New Roman" panose="02020603050405020304" pitchFamily="18" charset="0"/>
              </a:rPr>
              <a:t>P</a:t>
            </a:r>
            <a:r>
              <a:rPr sz="2400" err="1">
                <a:latin typeface="Times New Roman" panose="02020603050405020304" pitchFamily="18" charset="0"/>
              </a:rPr>
              <a:t>[</a:t>
            </a:r>
            <a:r>
              <a:rPr sz="2400" i="1" err="1">
                <a:latin typeface="Times New Roman" panose="02020603050405020304" pitchFamily="18" charset="0"/>
              </a:rPr>
              <a:t>i</a:t>
            </a:r>
            <a:r>
              <a:rPr sz="2400">
                <a:latin typeface="Times New Roman" panose="02020603050405020304" pitchFamily="18" charset="0"/>
              </a:rPr>
              <a:t>] </a:t>
            </a:r>
            <a:r>
              <a:rPr sz="240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sz="2400">
                <a:latin typeface="Times New Roman" panose="02020603050405020304" pitchFamily="18" charset="0"/>
              </a:rPr>
              <a:t> 1 </a:t>
            </a:r>
            <a:r>
              <a:rPr sz="2400" b="1">
                <a:latin typeface="Times New Roman" panose="02020603050405020304" pitchFamily="18" charset="0"/>
              </a:rPr>
              <a:t>and</a:t>
            </a:r>
            <a:r>
              <a:rPr sz="2400">
                <a:latin typeface="Times New Roman" panose="02020603050405020304" pitchFamily="18" charset="0"/>
              </a:rPr>
              <a:t> </a:t>
            </a:r>
            <a:r>
              <a:rPr sz="2400" i="1">
                <a:latin typeface="Times New Roman" panose="02020603050405020304" pitchFamily="18" charset="0"/>
              </a:rPr>
              <a:t>S</a:t>
            </a:r>
            <a:r>
              <a:rPr sz="2400">
                <a:latin typeface="Times New Roman" panose="02020603050405020304" pitchFamily="18" charset="0"/>
              </a:rPr>
              <a:t> </a:t>
            </a:r>
            <a:r>
              <a:rPr sz="240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sz="2400">
                <a:latin typeface="Times New Roman" panose="02020603050405020304" pitchFamily="18" charset="0"/>
              </a:rPr>
              <a:t> </a:t>
            </a:r>
            <a:r>
              <a:rPr sz="2400" i="1">
                <a:latin typeface="Times New Roman" panose="02020603050405020304" pitchFamily="18" charset="0"/>
              </a:rPr>
              <a:t>S</a:t>
            </a:r>
            <a:r>
              <a:rPr sz="2400">
                <a:latin typeface="Times New Roman" panose="02020603050405020304" pitchFamily="18" charset="0"/>
              </a:rPr>
              <a:t> - </a:t>
            </a:r>
            <a:r>
              <a:rPr sz="2400" i="1" err="1">
                <a:latin typeface="Times New Roman" panose="02020603050405020304" pitchFamily="18" charset="0"/>
              </a:rPr>
              <a:t>a</a:t>
            </a:r>
            <a:r>
              <a:rPr sz="2400" i="1" baseline="-25000" err="1">
                <a:latin typeface="Times New Roman" panose="02020603050405020304" pitchFamily="18" charset="0"/>
              </a:rPr>
              <a:t>i</a:t>
            </a:r>
            <a:r>
              <a:rPr sz="2400">
                <a:latin typeface="Times New Roman" panose="02020603050405020304" pitchFamily="18" charset="0"/>
              </a:rPr>
              <a:t> </a:t>
            </a:r>
            <a:br>
              <a:rPr sz="2400">
                <a:latin typeface="Times New Roman" panose="02020603050405020304" pitchFamily="18" charset="0"/>
              </a:rPr>
            </a:br>
            <a:r>
              <a:rPr sz="2400" b="1">
                <a:latin typeface="Times New Roman" panose="02020603050405020304" pitchFamily="18" charset="0"/>
              </a:rPr>
              <a:t>       else</a:t>
            </a:r>
            <a:r>
              <a:rPr sz="2400">
                <a:latin typeface="Times New Roman" panose="02020603050405020304" pitchFamily="18" charset="0"/>
              </a:rPr>
              <a:t> 	</a:t>
            </a:r>
            <a:r>
              <a:rPr sz="2400" i="1" err="1">
                <a:latin typeface="Times New Roman" panose="02020603050405020304" pitchFamily="18" charset="0"/>
              </a:rPr>
              <a:t>P</a:t>
            </a:r>
            <a:r>
              <a:rPr sz="2400" err="1">
                <a:latin typeface="Times New Roman" panose="02020603050405020304" pitchFamily="18" charset="0"/>
              </a:rPr>
              <a:t>[</a:t>
            </a:r>
            <a:r>
              <a:rPr sz="2400" i="1" err="1">
                <a:latin typeface="Times New Roman" panose="02020603050405020304" pitchFamily="18" charset="0"/>
              </a:rPr>
              <a:t>i</a:t>
            </a:r>
            <a:r>
              <a:rPr sz="2400">
                <a:latin typeface="Times New Roman" panose="02020603050405020304" pitchFamily="18" charset="0"/>
              </a:rPr>
              <a:t>] </a:t>
            </a:r>
            <a:r>
              <a:rPr sz="240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sz="2400">
                <a:latin typeface="Times New Roman" panose="02020603050405020304" pitchFamily="18" charset="0"/>
              </a:rPr>
              <a:t> 0</a:t>
            </a:r>
          </a:p>
          <a:p>
            <a:pPr>
              <a:buNone/>
            </a:pPr>
            <a:r>
              <a:rPr sz="2400" b="1">
                <a:latin typeface="Times New Roman" panose="02020603050405020304" pitchFamily="18" charset="0"/>
              </a:rPr>
              <a:t>	if</a:t>
            </a:r>
            <a:r>
              <a:rPr sz="2400">
                <a:latin typeface="Times New Roman" panose="02020603050405020304" pitchFamily="18" charset="0"/>
              </a:rPr>
              <a:t> </a:t>
            </a:r>
            <a:r>
              <a:rPr sz="2400" i="1">
                <a:latin typeface="Times New Roman" panose="02020603050405020304" pitchFamily="18" charset="0"/>
              </a:rPr>
              <a:t>S</a:t>
            </a:r>
            <a:r>
              <a:rPr sz="2400">
                <a:latin typeface="Times New Roman" panose="02020603050405020304" pitchFamily="18" charset="0"/>
              </a:rPr>
              <a:t> != 0 </a:t>
            </a:r>
          </a:p>
          <a:p>
            <a:pPr>
              <a:buNone/>
            </a:pPr>
            <a:r>
              <a:rPr sz="2400" b="1">
                <a:latin typeface="Times New Roman" panose="02020603050405020304" pitchFamily="18" charset="0"/>
              </a:rPr>
              <a:t>		then return</a:t>
            </a:r>
            <a:r>
              <a:rPr sz="2400">
                <a:latin typeface="Times New Roman" panose="02020603050405020304" pitchFamily="18" charset="0"/>
              </a:rPr>
              <a:t> (FALSE – no solution) </a:t>
            </a:r>
            <a:br>
              <a:rPr sz="2400">
                <a:latin typeface="Times New Roman" panose="02020603050405020304" pitchFamily="18" charset="0"/>
              </a:rPr>
            </a:br>
            <a:r>
              <a:rPr sz="2400" b="1">
                <a:latin typeface="Times New Roman" panose="02020603050405020304" pitchFamily="18" charset="0"/>
              </a:rPr>
              <a:t>else return</a:t>
            </a:r>
            <a:r>
              <a:rPr sz="2400">
                <a:latin typeface="Times New Roman" panose="02020603050405020304" pitchFamily="18" charset="0"/>
              </a:rPr>
              <a:t> (</a:t>
            </a:r>
            <a:r>
              <a:rPr sz="2400" i="1">
                <a:latin typeface="Times New Roman" panose="02020603050405020304" pitchFamily="18" charset="0"/>
              </a:rPr>
              <a:t>P</a:t>
            </a:r>
            <a:r>
              <a:rPr sz="2400">
                <a:latin typeface="Times New Roman" panose="02020603050405020304" pitchFamily="18" charset="0"/>
              </a:rPr>
              <a:t>[1], </a:t>
            </a:r>
            <a:r>
              <a:rPr sz="2400" i="1">
                <a:latin typeface="Times New Roman" panose="02020603050405020304" pitchFamily="18" charset="0"/>
              </a:rPr>
              <a:t>P</a:t>
            </a:r>
            <a:r>
              <a:rPr sz="2400">
                <a:latin typeface="Times New Roman" panose="02020603050405020304" pitchFamily="18" charset="0"/>
              </a:rPr>
              <a:t>[2], …</a:t>
            </a:r>
            <a:r>
              <a:rPr sz="2400" i="1" err="1">
                <a:latin typeface="Times New Roman" panose="02020603050405020304" pitchFamily="18" charset="0"/>
              </a:rPr>
              <a:t>P</a:t>
            </a:r>
            <a:r>
              <a:rPr sz="2400" err="1">
                <a:latin typeface="Times New Roman" panose="02020603050405020304" pitchFamily="18" charset="0"/>
              </a:rPr>
              <a:t>[</a:t>
            </a:r>
            <a:r>
              <a:rPr sz="2400" i="1" err="1">
                <a:latin typeface="Times New Roman" panose="02020603050405020304" pitchFamily="18" charset="0"/>
              </a:rPr>
              <a:t>n</a:t>
            </a:r>
            <a:r>
              <a:rPr sz="2400">
                <a:latin typeface="Times New Roman" panose="02020603050405020304" pitchFamily="18" charset="0"/>
              </a:rPr>
              <a:t>]). 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6385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ctr"/>
            <a:r>
              <a:rPr sz="3800" err="1"/>
              <a:t>Merkle-Hellman</a:t>
            </a:r>
            <a:r>
              <a:rPr sz="3800"/>
              <a:t> Additive Knapsack Cryptosystem</a:t>
            </a:r>
          </a:p>
        </p:txBody>
      </p:sp>
      <p:sp>
        <p:nvSpPr>
          <p:cNvPr id="16387" name="Text Placeholder 16386"/>
          <p:cNvSpPr>
            <a:spLocks noGrp="1"/>
          </p:cNvSpPr>
          <p:nvPr>
            <p:ph type="body" idx="1"/>
          </p:nvPr>
        </p:nvSpPr>
        <p:spPr>
          <a:xfrm>
            <a:off x="914400" y="1600200"/>
            <a:ext cx="7772400" cy="4953000"/>
          </a:xfrm>
        </p:spPr>
        <p:txBody>
          <a:bodyPr/>
          <a:lstStyle/>
          <a:p>
            <a:pPr>
              <a:buNone/>
            </a:pPr>
            <a:endParaRPr/>
          </a:p>
        </p:txBody>
      </p:sp>
      <p:sp>
        <p:nvSpPr>
          <p:cNvPr id="16388" name="Rectangles 16387"/>
          <p:cNvSpPr/>
          <p:nvPr/>
        </p:nvSpPr>
        <p:spPr>
          <a:xfrm>
            <a:off x="1219200" y="1752600"/>
            <a:ext cx="4572000" cy="2133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b="1">
                <a:latin typeface="Times New Roman" panose="02020603050405020304" pitchFamily="18" charset="0"/>
              </a:rPr>
              <a:t>Alice: </a:t>
            </a:r>
          </a:p>
          <a:p>
            <a:r>
              <a:rPr b="1">
                <a:latin typeface="Times New Roman" panose="02020603050405020304" pitchFamily="18" charset="0"/>
              </a:rPr>
              <a:t>1. Constructs the Knapsack cryptosystem</a:t>
            </a:r>
          </a:p>
          <a:p>
            <a:r>
              <a:rPr b="1">
                <a:latin typeface="Times New Roman" panose="02020603050405020304" pitchFamily="18" charset="0"/>
              </a:rPr>
              <a:t>2. Publishes the public key</a:t>
            </a:r>
          </a:p>
          <a:p>
            <a:r>
              <a:rPr b="1">
                <a:latin typeface="Times New Roman" panose="02020603050405020304" pitchFamily="18" charset="0"/>
              </a:rPr>
              <a:t>3. Receives the </a:t>
            </a:r>
            <a:r>
              <a:rPr b="1" err="1">
                <a:latin typeface="Times New Roman" panose="02020603050405020304" pitchFamily="18" charset="0"/>
              </a:rPr>
              <a:t>ciphertext</a:t>
            </a:r>
            <a:endParaRPr b="1">
              <a:latin typeface="Times New Roman" panose="02020603050405020304" pitchFamily="18" charset="0"/>
            </a:endParaRPr>
          </a:p>
          <a:p>
            <a:r>
              <a:rPr b="1">
                <a:latin typeface="Times New Roman" panose="02020603050405020304" pitchFamily="18" charset="0"/>
              </a:rPr>
              <a:t>4. Decrypts the </a:t>
            </a:r>
            <a:r>
              <a:rPr b="1" err="1">
                <a:latin typeface="Times New Roman" panose="02020603050405020304" pitchFamily="18" charset="0"/>
              </a:rPr>
              <a:t>ciphertext</a:t>
            </a:r>
            <a:r>
              <a:rPr b="1">
                <a:latin typeface="Times New Roman" panose="02020603050405020304" pitchFamily="18" charset="0"/>
              </a:rPr>
              <a:t> using private key</a:t>
            </a:r>
          </a:p>
        </p:txBody>
      </p:sp>
      <p:sp>
        <p:nvSpPr>
          <p:cNvPr id="16394" name="Rectangles 16393"/>
          <p:cNvSpPr/>
          <p:nvPr/>
        </p:nvSpPr>
        <p:spPr>
          <a:xfrm>
            <a:off x="3962400" y="4724400"/>
            <a:ext cx="4495800" cy="1600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marL="342900" indent="-342900">
              <a:buNone/>
            </a:pPr>
            <a:r>
              <a:rPr b="1">
                <a:latin typeface="Times New Roman" panose="02020603050405020304" pitchFamily="18" charset="0"/>
              </a:rPr>
              <a:t>Bob:</a:t>
            </a:r>
          </a:p>
          <a:p>
            <a:pPr marL="342900" indent="-342900">
              <a:buAutoNum type="arabicPeriod"/>
            </a:pPr>
            <a:r>
              <a:rPr b="1">
                <a:latin typeface="Times New Roman" panose="02020603050405020304" pitchFamily="18" charset="0"/>
              </a:rPr>
              <a:t>Encrypts the plaintext using public key</a:t>
            </a:r>
          </a:p>
          <a:p>
            <a:pPr marL="342900" indent="-342900">
              <a:buAutoNum type="arabicPeriod"/>
            </a:pPr>
            <a:r>
              <a:rPr b="1">
                <a:latin typeface="Times New Roman" panose="02020603050405020304" pitchFamily="18" charset="0"/>
              </a:rPr>
              <a:t>Sends the plaintext to Alice</a:t>
            </a:r>
          </a:p>
          <a:p>
            <a:pPr marL="342900" indent="-342900">
              <a:buNone/>
            </a:pPr>
            <a:endParaRPr b="1">
              <a:latin typeface="Times New Roman" panose="02020603050405020304" pitchFamily="18" charset="0"/>
            </a:endParaRPr>
          </a:p>
        </p:txBody>
      </p:sp>
      <p:cxnSp>
        <p:nvCxnSpPr>
          <p:cNvPr id="16395" name="Straight Arrow Connector 16394"/>
          <p:cNvCxnSpPr>
            <a:stCxn id="16388" idx="2"/>
            <a:endCxn id="16394" idx="0"/>
          </p:cNvCxnSpPr>
          <p:nvPr/>
        </p:nvCxnSpPr>
        <p:spPr>
          <a:xfrm>
            <a:off x="3505200" y="3886200"/>
            <a:ext cx="2705100" cy="8382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536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ctr"/>
            <a:r>
              <a:rPr sz="3800"/>
              <a:t>Alice </a:t>
            </a:r>
            <a:br>
              <a:rPr sz="3800"/>
            </a:br>
            <a:r>
              <a:rPr sz="3800"/>
              <a:t>Knapsack Cryptosystem Construction</a:t>
            </a:r>
          </a:p>
        </p:txBody>
      </p:sp>
      <p:sp>
        <p:nvSpPr>
          <p:cNvPr id="15363" name="Text Placeholder 1536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8153400" cy="5257800"/>
          </a:xfrm>
        </p:spPr>
        <p:txBody>
          <a:bodyPr/>
          <a:lstStyle/>
          <a:p>
            <a:r>
              <a:rPr>
                <a:latin typeface="Times New Roman" panose="02020603050405020304" pitchFamily="18" charset="0"/>
              </a:rPr>
              <a:t>Chooses </a:t>
            </a:r>
            <a:r>
              <a:rPr i="1">
                <a:latin typeface="Times New Roman" panose="02020603050405020304" pitchFamily="18" charset="0"/>
              </a:rPr>
              <a:t>A</a:t>
            </a:r>
            <a:r>
              <a:rPr>
                <a:latin typeface="Times New Roman" panose="02020603050405020304" pitchFamily="18" charset="0"/>
              </a:rPr>
              <a:t> = {</a:t>
            </a:r>
            <a:r>
              <a:rPr i="1">
                <a:latin typeface="Times New Roman" panose="02020603050405020304" pitchFamily="18" charset="0"/>
              </a:rPr>
              <a:t>a</a:t>
            </a:r>
            <a:r>
              <a:rPr baseline="-25000">
                <a:latin typeface="Times New Roman" panose="02020603050405020304" pitchFamily="18" charset="0"/>
              </a:rPr>
              <a:t>1</a:t>
            </a:r>
            <a:r>
              <a:rPr>
                <a:latin typeface="Times New Roman" panose="02020603050405020304" pitchFamily="18" charset="0"/>
              </a:rPr>
              <a:t>, …</a:t>
            </a:r>
            <a:r>
              <a:rPr i="1">
                <a:latin typeface="Times New Roman" panose="02020603050405020304" pitchFamily="18" charset="0"/>
              </a:rPr>
              <a:t>a</a:t>
            </a:r>
            <a:r>
              <a:rPr i="1" baseline="-25000">
                <a:latin typeface="Times New Roman" panose="02020603050405020304" pitchFamily="18" charset="0"/>
              </a:rPr>
              <a:t>n</a:t>
            </a:r>
            <a:r>
              <a:rPr>
                <a:latin typeface="Times New Roman" panose="02020603050405020304" pitchFamily="18" charset="0"/>
              </a:rPr>
              <a:t>} super-increasing sequence, </a:t>
            </a:r>
          </a:p>
          <a:p>
            <a:pPr>
              <a:buNone/>
            </a:pPr>
            <a:r>
              <a:rPr i="1">
                <a:latin typeface="Times New Roman" panose="02020603050405020304" pitchFamily="18" charset="0"/>
              </a:rPr>
              <a:t>     A</a:t>
            </a:r>
            <a:r>
              <a:rPr>
                <a:latin typeface="Times New Roman" panose="02020603050405020304" pitchFamily="18" charset="0"/>
              </a:rPr>
              <a:t> is a private (easy) knapsack</a:t>
            </a:r>
          </a:p>
          <a:p>
            <a:pPr>
              <a:buNone/>
            </a:pPr>
            <a:r>
              <a:rPr i="1">
                <a:latin typeface="Times New Roman" panose="02020603050405020304" pitchFamily="18" charset="0"/>
              </a:rPr>
              <a:t>     a</a:t>
            </a:r>
            <a:r>
              <a:rPr baseline="-25000">
                <a:latin typeface="Times New Roman" panose="02020603050405020304" pitchFamily="18" charset="0"/>
              </a:rPr>
              <a:t>1</a:t>
            </a:r>
            <a:r>
              <a:rPr>
                <a:latin typeface="Times New Roman" panose="02020603050405020304" pitchFamily="18" charset="0"/>
              </a:rPr>
              <a:t>+ …+ </a:t>
            </a:r>
            <a:r>
              <a:rPr i="1">
                <a:latin typeface="Times New Roman" panose="02020603050405020304" pitchFamily="18" charset="0"/>
              </a:rPr>
              <a:t>a</a:t>
            </a:r>
            <a:r>
              <a:rPr i="1" baseline="-25000">
                <a:latin typeface="Times New Roman" panose="02020603050405020304" pitchFamily="18" charset="0"/>
              </a:rPr>
              <a:t>n </a:t>
            </a:r>
            <a:r>
              <a:rPr i="1">
                <a:latin typeface="Times New Roman" panose="02020603050405020304" pitchFamily="18" charset="0"/>
              </a:rPr>
              <a:t> = E</a:t>
            </a:r>
          </a:p>
          <a:p>
            <a:r>
              <a:rPr>
                <a:latin typeface="Times New Roman" panose="02020603050405020304" pitchFamily="18" charset="0"/>
              </a:rPr>
              <a:t>Chooses </a:t>
            </a:r>
            <a:r>
              <a:rPr i="1">
                <a:latin typeface="Times New Roman" panose="02020603050405020304" pitchFamily="18" charset="0"/>
              </a:rPr>
              <a:t>M</a:t>
            </a:r>
            <a:r>
              <a:rPr>
                <a:latin typeface="Times New Roman" panose="02020603050405020304" pitchFamily="18" charset="0"/>
              </a:rPr>
              <a:t> - the next prime larger than </a:t>
            </a:r>
            <a:r>
              <a:rPr i="1">
                <a:latin typeface="Times New Roman" panose="02020603050405020304" pitchFamily="18" charset="0"/>
              </a:rPr>
              <a:t>E</a:t>
            </a:r>
            <a:r>
              <a:rPr>
                <a:latin typeface="Times New Roman" panose="02020603050405020304" pitchFamily="18" charset="0"/>
              </a:rPr>
              <a:t>.</a:t>
            </a:r>
          </a:p>
          <a:p>
            <a:r>
              <a:rPr>
                <a:latin typeface="Times New Roman" panose="02020603050405020304" pitchFamily="18" charset="0"/>
              </a:rPr>
              <a:t>Chooses </a:t>
            </a:r>
            <a:r>
              <a:rPr i="1">
                <a:latin typeface="Times New Roman" panose="02020603050405020304" pitchFamily="18" charset="0"/>
              </a:rPr>
              <a:t>W</a:t>
            </a:r>
            <a:r>
              <a:rPr>
                <a:latin typeface="Times New Roman" panose="02020603050405020304" pitchFamily="18" charset="0"/>
              </a:rPr>
              <a:t> that satisfies 2 </a:t>
            </a:r>
            <a:r>
              <a:rPr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i="1">
                <a:latin typeface="Times New Roman" panose="02020603050405020304" pitchFamily="18" charset="0"/>
              </a:rPr>
              <a:t>W</a:t>
            </a:r>
            <a:r>
              <a:rPr>
                <a:latin typeface="Times New Roman" panose="02020603050405020304" pitchFamily="18" charset="0"/>
              </a:rPr>
              <a:t> &lt; </a:t>
            </a:r>
            <a:r>
              <a:rPr i="1">
                <a:latin typeface="Times New Roman" panose="02020603050405020304" pitchFamily="18" charset="0"/>
              </a:rPr>
              <a:t>M</a:t>
            </a:r>
            <a:r>
              <a:rPr>
                <a:latin typeface="Times New Roman" panose="02020603050405020304" pitchFamily="18" charset="0"/>
              </a:rPr>
              <a:t> and (</a:t>
            </a:r>
            <a:r>
              <a:rPr i="1">
                <a:latin typeface="Times New Roman" panose="02020603050405020304" pitchFamily="18" charset="0"/>
              </a:rPr>
              <a:t>W</a:t>
            </a:r>
            <a:r>
              <a:rPr>
                <a:latin typeface="Times New Roman" panose="02020603050405020304" pitchFamily="18" charset="0"/>
              </a:rPr>
              <a:t>, </a:t>
            </a:r>
            <a:r>
              <a:rPr i="1">
                <a:latin typeface="Times New Roman" panose="02020603050405020304" pitchFamily="18" charset="0"/>
              </a:rPr>
              <a:t>M</a:t>
            </a:r>
            <a:r>
              <a:rPr>
                <a:latin typeface="Times New Roman" panose="02020603050405020304" pitchFamily="18" charset="0"/>
              </a:rPr>
              <a:t>) = 1</a:t>
            </a:r>
          </a:p>
          <a:p>
            <a:r>
              <a:rPr>
                <a:latin typeface="Times New Roman" panose="02020603050405020304" pitchFamily="18" charset="0"/>
              </a:rPr>
              <a:t>Computes Public (hard) knapsack </a:t>
            </a:r>
            <a:r>
              <a:rPr i="1">
                <a:latin typeface="Times New Roman" panose="02020603050405020304" pitchFamily="18" charset="0"/>
              </a:rPr>
              <a:t>B</a:t>
            </a:r>
            <a:r>
              <a:rPr>
                <a:latin typeface="Times New Roman" panose="02020603050405020304" pitchFamily="18" charset="0"/>
              </a:rPr>
              <a:t> = {</a:t>
            </a:r>
            <a:r>
              <a:rPr i="1">
                <a:latin typeface="Times New Roman" panose="02020603050405020304" pitchFamily="18" charset="0"/>
              </a:rPr>
              <a:t>b</a:t>
            </a:r>
            <a:r>
              <a:rPr baseline="-25000">
                <a:latin typeface="Times New Roman" panose="02020603050405020304" pitchFamily="18" charset="0"/>
              </a:rPr>
              <a:t>1</a:t>
            </a:r>
            <a:r>
              <a:rPr>
                <a:latin typeface="Times New Roman" panose="02020603050405020304" pitchFamily="18" charset="0"/>
              </a:rPr>
              <a:t>, ….</a:t>
            </a:r>
            <a:r>
              <a:rPr i="1" err="1">
                <a:latin typeface="Times New Roman" panose="02020603050405020304" pitchFamily="18" charset="0"/>
              </a:rPr>
              <a:t>b</a:t>
            </a:r>
            <a:r>
              <a:rPr baseline="-25000" err="1">
                <a:latin typeface="Times New Roman" panose="02020603050405020304" pitchFamily="18" charset="0"/>
              </a:rPr>
              <a:t>n</a:t>
            </a:r>
            <a:r>
              <a:rPr>
                <a:latin typeface="Times New Roman" panose="02020603050405020304" pitchFamily="18" charset="0"/>
              </a:rPr>
              <a:t>}, where </a:t>
            </a:r>
            <a:r>
              <a:rPr i="1">
                <a:latin typeface="Times New Roman" panose="02020603050405020304" pitchFamily="18" charset="0"/>
              </a:rPr>
              <a:t>b</a:t>
            </a:r>
            <a:r>
              <a:rPr i="1" baseline="-25000">
                <a:latin typeface="Times New Roman" panose="02020603050405020304" pitchFamily="18" charset="0"/>
              </a:rPr>
              <a:t>i</a:t>
            </a:r>
            <a:r>
              <a:rPr i="1">
                <a:latin typeface="Times New Roman" panose="02020603050405020304" pitchFamily="18" charset="0"/>
              </a:rPr>
              <a:t> = </a:t>
            </a:r>
            <a:r>
              <a:rPr i="1" err="1">
                <a:latin typeface="Times New Roman" panose="02020603050405020304" pitchFamily="18" charset="0"/>
              </a:rPr>
              <a:t>Wa</a:t>
            </a:r>
            <a:r>
              <a:rPr i="1" baseline="-25000" err="1">
                <a:latin typeface="Times New Roman" panose="02020603050405020304" pitchFamily="18" charset="0"/>
              </a:rPr>
              <a:t>i</a:t>
            </a:r>
            <a:r>
              <a:rPr i="1">
                <a:latin typeface="Times New Roman" panose="02020603050405020304" pitchFamily="18" charset="0"/>
              </a:rPr>
              <a:t> (</a:t>
            </a:r>
            <a:r>
              <a:rPr>
                <a:latin typeface="Times New Roman" panose="02020603050405020304" pitchFamily="18" charset="0"/>
              </a:rPr>
              <a:t>mod</a:t>
            </a:r>
            <a:r>
              <a:rPr i="1">
                <a:latin typeface="Times New Roman" panose="02020603050405020304" pitchFamily="18" charset="0"/>
              </a:rPr>
              <a:t> M), </a:t>
            </a:r>
            <a:r>
              <a:rPr>
                <a:latin typeface="Times New Roman" panose="02020603050405020304" pitchFamily="18" charset="0"/>
              </a:rPr>
              <a:t>1</a:t>
            </a:r>
            <a:r>
              <a:rPr i="1">
                <a:latin typeface="Times New Roman" panose="02020603050405020304" pitchFamily="18" charset="0"/>
              </a:rPr>
              <a:t> </a:t>
            </a:r>
            <a:r>
              <a:rPr i="1">
                <a:latin typeface="Times New Roman" panose="02020603050405020304" pitchFamily="18" charset="0"/>
                <a:sym typeface="Symbol" panose="05050102010706020507" pitchFamily="18" charset="2"/>
              </a:rPr>
              <a:t>  i   n </a:t>
            </a:r>
          </a:p>
          <a:p>
            <a:r>
              <a:rPr b="1">
                <a:latin typeface="Times New Roman" panose="02020603050405020304" pitchFamily="18" charset="0"/>
                <a:sym typeface="Symbol" panose="05050102010706020507" pitchFamily="18" charset="2"/>
              </a:rPr>
              <a:t>Keeps Private Key: </a:t>
            </a:r>
            <a:r>
              <a:rPr i="1">
                <a:latin typeface="Times New Roman" panose="02020603050405020304" pitchFamily="18" charset="0"/>
                <a:sym typeface="Symbol" panose="05050102010706020507" pitchFamily="18" charset="2"/>
              </a:rPr>
              <a:t>A, W, M</a:t>
            </a:r>
          </a:p>
          <a:p>
            <a:r>
              <a:rPr b="1">
                <a:latin typeface="Times New Roman" panose="02020603050405020304" pitchFamily="18" charset="0"/>
                <a:sym typeface="Symbol" panose="05050102010706020507" pitchFamily="18" charset="2"/>
              </a:rPr>
              <a:t>Publishes Public key</a:t>
            </a:r>
            <a:r>
              <a:rPr i="1">
                <a:latin typeface="Times New Roman" panose="02020603050405020304" pitchFamily="18" charset="0"/>
                <a:sym typeface="Symbol" panose="05050102010706020507" pitchFamily="18" charset="2"/>
              </a:rPr>
              <a:t>: B</a:t>
            </a:r>
          </a:p>
          <a:p>
            <a:pPr>
              <a:buNone/>
            </a:pPr>
            <a:endParaRPr>
              <a:latin typeface="Times New Roman" panose="02020603050405020304" pitchFamily="18" charset="0"/>
            </a:endParaRPr>
          </a:p>
          <a:p>
            <a:endParaRPr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7409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ctr"/>
            <a:r>
              <a:t>Bob – Encryption Process</a:t>
            </a:r>
          </a:p>
        </p:txBody>
      </p:sp>
      <p:sp>
        <p:nvSpPr>
          <p:cNvPr id="17411" name="Text Placeholder 17410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7924800" cy="4800600"/>
          </a:xfrm>
        </p:spPr>
        <p:txBody>
          <a:bodyPr/>
          <a:lstStyle/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r>
              <a:rPr>
                <a:latin typeface="Times New Roman" panose="02020603050405020304" pitchFamily="18" charset="0"/>
              </a:rPr>
              <a:t>Binary Plaintext </a:t>
            </a:r>
            <a:r>
              <a:rPr i="1">
                <a:latin typeface="Times New Roman" panose="02020603050405020304" pitchFamily="18" charset="0"/>
              </a:rPr>
              <a:t>P</a:t>
            </a:r>
            <a:r>
              <a:rPr>
                <a:latin typeface="Times New Roman" panose="02020603050405020304" pitchFamily="18" charset="0"/>
              </a:rPr>
              <a:t> breaks up into sets of </a:t>
            </a:r>
            <a:r>
              <a:rPr i="1">
                <a:latin typeface="Times New Roman" panose="02020603050405020304" pitchFamily="18" charset="0"/>
              </a:rPr>
              <a:t>n</a:t>
            </a:r>
            <a:r>
              <a:rPr>
                <a:latin typeface="Times New Roman" panose="02020603050405020304" pitchFamily="18" charset="0"/>
              </a:rPr>
              <a:t> elements long: </a:t>
            </a:r>
            <a:r>
              <a:rPr i="1">
                <a:latin typeface="Times New Roman" panose="02020603050405020304" pitchFamily="18" charset="0"/>
              </a:rPr>
              <a:t>P</a:t>
            </a:r>
            <a:r>
              <a:rPr>
                <a:latin typeface="Times New Roman" panose="02020603050405020304" pitchFamily="18" charset="0"/>
              </a:rPr>
              <a:t> = {</a:t>
            </a:r>
            <a:r>
              <a:rPr i="1">
                <a:latin typeface="Times New Roman" panose="02020603050405020304" pitchFamily="18" charset="0"/>
              </a:rPr>
              <a:t>P</a:t>
            </a:r>
            <a:r>
              <a:rPr baseline="-25000">
                <a:latin typeface="Times New Roman" panose="02020603050405020304" pitchFamily="18" charset="0"/>
              </a:rPr>
              <a:t>1</a:t>
            </a:r>
            <a:r>
              <a:rPr>
                <a:latin typeface="Times New Roman" panose="02020603050405020304" pitchFamily="18" charset="0"/>
              </a:rPr>
              <a:t>, …</a:t>
            </a:r>
            <a:r>
              <a:rPr i="1" err="1">
                <a:latin typeface="Times New Roman" panose="02020603050405020304" pitchFamily="18" charset="0"/>
              </a:rPr>
              <a:t>P</a:t>
            </a:r>
            <a:r>
              <a:rPr i="1" baseline="-25000" err="1">
                <a:latin typeface="Times New Roman" panose="02020603050405020304" pitchFamily="18" charset="0"/>
              </a:rPr>
              <a:t>k</a:t>
            </a:r>
            <a:r>
              <a:rPr>
                <a:latin typeface="Times New Roman" panose="02020603050405020304" pitchFamily="18" charset="0"/>
              </a:rPr>
              <a:t>}</a:t>
            </a: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endParaRPr>
              <a:latin typeface="Times New Roman" panose="02020603050405020304" pitchFamily="18" charset="0"/>
            </a:endParaRP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r>
              <a:rPr>
                <a:latin typeface="Times New Roman" panose="02020603050405020304" pitchFamily="18" charset="0"/>
              </a:rPr>
              <a:t>For each set </a:t>
            </a:r>
            <a:r>
              <a:rPr i="1">
                <a:latin typeface="Times New Roman" panose="02020603050405020304" pitchFamily="18" charset="0"/>
              </a:rPr>
              <a:t>P</a:t>
            </a:r>
            <a:r>
              <a:rPr i="1" baseline="-25000">
                <a:latin typeface="Times New Roman" panose="02020603050405020304" pitchFamily="18" charset="0"/>
              </a:rPr>
              <a:t>i</a:t>
            </a:r>
            <a:r>
              <a:rPr>
                <a:latin typeface="Times New Roman" panose="02020603050405020304" pitchFamily="18" charset="0"/>
              </a:rPr>
              <a:t> compute</a:t>
            </a: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endParaRPr>
              <a:latin typeface="Times New Roman" panose="02020603050405020304" pitchFamily="18" charset="0"/>
            </a:endParaRP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r>
              <a:rPr b="1" i="1" err="1">
                <a:latin typeface="Times New Roman" panose="02020603050405020304" pitchFamily="18" charset="0"/>
              </a:rPr>
              <a:t>C</a:t>
            </a:r>
            <a:r>
              <a:rPr b="1" i="1" baseline="-25000" err="1">
                <a:latin typeface="Times New Roman" panose="02020603050405020304" pitchFamily="18" charset="0"/>
              </a:rPr>
              <a:t>i</a:t>
            </a:r>
            <a:r>
              <a:rPr>
                <a:latin typeface="Times New Roman" panose="02020603050405020304" pitchFamily="18" charset="0"/>
              </a:rPr>
              <a:t>  is the </a:t>
            </a:r>
            <a:r>
              <a:rPr err="1">
                <a:latin typeface="Times New Roman" panose="02020603050405020304" pitchFamily="18" charset="0"/>
              </a:rPr>
              <a:t>ciphertext</a:t>
            </a:r>
            <a:r>
              <a:rPr>
                <a:latin typeface="Times New Roman" panose="02020603050405020304" pitchFamily="18" charset="0"/>
              </a:rPr>
              <a:t> that corresponds to plaintext </a:t>
            </a:r>
            <a:r>
              <a:rPr i="1">
                <a:latin typeface="Times New Roman" panose="02020603050405020304" pitchFamily="18" charset="0"/>
              </a:rPr>
              <a:t>P</a:t>
            </a:r>
            <a:r>
              <a:rPr i="1" baseline="-25000">
                <a:latin typeface="Times New Roman" panose="02020603050405020304" pitchFamily="18" charset="0"/>
              </a:rPr>
              <a:t>i</a:t>
            </a:r>
            <a:r>
              <a:rPr>
                <a:latin typeface="Times New Roman" panose="02020603050405020304" pitchFamily="18" charset="0"/>
              </a:rPr>
              <a:t> </a:t>
            </a: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r>
              <a:rPr b="1" i="1">
                <a:latin typeface="Times New Roman" panose="02020603050405020304" pitchFamily="18" charset="0"/>
              </a:rPr>
              <a:t> C </a:t>
            </a:r>
            <a:r>
              <a:rPr b="1">
                <a:latin typeface="Times New Roman" panose="02020603050405020304" pitchFamily="18" charset="0"/>
              </a:rPr>
              <a:t>= {</a:t>
            </a:r>
            <a:r>
              <a:rPr b="1" i="1">
                <a:latin typeface="Times New Roman" panose="02020603050405020304" pitchFamily="18" charset="0"/>
              </a:rPr>
              <a:t>C</a:t>
            </a:r>
            <a:r>
              <a:rPr b="1" baseline="-25000">
                <a:latin typeface="Times New Roman" panose="02020603050405020304" pitchFamily="18" charset="0"/>
              </a:rPr>
              <a:t>1</a:t>
            </a:r>
            <a:r>
              <a:rPr b="1">
                <a:latin typeface="Times New Roman" panose="02020603050405020304" pitchFamily="18" charset="0"/>
              </a:rPr>
              <a:t>, …</a:t>
            </a:r>
            <a:r>
              <a:rPr b="1" i="1">
                <a:latin typeface="Times New Roman" panose="02020603050405020304" pitchFamily="18" charset="0"/>
              </a:rPr>
              <a:t>C</a:t>
            </a:r>
            <a:r>
              <a:rPr b="1" i="1" baseline="-25000">
                <a:latin typeface="Times New Roman" panose="02020603050405020304" pitchFamily="18" charset="0"/>
              </a:rPr>
              <a:t>k</a:t>
            </a:r>
            <a:r>
              <a:rPr b="1">
                <a:latin typeface="Times New Roman" panose="02020603050405020304" pitchFamily="18" charset="0"/>
              </a:rPr>
              <a:t>)</a:t>
            </a:r>
            <a:r>
              <a:rPr>
                <a:latin typeface="Times New Roman" panose="02020603050405020304" pitchFamily="18" charset="0"/>
              </a:rPr>
              <a:t> is </a:t>
            </a:r>
            <a:r>
              <a:rPr err="1">
                <a:latin typeface="Times New Roman" panose="02020603050405020304" pitchFamily="18" charset="0"/>
              </a:rPr>
              <a:t>ciphertext</a:t>
            </a:r>
            <a:r>
              <a:rPr>
                <a:latin typeface="Times New Roman" panose="02020603050405020304" pitchFamily="18" charset="0"/>
              </a:rPr>
              <a:t> that corresponds to the plaintext </a:t>
            </a:r>
            <a:r>
              <a:rPr i="1">
                <a:latin typeface="Times New Roman" panose="02020603050405020304" pitchFamily="18" charset="0"/>
              </a:rPr>
              <a:t>P</a:t>
            </a: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r>
              <a:rPr b="1" i="1">
                <a:latin typeface="Times New Roman" panose="02020603050405020304" pitchFamily="18" charset="0"/>
              </a:rPr>
              <a:t>C</a:t>
            </a:r>
            <a:r>
              <a:rPr i="1">
                <a:latin typeface="Times New Roman" panose="02020603050405020304" pitchFamily="18" charset="0"/>
              </a:rPr>
              <a:t> </a:t>
            </a:r>
            <a:r>
              <a:rPr b="1">
                <a:latin typeface="Times New Roman" panose="02020603050405020304" pitchFamily="18" charset="0"/>
              </a:rPr>
              <a:t>is sent to Alice</a:t>
            </a:r>
          </a:p>
          <a:p>
            <a:pPr lvl="1">
              <a:spcBef>
                <a:spcPct val="50000"/>
              </a:spcBef>
              <a:buClrTx/>
              <a:buSzTx/>
              <a:buFontTx/>
              <a:buChar char="•"/>
            </a:pPr>
            <a:endParaRPr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7412" name="Content Placeholder 17411"/>
          <p:cNvGraphicFramePr>
            <a:graphicFrameLocks noGrp="1"/>
          </p:cNvGraphicFramePr>
          <p:nvPr>
            <p:ph sz="half" idx="2"/>
          </p:nvPr>
        </p:nvGraphicFramePr>
        <p:xfrm>
          <a:off x="5321300" y="2895600"/>
          <a:ext cx="16256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25500" imgH="457200" progId="Equation.COEE2">
                  <p:embed/>
                </p:oleObj>
              </mc:Choice>
              <mc:Fallback>
                <p:oleObj r:id="rId2" imgW="825500" imgH="457200" progId="Equation.COEE2">
                  <p:embed/>
                  <p:pic>
                    <p:nvPicPr>
                      <p:cNvPr id="17412" name="Content Placeholder 174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21300" y="2895600"/>
                        <a:ext cx="1625600" cy="90011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9457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ctr"/>
            <a:r>
              <a:t>Alice – Decryption Process</a:t>
            </a:r>
          </a:p>
        </p:txBody>
      </p:sp>
      <p:sp>
        <p:nvSpPr>
          <p:cNvPr id="19459" name="Text Placeholder 19458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7696200" cy="4530725"/>
          </a:xfrm>
        </p:spPr>
        <p:txBody>
          <a:bodyPr/>
          <a:lstStyle/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r>
              <a:rPr sz="2400">
                <a:latin typeface="Times New Roman" panose="02020603050405020304" pitchFamily="18" charset="0"/>
              </a:rPr>
              <a:t>Computes </a:t>
            </a:r>
            <a:r>
              <a:rPr sz="2400" i="1">
                <a:latin typeface="Times New Roman" panose="02020603050405020304" pitchFamily="18" charset="0"/>
              </a:rPr>
              <a:t>w</a:t>
            </a:r>
            <a:r>
              <a:rPr sz="2400">
                <a:latin typeface="Times New Roman" panose="02020603050405020304" pitchFamily="18" charset="0"/>
              </a:rPr>
              <a:t>, the multiplicative inverse of </a:t>
            </a:r>
            <a:r>
              <a:rPr sz="2400" i="1">
                <a:latin typeface="Times New Roman" panose="02020603050405020304" pitchFamily="18" charset="0"/>
              </a:rPr>
              <a:t>W</a:t>
            </a:r>
            <a:r>
              <a:rPr sz="2400">
                <a:latin typeface="Times New Roman" panose="02020603050405020304" pitchFamily="18" charset="0"/>
              </a:rPr>
              <a:t> mod </a:t>
            </a:r>
            <a:r>
              <a:rPr sz="2400" i="1">
                <a:latin typeface="Times New Roman" panose="02020603050405020304" pitchFamily="18" charset="0"/>
              </a:rPr>
              <a:t>M</a:t>
            </a:r>
            <a:r>
              <a:rPr sz="2400">
                <a:latin typeface="Times New Roman" panose="02020603050405020304" pitchFamily="18" charset="0"/>
              </a:rPr>
              <a:t>: </a:t>
            </a: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sz="2400" i="1">
                <a:latin typeface="Times New Roman" panose="02020603050405020304" pitchFamily="18" charset="0"/>
              </a:rPr>
              <a:t>     </a:t>
            </a:r>
            <a:r>
              <a:rPr sz="2400" i="1" err="1">
                <a:latin typeface="Times New Roman" panose="02020603050405020304" pitchFamily="18" charset="0"/>
              </a:rPr>
              <a:t>wW</a:t>
            </a:r>
            <a:r>
              <a:rPr sz="2400" i="1">
                <a:latin typeface="Times New Roman" panose="02020603050405020304" pitchFamily="18" charset="0"/>
              </a:rPr>
              <a:t> </a:t>
            </a:r>
            <a:r>
              <a:rPr sz="2400">
                <a:latin typeface="Times New Roman" panose="02020603050405020304" pitchFamily="18" charset="0"/>
                <a:sym typeface="Symbol" panose="05050102010706020507" pitchFamily="18" charset="2"/>
              </a:rPr>
              <a:t> 1 (mod </a:t>
            </a:r>
            <a:r>
              <a:rPr sz="2400" i="1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sz="2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r>
              <a:rPr sz="2400">
                <a:latin typeface="Times New Roman" panose="02020603050405020304" pitchFamily="18" charset="0"/>
                <a:sym typeface="Symbol" panose="05050102010706020507" pitchFamily="18" charset="2"/>
              </a:rPr>
              <a:t>The connection between easy and hard knapsacks: </a:t>
            </a: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sz="2400" i="1"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sz="2400" i="1" err="1">
                <a:latin typeface="Times New Roman" panose="02020603050405020304" pitchFamily="18" charset="0"/>
                <a:sym typeface="Symbol" panose="05050102010706020507" pitchFamily="18" charset="2"/>
              </a:rPr>
              <a:t>Wa</a:t>
            </a:r>
            <a:r>
              <a:rPr sz="2400" i="1" baseline="-2500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sz="2400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sz="240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sz="2400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sz="2400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sz="2400">
                <a:latin typeface="Times New Roman" panose="02020603050405020304" pitchFamily="18" charset="0"/>
                <a:sym typeface="Symbol" panose="05050102010706020507" pitchFamily="18" charset="2"/>
              </a:rPr>
              <a:t> (mod </a:t>
            </a:r>
            <a:r>
              <a:rPr sz="2400" i="1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sz="2400">
                <a:latin typeface="Times New Roman" panose="02020603050405020304" pitchFamily="18" charset="0"/>
                <a:sym typeface="Symbol" panose="05050102010706020507" pitchFamily="18" charset="2"/>
              </a:rPr>
              <a:t>) or </a:t>
            </a:r>
            <a:r>
              <a:rPr sz="2400" i="1" err="1">
                <a:latin typeface="Times New Roman" panose="02020603050405020304" pitchFamily="18" charset="0"/>
                <a:sym typeface="Symbol" panose="05050102010706020507" pitchFamily="18" charset="2"/>
              </a:rPr>
              <a:t>wb</a:t>
            </a:r>
            <a:r>
              <a:rPr sz="2400" i="1" baseline="-2500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sz="2400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sz="240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sz="2400" i="1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sz="2400" i="1" baseline="-2500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sz="2400">
                <a:latin typeface="Times New Roman" panose="02020603050405020304" pitchFamily="18" charset="0"/>
                <a:sym typeface="Symbol" panose="05050102010706020507" pitchFamily="18" charset="2"/>
              </a:rPr>
              <a:t> (mod </a:t>
            </a:r>
            <a:r>
              <a:rPr sz="2400" i="1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sz="240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sz="2400">
                <a:latin typeface="Times New Roman" panose="02020603050405020304" pitchFamily="18" charset="0"/>
              </a:rPr>
              <a:t>1</a:t>
            </a:r>
            <a:r>
              <a:rPr sz="2400" i="1">
                <a:latin typeface="Times New Roman" panose="02020603050405020304" pitchFamily="18" charset="0"/>
              </a:rPr>
              <a:t> </a:t>
            </a:r>
            <a:r>
              <a:rPr sz="2400" i="1">
                <a:latin typeface="Times New Roman" panose="02020603050405020304" pitchFamily="18" charset="0"/>
                <a:sym typeface="Symbol" panose="05050102010706020507" pitchFamily="18" charset="2"/>
              </a:rPr>
              <a:t>  i    n </a:t>
            </a:r>
            <a:endParaRPr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r>
              <a:rPr sz="2400">
                <a:latin typeface="Times New Roman" panose="02020603050405020304" pitchFamily="18" charset="0"/>
                <a:sym typeface="Symbol" panose="05050102010706020507" pitchFamily="18" charset="2"/>
              </a:rPr>
              <a:t>For each </a:t>
            </a:r>
            <a:r>
              <a:rPr sz="2400" i="1" err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sz="2400" i="1" baseline="-2500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sz="2400">
                <a:latin typeface="Times New Roman" panose="02020603050405020304" pitchFamily="18" charset="0"/>
                <a:sym typeface="Symbol" panose="05050102010706020507" pitchFamily="18" charset="2"/>
              </a:rPr>
              <a:t> computes: </a:t>
            </a:r>
            <a:r>
              <a:rPr sz="2400" i="1" err="1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sz="2400" i="1" baseline="-2500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sz="2400"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sz="2400" i="1" err="1">
                <a:latin typeface="Times New Roman" panose="02020603050405020304" pitchFamily="18" charset="0"/>
                <a:sym typeface="Symbol" panose="05050102010706020507" pitchFamily="18" charset="2"/>
              </a:rPr>
              <a:t>wC</a:t>
            </a:r>
            <a:r>
              <a:rPr sz="2400" i="1" baseline="-2500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sz="2400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sz="2400">
                <a:latin typeface="Times New Roman" panose="02020603050405020304" pitchFamily="18" charset="0"/>
                <a:sym typeface="Symbol" panose="05050102010706020507" pitchFamily="18" charset="2"/>
              </a:rPr>
              <a:t>(mod </a:t>
            </a:r>
            <a:r>
              <a:rPr sz="2400" i="1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sz="2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endParaRPr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endParaRPr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endParaRPr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r>
              <a:rPr sz="2400">
                <a:latin typeface="Times New Roman" panose="02020603050405020304" pitchFamily="18" charset="0"/>
                <a:sym typeface="Symbol" panose="05050102010706020507" pitchFamily="18" charset="2"/>
              </a:rPr>
              <a:t>Plaintext </a:t>
            </a:r>
            <a:r>
              <a:rPr sz="2400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sz="2400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sz="2400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sz="2400">
                <a:latin typeface="Times New Roman" panose="02020603050405020304" pitchFamily="18" charset="0"/>
                <a:sym typeface="Symbol" panose="05050102010706020507" pitchFamily="18" charset="2"/>
              </a:rPr>
              <a:t>could be found using polynomial time algorithm for easy knapsack</a:t>
            </a: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endParaRPr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endParaRPr sz="24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9460" name="Content Placeholder 19459"/>
          <p:cNvGraphicFramePr>
            <a:graphicFrameLocks noGrp="1"/>
          </p:cNvGraphicFramePr>
          <p:nvPr>
            <p:ph sz="half" idx="2"/>
          </p:nvPr>
        </p:nvGraphicFramePr>
        <p:xfrm>
          <a:off x="1243013" y="3886200"/>
          <a:ext cx="6656387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692400" imgH="457200" progId="Equation.COEE2">
                  <p:embed/>
                </p:oleObj>
              </mc:Choice>
              <mc:Fallback>
                <p:oleObj r:id="rId2" imgW="2692400" imgH="457200" progId="Equation.COEE2">
                  <p:embed/>
                  <p:pic>
                    <p:nvPicPr>
                      <p:cNvPr id="19460" name="Content Placeholder 1945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43013" y="3886200"/>
                        <a:ext cx="6656387" cy="11303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2048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ctr"/>
            <a:r>
              <a:t>Example</a:t>
            </a:r>
          </a:p>
        </p:txBody>
      </p:sp>
      <p:sp>
        <p:nvSpPr>
          <p:cNvPr id="20483" name="Text Placeholder 2048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8458200" cy="5029200"/>
          </a:xfrm>
        </p:spPr>
        <p:txBody>
          <a:bodyPr/>
          <a:lstStyle/>
          <a:p>
            <a:r>
              <a:rPr sz="2400">
                <a:latin typeface="Times New Roman" panose="02020603050405020304" pitchFamily="18" charset="0"/>
              </a:rPr>
              <a:t>Alice Private Key: </a:t>
            </a:r>
          </a:p>
          <a:p>
            <a:pPr lvl="1"/>
            <a:r>
              <a:rPr sz="2200" i="1">
                <a:latin typeface="Times New Roman" panose="02020603050405020304" pitchFamily="18" charset="0"/>
              </a:rPr>
              <a:t>A</a:t>
            </a:r>
            <a:r>
              <a:rPr sz="2200">
                <a:latin typeface="Times New Roman" panose="02020603050405020304" pitchFamily="18" charset="0"/>
              </a:rPr>
              <a:t>= {1, 2, 4, 8}, </a:t>
            </a:r>
            <a:r>
              <a:rPr sz="2200" i="1">
                <a:latin typeface="Times New Roman" panose="02020603050405020304" pitchFamily="18" charset="0"/>
              </a:rPr>
              <a:t>M</a:t>
            </a:r>
            <a:r>
              <a:rPr sz="2200">
                <a:latin typeface="Times New Roman" panose="02020603050405020304" pitchFamily="18" charset="0"/>
              </a:rPr>
              <a:t> =  17, </a:t>
            </a:r>
            <a:r>
              <a:rPr sz="2200" i="1">
                <a:latin typeface="Times New Roman" panose="02020603050405020304" pitchFamily="18" charset="0"/>
              </a:rPr>
              <a:t>W</a:t>
            </a:r>
            <a:r>
              <a:rPr sz="2200">
                <a:latin typeface="Times New Roman" panose="02020603050405020304" pitchFamily="18" charset="0"/>
              </a:rPr>
              <a:t> =  7,  2 </a:t>
            </a:r>
            <a:r>
              <a:rPr sz="220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sz="2200" i="1">
                <a:latin typeface="Times New Roman" panose="02020603050405020304" pitchFamily="18" charset="0"/>
              </a:rPr>
              <a:t>W</a:t>
            </a:r>
            <a:r>
              <a:rPr sz="2200">
                <a:latin typeface="Times New Roman" panose="02020603050405020304" pitchFamily="18" charset="0"/>
              </a:rPr>
              <a:t> &lt; 17, (7, 17) = 1</a:t>
            </a:r>
          </a:p>
          <a:p>
            <a:r>
              <a:rPr sz="2400">
                <a:latin typeface="Times New Roman" panose="02020603050405020304" pitchFamily="18" charset="0"/>
              </a:rPr>
              <a:t>Public Key: </a:t>
            </a:r>
          </a:p>
          <a:p>
            <a:pPr>
              <a:buNone/>
            </a:pPr>
            <a:r>
              <a:rPr sz="2000">
                <a:latin typeface="Times New Roman" panose="02020603050405020304" pitchFamily="18" charset="0"/>
              </a:rPr>
              <a:t>    </a:t>
            </a:r>
            <a:r>
              <a:rPr sz="2400" i="1">
                <a:latin typeface="Times New Roman" panose="02020603050405020304" pitchFamily="18" charset="0"/>
              </a:rPr>
              <a:t>B</a:t>
            </a:r>
            <a:r>
              <a:rPr sz="2400">
                <a:latin typeface="Times New Roman" panose="02020603050405020304" pitchFamily="18" charset="0"/>
              </a:rPr>
              <a:t>={7 mod 17, 14 mod 17, 28 mod 17, 56 mod 17}={7, 14, 11, 5}</a:t>
            </a:r>
          </a:p>
          <a:p>
            <a:r>
              <a:rPr sz="2400">
                <a:latin typeface="Times New Roman" panose="02020603050405020304" pitchFamily="18" charset="0"/>
              </a:rPr>
              <a:t>Bob Encryption: </a:t>
            </a:r>
          </a:p>
          <a:p>
            <a:pPr lvl="1"/>
            <a:r>
              <a:rPr sz="2200">
                <a:latin typeface="Times New Roman" panose="02020603050405020304" pitchFamily="18" charset="0"/>
              </a:rPr>
              <a:t>Plaintext: 1101</a:t>
            </a:r>
          </a:p>
          <a:p>
            <a:pPr lvl="1"/>
            <a:r>
              <a:rPr sz="2200" err="1">
                <a:latin typeface="Times New Roman" panose="02020603050405020304" pitchFamily="18" charset="0"/>
              </a:rPr>
              <a:t>Ciphertext</a:t>
            </a:r>
            <a:r>
              <a:rPr sz="2200">
                <a:latin typeface="Times New Roman" panose="02020603050405020304" pitchFamily="18" charset="0"/>
              </a:rPr>
              <a:t> = 7 + 14 + 5 = 26</a:t>
            </a:r>
          </a:p>
          <a:p>
            <a:r>
              <a:rPr sz="2400">
                <a:latin typeface="Times New Roman" panose="02020603050405020304" pitchFamily="18" charset="0"/>
              </a:rPr>
              <a:t>Alice Decryption:  </a:t>
            </a:r>
          </a:p>
          <a:p>
            <a:pPr lvl="1"/>
            <a:r>
              <a:rPr sz="2400" i="1">
                <a:latin typeface="Times New Roman" panose="02020603050405020304" pitchFamily="18" charset="0"/>
              </a:rPr>
              <a:t>w</a:t>
            </a:r>
            <a:r>
              <a:rPr sz="2400">
                <a:latin typeface="Times New Roman" panose="02020603050405020304" pitchFamily="18" charset="0"/>
              </a:rPr>
              <a:t> = 5 – multiplicative inverse of 7 (mod 17) </a:t>
            </a:r>
          </a:p>
          <a:p>
            <a:pPr lvl="1"/>
            <a:r>
              <a:rPr sz="2400">
                <a:latin typeface="Times New Roman" panose="02020603050405020304" pitchFamily="18" charset="0"/>
              </a:rPr>
              <a:t>5*26 (mod 17) = 11 </a:t>
            </a:r>
          </a:p>
          <a:p>
            <a:pPr lvl="1"/>
            <a:r>
              <a:rPr sz="2400">
                <a:latin typeface="Times New Roman" panose="02020603050405020304" pitchFamily="18" charset="0"/>
              </a:rPr>
              <a:t>Plaintext: 1101 (11 = 1*1 + 1*2 +0*4 + 1*8)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5120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420813"/>
          </a:xfrm>
        </p:spPr>
        <p:txBody>
          <a:bodyPr anchor="ctr" anchorCtr="0"/>
          <a:lstStyle/>
          <a:p>
            <a:pPr algn="ctr"/>
            <a:r>
              <a:rPr sz="2800" b="1" err="1"/>
              <a:t>Ciphertext</a:t>
            </a:r>
            <a:r>
              <a:rPr sz="2800" b="1"/>
              <a:t> Only Cryptanalytic Attack on </a:t>
            </a:r>
            <a:r>
              <a:rPr sz="2800" b="1" err="1"/>
              <a:t>Merkle-Hellman</a:t>
            </a:r>
            <a:r>
              <a:rPr sz="2800" b="1"/>
              <a:t> Knapsack: Dynamic Programming Algorithm </a:t>
            </a:r>
            <a:endParaRPr sz="2900" b="1"/>
          </a:p>
        </p:txBody>
      </p:sp>
      <p:sp>
        <p:nvSpPr>
          <p:cNvPr id="51203" name="Text Placeholder 5120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81534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sz="2000" b="1" i="1">
                <a:latin typeface="Times New Roman" panose="02020603050405020304" pitchFamily="18" charset="0"/>
              </a:rPr>
              <a:t>Input:</a:t>
            </a:r>
            <a:r>
              <a:rPr sz="2000"/>
              <a:t>        </a:t>
            </a:r>
            <a:r>
              <a:rPr sz="2000" i="1">
                <a:latin typeface="Times New Roman" panose="02020603050405020304" pitchFamily="18" charset="0"/>
              </a:rPr>
              <a:t>B</a:t>
            </a:r>
            <a:r>
              <a:rPr sz="2000">
                <a:latin typeface="Times New Roman" panose="02020603050405020304" pitchFamily="18" charset="0"/>
              </a:rPr>
              <a:t>={b</a:t>
            </a:r>
            <a:r>
              <a:rPr sz="2000" baseline="-25000">
                <a:latin typeface="Times New Roman" panose="02020603050405020304" pitchFamily="18" charset="0"/>
              </a:rPr>
              <a:t>1</a:t>
            </a:r>
            <a:r>
              <a:rPr sz="2000">
                <a:latin typeface="Times New Roman" panose="02020603050405020304" pitchFamily="18" charset="0"/>
              </a:rPr>
              <a:t>, b</a:t>
            </a:r>
            <a:r>
              <a:rPr sz="2000" baseline="-25000">
                <a:latin typeface="Times New Roman" panose="02020603050405020304" pitchFamily="18" charset="0"/>
              </a:rPr>
              <a:t>2</a:t>
            </a:r>
            <a:r>
              <a:rPr sz="2000">
                <a:latin typeface="Times New Roman" panose="02020603050405020304" pitchFamily="18" charset="0"/>
              </a:rPr>
              <a:t>, … </a:t>
            </a:r>
            <a:r>
              <a:rPr sz="2000" err="1">
                <a:latin typeface="Times New Roman" panose="02020603050405020304" pitchFamily="18" charset="0"/>
              </a:rPr>
              <a:t>b</a:t>
            </a:r>
            <a:r>
              <a:rPr sz="2000" baseline="-25000" err="1">
                <a:latin typeface="Times New Roman" panose="02020603050405020304" pitchFamily="18" charset="0"/>
              </a:rPr>
              <a:t>n</a:t>
            </a:r>
            <a:r>
              <a:rPr sz="2000">
                <a:latin typeface="Times New Roman" panose="02020603050405020304" pitchFamily="18" charset="0"/>
              </a:rPr>
              <a:t>} – public key, </a:t>
            </a:r>
            <a:r>
              <a:rPr sz="2000" i="1">
                <a:latin typeface="Times New Roman" panose="02020603050405020304" pitchFamily="18" charset="0"/>
              </a:rPr>
              <a:t>C - </a:t>
            </a:r>
            <a:r>
              <a:rPr sz="2000" err="1">
                <a:latin typeface="Times New Roman" panose="02020603050405020304" pitchFamily="18" charset="0"/>
              </a:rPr>
              <a:t>ciphertext</a:t>
            </a:r>
            <a:endParaRPr sz="20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sz="2000" b="1" i="1">
                <a:latin typeface="Times New Roman" panose="02020603050405020304" pitchFamily="18" charset="0"/>
              </a:rPr>
              <a:t>Output:</a:t>
            </a:r>
            <a:r>
              <a:rPr sz="2000">
                <a:latin typeface="Times New Roman" panose="02020603050405020304" pitchFamily="18" charset="0"/>
              </a:rPr>
              <a:t>      The binary array P – plaintext</a:t>
            </a:r>
          </a:p>
          <a:p>
            <a:pPr>
              <a:lnSpc>
                <a:spcPct val="80000"/>
              </a:lnSpc>
            </a:pPr>
            <a:r>
              <a:rPr sz="2000" b="1" i="1">
                <a:latin typeface="Times New Roman" panose="02020603050405020304" pitchFamily="18" charset="0"/>
              </a:rPr>
              <a:t>Algorithm:  </a:t>
            </a:r>
            <a:r>
              <a:rPr sz="2000">
                <a:latin typeface="Times New Roman" panose="02020603050405020304" pitchFamily="18" charset="0"/>
              </a:rPr>
              <a:t>Let </a:t>
            </a:r>
            <a:r>
              <a:rPr sz="2000" i="1" err="1">
                <a:latin typeface="Times New Roman" panose="02020603050405020304" pitchFamily="18" charset="0"/>
              </a:rPr>
              <a:t>Q</a:t>
            </a:r>
            <a:r>
              <a:rPr sz="2000" err="1">
                <a:latin typeface="Times New Roman" panose="02020603050405020304" pitchFamily="18" charset="0"/>
              </a:rPr>
              <a:t>[</a:t>
            </a:r>
            <a:r>
              <a:rPr sz="2000" i="1" err="1">
                <a:latin typeface="Times New Roman" panose="02020603050405020304" pitchFamily="18" charset="0"/>
              </a:rPr>
              <a:t>i</a:t>
            </a:r>
            <a:r>
              <a:rPr sz="2000">
                <a:latin typeface="Times New Roman" panose="02020603050405020304" pitchFamily="18" charset="0"/>
              </a:rPr>
              <a:t>, </a:t>
            </a:r>
            <a:r>
              <a:rPr sz="2000" i="1">
                <a:latin typeface="Times New Roman" panose="02020603050405020304" pitchFamily="18" charset="0"/>
              </a:rPr>
              <a:t>j</a:t>
            </a:r>
            <a:r>
              <a:rPr sz="2000">
                <a:latin typeface="Times New Roman" panose="02020603050405020304" pitchFamily="18" charset="0"/>
              </a:rPr>
              <a:t>] be TRUE if there is a subset of first </a:t>
            </a:r>
            <a:r>
              <a:rPr sz="2000" i="1">
                <a:latin typeface="Times New Roman" panose="02020603050405020304" pitchFamily="18" charset="0"/>
              </a:rPr>
              <a:t>i </a:t>
            </a:r>
            <a:r>
              <a:rPr sz="2000">
                <a:latin typeface="Times New Roman" panose="02020603050405020304" pitchFamily="18" charset="0"/>
              </a:rPr>
              <a:t>elements of </a:t>
            </a:r>
            <a:r>
              <a:rPr sz="2000" i="1">
                <a:latin typeface="Times New Roman" panose="02020603050405020304" pitchFamily="18" charset="0"/>
              </a:rPr>
              <a:t>B</a:t>
            </a:r>
          </a:p>
          <a:p>
            <a:pPr>
              <a:lnSpc>
                <a:spcPct val="80000"/>
              </a:lnSpc>
              <a:buNone/>
            </a:pPr>
            <a:r>
              <a:rPr sz="2000">
                <a:latin typeface="Times New Roman" panose="02020603050405020304" pitchFamily="18" charset="0"/>
              </a:rPr>
              <a:t>                          that sums to </a:t>
            </a:r>
            <a:r>
              <a:rPr sz="2000" i="1">
                <a:latin typeface="Times New Roman" panose="02020603050405020304" pitchFamily="18" charset="0"/>
              </a:rPr>
              <a:t>j</a:t>
            </a:r>
            <a:r>
              <a:rPr sz="2000">
                <a:latin typeface="Times New Roman" panose="02020603050405020304" pitchFamily="18" charset="0"/>
              </a:rPr>
              <a:t>, 0 ≤ i ≤ </a:t>
            </a:r>
            <a:r>
              <a:rPr sz="2000" i="1">
                <a:latin typeface="Times New Roman" panose="02020603050405020304" pitchFamily="18" charset="0"/>
              </a:rPr>
              <a:t>n</a:t>
            </a:r>
            <a:r>
              <a:rPr sz="2000">
                <a:latin typeface="Times New Roman" panose="02020603050405020304" pitchFamily="18" charset="0"/>
              </a:rPr>
              <a:t> , 0 ≤ j ≤ </a:t>
            </a:r>
            <a:r>
              <a:rPr sz="2000" i="1">
                <a:latin typeface="Times New Roman" panose="02020603050405020304" pitchFamily="18" charset="0"/>
              </a:rPr>
              <a:t>C</a:t>
            </a:r>
          </a:p>
          <a:p>
            <a:pPr>
              <a:lnSpc>
                <a:spcPct val="80000"/>
              </a:lnSpc>
              <a:buNone/>
            </a:pPr>
            <a:r>
              <a:rPr sz="2000" b="1" i="1">
                <a:latin typeface="Times New Roman" panose="02020603050405020304" pitchFamily="18" charset="0"/>
              </a:rPr>
              <a:t>Step 1: Computation of P </a:t>
            </a:r>
          </a:p>
          <a:p>
            <a:pPr>
              <a:lnSpc>
                <a:spcPct val="80000"/>
              </a:lnSpc>
              <a:buNone/>
            </a:pPr>
            <a:endParaRPr sz="20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sz="2000">
                <a:latin typeface="Times New Roman" panose="02020603050405020304" pitchFamily="18" charset="0"/>
              </a:rPr>
              <a:t>	 </a:t>
            </a:r>
            <a:r>
              <a:rPr sz="2300" i="1">
                <a:latin typeface="Times New Roman" panose="02020603050405020304" pitchFamily="18" charset="0"/>
              </a:rPr>
              <a:t>Q</a:t>
            </a:r>
            <a:r>
              <a:rPr sz="2300">
                <a:latin typeface="Times New Roman" panose="02020603050405020304" pitchFamily="18" charset="0"/>
              </a:rPr>
              <a:t>[0][0] </a:t>
            </a:r>
            <a:r>
              <a:rPr sz="2300">
                <a:latin typeface="Times New Roman" panose="02020603050405020304" pitchFamily="18" charset="0"/>
                <a:sym typeface="Symbol" panose="05050102010706020507" pitchFamily="18" charset="2"/>
              </a:rPr>
              <a:t> TRUE</a:t>
            </a:r>
          </a:p>
          <a:p>
            <a:pPr lvl="1">
              <a:lnSpc>
                <a:spcPct val="80000"/>
              </a:lnSpc>
              <a:buNone/>
            </a:pPr>
            <a:r>
              <a:rPr sz="240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sz="2400">
                <a:latin typeface="Times New Roman" panose="02020603050405020304" pitchFamily="18" charset="0"/>
              </a:rPr>
              <a:t>or </a:t>
            </a:r>
            <a:r>
              <a:rPr sz="2400" i="1">
                <a:latin typeface="Times New Roman" panose="02020603050405020304" pitchFamily="18" charset="0"/>
              </a:rPr>
              <a:t>j</a:t>
            </a:r>
            <a:r>
              <a:rPr sz="2400">
                <a:latin typeface="Times New Roman" panose="02020603050405020304" pitchFamily="18" charset="0"/>
              </a:rPr>
              <a:t> = 1 to  </a:t>
            </a:r>
            <a:r>
              <a:rPr sz="2400" i="1">
                <a:latin typeface="Times New Roman" panose="02020603050405020304" pitchFamily="18" charset="0"/>
              </a:rPr>
              <a:t>C</a:t>
            </a:r>
            <a:r>
              <a:rPr sz="2400">
                <a:latin typeface="Times New Roman" panose="02020603050405020304" pitchFamily="18" charset="0"/>
              </a:rPr>
              <a:t> do: </a:t>
            </a:r>
            <a:r>
              <a:rPr sz="2400" i="1">
                <a:latin typeface="Times New Roman" panose="02020603050405020304" pitchFamily="18" charset="0"/>
              </a:rPr>
              <a:t>Q</a:t>
            </a:r>
            <a:r>
              <a:rPr sz="2400">
                <a:latin typeface="Times New Roman" panose="02020603050405020304" pitchFamily="18" charset="0"/>
              </a:rPr>
              <a:t>[0][</a:t>
            </a:r>
            <a:r>
              <a:rPr sz="2400" i="1">
                <a:latin typeface="Times New Roman" panose="02020603050405020304" pitchFamily="18" charset="0"/>
              </a:rPr>
              <a:t>j</a:t>
            </a:r>
            <a:r>
              <a:rPr sz="2400">
                <a:latin typeface="Times New Roman" panose="02020603050405020304" pitchFamily="18" charset="0"/>
              </a:rPr>
              <a:t>] </a:t>
            </a:r>
            <a:r>
              <a:rPr sz="2400"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sz="2400">
                <a:latin typeface="Times New Roman" panose="02020603050405020304" pitchFamily="18" charset="0"/>
              </a:rPr>
              <a:t>FALSE </a:t>
            </a:r>
          </a:p>
          <a:p>
            <a:pPr lvl="1">
              <a:lnSpc>
                <a:spcPct val="80000"/>
              </a:lnSpc>
              <a:buNone/>
            </a:pPr>
            <a:r>
              <a:rPr sz="2400">
                <a:latin typeface="Times New Roman" panose="02020603050405020304" pitchFamily="18" charset="0"/>
              </a:rPr>
              <a:t>for </a:t>
            </a:r>
            <a:r>
              <a:rPr sz="2400" i="1">
                <a:latin typeface="Times New Roman" panose="02020603050405020304" pitchFamily="18" charset="0"/>
              </a:rPr>
              <a:t>i</a:t>
            </a:r>
            <a:r>
              <a:rPr sz="2400">
                <a:latin typeface="Times New Roman" panose="02020603050405020304" pitchFamily="18" charset="0"/>
              </a:rPr>
              <a:t> = 1 to </a:t>
            </a:r>
            <a:r>
              <a:rPr sz="2400" i="1">
                <a:latin typeface="Times New Roman" panose="02020603050405020304" pitchFamily="18" charset="0"/>
              </a:rPr>
              <a:t>n</a:t>
            </a:r>
            <a:r>
              <a:rPr sz="2400">
                <a:latin typeface="Times New Roman" panose="02020603050405020304" pitchFamily="18" charset="0"/>
              </a:rPr>
              <a:t> do:</a:t>
            </a:r>
          </a:p>
          <a:p>
            <a:pPr lvl="1">
              <a:lnSpc>
                <a:spcPct val="80000"/>
              </a:lnSpc>
              <a:buNone/>
            </a:pPr>
            <a:r>
              <a:rPr sz="2400">
                <a:latin typeface="Times New Roman" panose="02020603050405020304" pitchFamily="18" charset="0"/>
              </a:rPr>
              <a:t>	for </a:t>
            </a:r>
            <a:r>
              <a:rPr sz="2400" i="1">
                <a:latin typeface="Times New Roman" panose="02020603050405020304" pitchFamily="18" charset="0"/>
              </a:rPr>
              <a:t>j</a:t>
            </a:r>
            <a:r>
              <a:rPr sz="2400">
                <a:latin typeface="Times New Roman" panose="02020603050405020304" pitchFamily="18" charset="0"/>
              </a:rPr>
              <a:t> = 0 to </a:t>
            </a:r>
            <a:r>
              <a:rPr sz="2400" i="1">
                <a:latin typeface="Times New Roman" panose="02020603050405020304" pitchFamily="18" charset="0"/>
              </a:rPr>
              <a:t>C</a:t>
            </a:r>
            <a:r>
              <a:rPr sz="2400">
                <a:latin typeface="Times New Roman" panose="02020603050405020304" pitchFamily="18" charset="0"/>
              </a:rPr>
              <a:t> do:		</a:t>
            </a:r>
          </a:p>
          <a:p>
            <a:pPr lvl="1">
              <a:lnSpc>
                <a:spcPct val="80000"/>
              </a:lnSpc>
              <a:buNone/>
            </a:pPr>
            <a:r>
              <a:rPr sz="2400">
                <a:latin typeface="Times New Roman" panose="02020603050405020304" pitchFamily="18" charset="0"/>
              </a:rPr>
              <a:t>		if (</a:t>
            </a:r>
            <a:r>
              <a:rPr sz="2400" i="1">
                <a:latin typeface="Times New Roman" panose="02020603050405020304" pitchFamily="18" charset="0"/>
              </a:rPr>
              <a:t>j</a:t>
            </a:r>
            <a:r>
              <a:rPr sz="2400">
                <a:latin typeface="Times New Roman" panose="02020603050405020304" pitchFamily="18" charset="0"/>
              </a:rPr>
              <a:t> – </a:t>
            </a:r>
            <a:r>
              <a:rPr sz="2400" i="1" err="1">
                <a:latin typeface="Times New Roman" panose="02020603050405020304" pitchFamily="18" charset="0"/>
              </a:rPr>
              <a:t>B</a:t>
            </a:r>
            <a:r>
              <a:rPr sz="2400" err="1">
                <a:latin typeface="Times New Roman" panose="02020603050405020304" pitchFamily="18" charset="0"/>
              </a:rPr>
              <a:t>[</a:t>
            </a:r>
            <a:r>
              <a:rPr sz="2400" i="1" err="1">
                <a:latin typeface="Times New Roman" panose="02020603050405020304" pitchFamily="18" charset="0"/>
              </a:rPr>
              <a:t>i</a:t>
            </a:r>
            <a:r>
              <a:rPr sz="2400">
                <a:latin typeface="Times New Roman" panose="02020603050405020304" pitchFamily="18" charset="0"/>
              </a:rPr>
              <a:t>]  &lt; 0): </a:t>
            </a:r>
            <a:r>
              <a:rPr sz="2400" err="1">
                <a:latin typeface="Times New Roman" panose="02020603050405020304" pitchFamily="18" charset="0"/>
              </a:rPr>
              <a:t>Q[</a:t>
            </a:r>
            <a:r>
              <a:rPr sz="2400" i="1" err="1">
                <a:latin typeface="Times New Roman" panose="02020603050405020304" pitchFamily="18" charset="0"/>
              </a:rPr>
              <a:t>i</a:t>
            </a:r>
            <a:r>
              <a:rPr sz="2400" err="1">
                <a:latin typeface="Times New Roman" panose="02020603050405020304" pitchFamily="18" charset="0"/>
              </a:rPr>
              <a:t>][</a:t>
            </a:r>
            <a:r>
              <a:rPr sz="2400" i="1" err="1">
                <a:latin typeface="Times New Roman" panose="02020603050405020304" pitchFamily="18" charset="0"/>
              </a:rPr>
              <a:t>j</a:t>
            </a:r>
            <a:r>
              <a:rPr sz="2400">
                <a:latin typeface="Times New Roman" panose="02020603050405020304" pitchFamily="18" charset="0"/>
              </a:rPr>
              <a:t>] = Q[</a:t>
            </a:r>
            <a:r>
              <a:rPr sz="2400" i="1">
                <a:latin typeface="Times New Roman" panose="02020603050405020304" pitchFamily="18" charset="0"/>
              </a:rPr>
              <a:t>i</a:t>
            </a:r>
            <a:r>
              <a:rPr sz="2400">
                <a:latin typeface="Times New Roman" panose="02020603050405020304" pitchFamily="18" charset="0"/>
              </a:rPr>
              <a:t>-1][</a:t>
            </a:r>
            <a:r>
              <a:rPr sz="2400" i="1">
                <a:latin typeface="Times New Roman" panose="02020603050405020304" pitchFamily="18" charset="0"/>
              </a:rPr>
              <a:t>j</a:t>
            </a:r>
            <a:r>
              <a:rPr sz="2400">
                <a:latin typeface="Times New Roman" panose="02020603050405020304" pitchFamily="18" charset="0"/>
              </a:rPr>
              <a:t>]</a:t>
            </a:r>
          </a:p>
          <a:p>
            <a:pPr lvl="1">
              <a:lnSpc>
                <a:spcPct val="80000"/>
              </a:lnSpc>
              <a:buNone/>
            </a:pPr>
            <a:r>
              <a:rPr sz="2400">
                <a:latin typeface="Times New Roman" panose="02020603050405020304" pitchFamily="18" charset="0"/>
              </a:rPr>
              <a:t>		</a:t>
            </a:r>
          </a:p>
          <a:p>
            <a:pPr lvl="1">
              <a:lnSpc>
                <a:spcPct val="80000"/>
              </a:lnSpc>
              <a:buNone/>
            </a:pPr>
            <a:r>
              <a:rPr sz="2400">
                <a:latin typeface="Times New Roman" panose="02020603050405020304" pitchFamily="18" charset="0"/>
              </a:rPr>
              <a:t>       else: </a:t>
            </a:r>
            <a:r>
              <a:rPr sz="2400" err="1">
                <a:latin typeface="Times New Roman" panose="02020603050405020304" pitchFamily="18" charset="0"/>
              </a:rPr>
              <a:t>Q[</a:t>
            </a:r>
            <a:r>
              <a:rPr sz="2400" i="1" err="1">
                <a:latin typeface="Times New Roman" panose="02020603050405020304" pitchFamily="18" charset="0"/>
              </a:rPr>
              <a:t>i</a:t>
            </a:r>
            <a:r>
              <a:rPr sz="2400" err="1">
                <a:latin typeface="Times New Roman" panose="02020603050405020304" pitchFamily="18" charset="0"/>
              </a:rPr>
              <a:t>][</a:t>
            </a:r>
            <a:r>
              <a:rPr sz="2400" i="1" err="1">
                <a:latin typeface="Times New Roman" panose="02020603050405020304" pitchFamily="18" charset="0"/>
              </a:rPr>
              <a:t>j</a:t>
            </a:r>
            <a:r>
              <a:rPr sz="2400">
                <a:latin typeface="Times New Roman" panose="02020603050405020304" pitchFamily="18" charset="0"/>
              </a:rPr>
              <a:t>] =  Q[</a:t>
            </a:r>
            <a:r>
              <a:rPr sz="2400" i="1">
                <a:latin typeface="Times New Roman" panose="02020603050405020304" pitchFamily="18" charset="0"/>
              </a:rPr>
              <a:t>i</a:t>
            </a:r>
            <a:r>
              <a:rPr sz="2400">
                <a:latin typeface="Times New Roman" panose="02020603050405020304" pitchFamily="18" charset="0"/>
              </a:rPr>
              <a:t>-1][</a:t>
            </a:r>
            <a:r>
              <a:rPr sz="2400" i="1">
                <a:latin typeface="Times New Roman" panose="02020603050405020304" pitchFamily="18" charset="0"/>
              </a:rPr>
              <a:t>j</a:t>
            </a:r>
            <a:r>
              <a:rPr sz="2400">
                <a:latin typeface="Times New Roman" panose="02020603050405020304" pitchFamily="18" charset="0"/>
              </a:rPr>
              <a:t>-B[</a:t>
            </a:r>
            <a:r>
              <a:rPr sz="2400" i="1">
                <a:latin typeface="Times New Roman" panose="02020603050405020304" pitchFamily="18" charset="0"/>
              </a:rPr>
              <a:t>i</a:t>
            </a:r>
            <a:r>
              <a:rPr sz="2400">
                <a:latin typeface="Times New Roman" panose="02020603050405020304" pitchFamily="18" charset="0"/>
              </a:rPr>
              <a:t>]]  </a:t>
            </a:r>
            <a:r>
              <a:rPr sz="2400" i="1">
                <a:latin typeface="Times New Roman" panose="02020603050405020304" pitchFamily="18" charset="0"/>
              </a:rPr>
              <a:t>or</a:t>
            </a:r>
            <a:r>
              <a:rPr sz="2400">
                <a:latin typeface="Times New Roman" panose="02020603050405020304" pitchFamily="18" charset="0"/>
              </a:rPr>
              <a:t>  Q[</a:t>
            </a:r>
            <a:r>
              <a:rPr sz="2400" i="1">
                <a:latin typeface="Times New Roman" panose="02020603050405020304" pitchFamily="18" charset="0"/>
              </a:rPr>
              <a:t>i</a:t>
            </a:r>
            <a:r>
              <a:rPr sz="2400">
                <a:latin typeface="Times New Roman" panose="02020603050405020304" pitchFamily="18" charset="0"/>
              </a:rPr>
              <a:t>-1][</a:t>
            </a:r>
            <a:r>
              <a:rPr sz="2400" i="1">
                <a:latin typeface="Times New Roman" panose="02020603050405020304" pitchFamily="18" charset="0"/>
              </a:rPr>
              <a:t>j</a:t>
            </a:r>
            <a:r>
              <a:rPr sz="2400">
                <a:latin typeface="Times New Roman" panose="02020603050405020304" pitchFamily="18" charset="0"/>
              </a:rPr>
              <a:t>]</a:t>
            </a:r>
          </a:p>
          <a:p>
            <a:pPr lvl="1">
              <a:lnSpc>
                <a:spcPct val="80000"/>
              </a:lnSpc>
              <a:buNone/>
            </a:pPr>
            <a:r>
              <a:rPr sz="2000">
                <a:latin typeface="Times New Roman" panose="02020603050405020304" pitchFamily="18" charset="0"/>
              </a:rPr>
              <a:t>	</a:t>
            </a:r>
          </a:p>
          <a:p>
            <a:pPr>
              <a:lnSpc>
                <a:spcPct val="80000"/>
              </a:lnSpc>
              <a:buNone/>
            </a:pPr>
            <a:endParaRPr sz="20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endParaRPr sz="1800" b="1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55297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ctr"/>
            <a:r>
              <a:t>Step 2: Backtracking</a:t>
            </a:r>
          </a:p>
        </p:txBody>
      </p:sp>
      <p:sp>
        <p:nvSpPr>
          <p:cNvPr id="55299" name="Text Placeholder 55298"/>
          <p:cNvSpPr>
            <a:spLocks noGrp="1"/>
          </p:cNvSpPr>
          <p:nvPr>
            <p:ph type="body" idx="1"/>
          </p:nvPr>
        </p:nvSpPr>
        <p:spPr>
          <a:xfrm>
            <a:off x="914400" y="1600200"/>
            <a:ext cx="7924800" cy="4953000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sz="2400">
                <a:latin typeface="Times New Roman" panose="02020603050405020304" pitchFamily="18" charset="0"/>
              </a:rPr>
              <a:t>Let </a:t>
            </a:r>
            <a:r>
              <a:rPr sz="2400" i="1">
                <a:latin typeface="Times New Roman" panose="02020603050405020304" pitchFamily="18" charset="0"/>
              </a:rPr>
              <a:t>P</a:t>
            </a:r>
            <a:r>
              <a:rPr sz="2400">
                <a:latin typeface="Times New Roman" panose="02020603050405020304" pitchFamily="18" charset="0"/>
              </a:rPr>
              <a:t> be an array of </a:t>
            </a:r>
            <a:r>
              <a:rPr sz="2400" i="1">
                <a:latin typeface="Times New Roman" panose="02020603050405020304" pitchFamily="18" charset="0"/>
              </a:rPr>
              <a:t>n</a:t>
            </a:r>
            <a:r>
              <a:rPr sz="2400">
                <a:latin typeface="Times New Roman" panose="02020603050405020304" pitchFamily="18" charset="0"/>
              </a:rPr>
              <a:t> + 1 elements initialized to 0 </a:t>
            </a:r>
          </a:p>
          <a:p>
            <a:pPr>
              <a:lnSpc>
                <a:spcPct val="80000"/>
              </a:lnSpc>
              <a:buNone/>
            </a:pPr>
            <a:r>
              <a:rPr sz="2400" i="1">
                <a:latin typeface="Times New Roman" panose="02020603050405020304" pitchFamily="18" charset="0"/>
              </a:rPr>
              <a:t>i</a:t>
            </a:r>
            <a:r>
              <a:rPr sz="2400">
                <a:latin typeface="Times New Roman" panose="02020603050405020304" pitchFamily="18" charset="0"/>
              </a:rPr>
              <a:t> </a:t>
            </a:r>
            <a:r>
              <a:rPr sz="240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sz="2400">
                <a:latin typeface="Times New Roman" panose="02020603050405020304" pitchFamily="18" charset="0"/>
              </a:rPr>
              <a:t> </a:t>
            </a:r>
            <a:r>
              <a:rPr sz="2400" i="1">
                <a:latin typeface="Times New Roman" panose="02020603050405020304" pitchFamily="18" charset="0"/>
              </a:rPr>
              <a:t>n</a:t>
            </a:r>
            <a:r>
              <a:rPr sz="2400">
                <a:latin typeface="Times New Roman" panose="02020603050405020304" pitchFamily="18" charset="0"/>
              </a:rPr>
              <a:t>, </a:t>
            </a:r>
            <a:r>
              <a:rPr sz="2400" i="1">
                <a:latin typeface="Times New Roman" panose="02020603050405020304" pitchFamily="18" charset="0"/>
              </a:rPr>
              <a:t>j</a:t>
            </a:r>
            <a:r>
              <a:rPr sz="2400">
                <a:latin typeface="Times New Roman" panose="02020603050405020304" pitchFamily="18" charset="0"/>
              </a:rPr>
              <a:t> </a:t>
            </a:r>
            <a:r>
              <a:rPr sz="240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sz="2400">
                <a:latin typeface="Times New Roman" panose="02020603050405020304" pitchFamily="18" charset="0"/>
              </a:rPr>
              <a:t> </a:t>
            </a:r>
            <a:r>
              <a:rPr sz="2400" i="1">
                <a:latin typeface="Times New Roman" panose="02020603050405020304" pitchFamily="18" charset="0"/>
              </a:rPr>
              <a:t>C</a:t>
            </a:r>
          </a:p>
          <a:p>
            <a:pPr>
              <a:lnSpc>
                <a:spcPct val="80000"/>
              </a:lnSpc>
              <a:buNone/>
            </a:pPr>
            <a:r>
              <a:rPr sz="2400">
                <a:latin typeface="Times New Roman" panose="02020603050405020304" pitchFamily="18" charset="0"/>
              </a:rPr>
              <a:t>while i &gt; 0:</a:t>
            </a:r>
          </a:p>
          <a:p>
            <a:pPr>
              <a:lnSpc>
                <a:spcPct val="80000"/>
              </a:lnSpc>
              <a:buNone/>
            </a:pPr>
            <a:r>
              <a:rPr sz="2400">
                <a:latin typeface="Times New Roman" panose="02020603050405020304" pitchFamily="18" charset="0"/>
              </a:rPr>
              <a:t>	if (j – </a:t>
            </a:r>
            <a:r>
              <a:rPr sz="2400" i="1" err="1">
                <a:latin typeface="Times New Roman" panose="02020603050405020304" pitchFamily="18" charset="0"/>
              </a:rPr>
              <a:t>B</a:t>
            </a:r>
            <a:r>
              <a:rPr sz="2400" err="1">
                <a:latin typeface="Times New Roman" panose="02020603050405020304" pitchFamily="18" charset="0"/>
              </a:rPr>
              <a:t>[i</a:t>
            </a:r>
            <a:r>
              <a:rPr sz="2400">
                <a:latin typeface="Times New Roman" panose="02020603050405020304" pitchFamily="18" charset="0"/>
              </a:rPr>
              <a:t>]) ≥ 0):</a:t>
            </a:r>
          </a:p>
          <a:p>
            <a:pPr>
              <a:lnSpc>
                <a:spcPct val="80000"/>
              </a:lnSpc>
              <a:buNone/>
            </a:pPr>
            <a:r>
              <a:rPr sz="2400">
                <a:latin typeface="Times New Roman" panose="02020603050405020304" pitchFamily="18" charset="0"/>
              </a:rPr>
              <a:t>	     if  (</a:t>
            </a:r>
            <a:r>
              <a:rPr sz="2400" i="1">
                <a:latin typeface="Times New Roman" panose="02020603050405020304" pitchFamily="18" charset="0"/>
              </a:rPr>
              <a:t>Q</a:t>
            </a:r>
            <a:r>
              <a:rPr sz="2400">
                <a:latin typeface="Times New Roman" panose="02020603050405020304" pitchFamily="18" charset="0"/>
              </a:rPr>
              <a:t>[i-1][j-</a:t>
            </a:r>
            <a:r>
              <a:rPr sz="2400" i="1">
                <a:latin typeface="Times New Roman" panose="02020603050405020304" pitchFamily="18" charset="0"/>
              </a:rPr>
              <a:t>B</a:t>
            </a:r>
            <a:r>
              <a:rPr sz="2400">
                <a:latin typeface="Times New Roman" panose="02020603050405020304" pitchFamily="18" charset="0"/>
              </a:rPr>
              <a:t>[i]] is True):</a:t>
            </a:r>
          </a:p>
          <a:p>
            <a:pPr>
              <a:lnSpc>
                <a:spcPct val="80000"/>
              </a:lnSpc>
              <a:buNone/>
            </a:pPr>
            <a:r>
              <a:rPr sz="2400">
                <a:latin typeface="Times New Roman" panose="02020603050405020304" pitchFamily="18" charset="0"/>
              </a:rPr>
              <a:t>		          </a:t>
            </a:r>
            <a:r>
              <a:rPr sz="2400" i="1" err="1">
                <a:latin typeface="Times New Roman" panose="02020603050405020304" pitchFamily="18" charset="0"/>
              </a:rPr>
              <a:t>P</a:t>
            </a:r>
            <a:r>
              <a:rPr sz="2400" err="1">
                <a:latin typeface="Times New Roman" panose="02020603050405020304" pitchFamily="18" charset="0"/>
              </a:rPr>
              <a:t>[i</a:t>
            </a:r>
            <a:r>
              <a:rPr sz="2400">
                <a:latin typeface="Times New Roman" panose="02020603050405020304" pitchFamily="18" charset="0"/>
              </a:rPr>
              <a:t>] </a:t>
            </a:r>
            <a:r>
              <a:rPr sz="240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sz="2400">
                <a:latin typeface="Times New Roman" panose="02020603050405020304" pitchFamily="18" charset="0"/>
              </a:rPr>
              <a:t> </a:t>
            </a:r>
            <a:r>
              <a:rPr sz="2400" i="1" err="1">
                <a:latin typeface="Times New Roman" panose="02020603050405020304" pitchFamily="18" charset="0"/>
              </a:rPr>
              <a:t>P</a:t>
            </a:r>
            <a:r>
              <a:rPr sz="2400" err="1">
                <a:latin typeface="Times New Roman" panose="02020603050405020304" pitchFamily="18" charset="0"/>
              </a:rPr>
              <a:t>[i</a:t>
            </a:r>
            <a:r>
              <a:rPr sz="2400">
                <a:latin typeface="Times New Roman" panose="02020603050405020304" pitchFamily="18" charset="0"/>
              </a:rPr>
              <a:t>] + 1 		          	        </a:t>
            </a:r>
          </a:p>
          <a:p>
            <a:pPr>
              <a:lnSpc>
                <a:spcPct val="80000"/>
              </a:lnSpc>
              <a:buNone/>
            </a:pPr>
            <a:r>
              <a:rPr sz="2400">
                <a:latin typeface="Times New Roman" panose="02020603050405020304" pitchFamily="18" charset="0"/>
              </a:rPr>
              <a:t>		          j </a:t>
            </a:r>
            <a:r>
              <a:rPr sz="240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sz="2400">
                <a:latin typeface="Times New Roman" panose="02020603050405020304" pitchFamily="18" charset="0"/>
              </a:rPr>
              <a:t> j – </a:t>
            </a:r>
            <a:r>
              <a:rPr sz="2400" i="1" err="1">
                <a:latin typeface="Times New Roman" panose="02020603050405020304" pitchFamily="18" charset="0"/>
              </a:rPr>
              <a:t>B</a:t>
            </a:r>
            <a:r>
              <a:rPr sz="2400" err="1">
                <a:latin typeface="Times New Roman" panose="02020603050405020304" pitchFamily="18" charset="0"/>
              </a:rPr>
              <a:t>[i</a:t>
            </a:r>
            <a:r>
              <a:rPr sz="2400">
                <a:latin typeface="Times New Roman" panose="02020603050405020304" pitchFamily="18" charset="0"/>
              </a:rPr>
              <a:t>]</a:t>
            </a:r>
          </a:p>
          <a:p>
            <a:pPr>
              <a:lnSpc>
                <a:spcPct val="80000"/>
              </a:lnSpc>
              <a:buNone/>
            </a:pPr>
            <a:r>
              <a:rPr sz="2400">
                <a:latin typeface="Times New Roman" panose="02020603050405020304" pitchFamily="18" charset="0"/>
              </a:rPr>
              <a:t>	     i </a:t>
            </a:r>
            <a:r>
              <a:rPr sz="240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sz="2400">
                <a:latin typeface="Times New Roman" panose="02020603050405020304" pitchFamily="18" charset="0"/>
              </a:rPr>
              <a:t> i – 1</a:t>
            </a:r>
          </a:p>
          <a:p>
            <a:pPr>
              <a:lnSpc>
                <a:spcPct val="80000"/>
              </a:lnSpc>
              <a:buNone/>
            </a:pPr>
            <a:endParaRPr sz="24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sz="2400">
                <a:latin typeface="Times New Roman" panose="02020603050405020304" pitchFamily="18" charset="0"/>
              </a:rPr>
              <a:t>	else:  i </a:t>
            </a:r>
            <a:r>
              <a:rPr sz="240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sz="2400">
                <a:latin typeface="Times New Roman" panose="02020603050405020304" pitchFamily="18" charset="0"/>
              </a:rPr>
              <a:t> i – 1</a:t>
            </a:r>
          </a:p>
          <a:p>
            <a:pPr>
              <a:lnSpc>
                <a:spcPct val="80000"/>
              </a:lnSpc>
              <a:buNone/>
            </a:pPr>
            <a:endParaRPr sz="24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sz="2400" b="1">
                <a:latin typeface="Times New Roman" panose="02020603050405020304" pitchFamily="18" charset="0"/>
              </a:rPr>
              <a:t>Output: </a:t>
            </a:r>
            <a:r>
              <a:rPr sz="2400">
                <a:latin typeface="Times New Roman" panose="02020603050405020304" pitchFamily="18" charset="0"/>
              </a:rPr>
              <a:t>array</a:t>
            </a:r>
            <a:r>
              <a:rPr sz="2400" b="1">
                <a:latin typeface="Times New Roman" panose="02020603050405020304" pitchFamily="18" charset="0"/>
              </a:rPr>
              <a:t> </a:t>
            </a:r>
            <a:r>
              <a:rPr sz="2400" i="1">
                <a:latin typeface="Times New Roman" panose="02020603050405020304" pitchFamily="18" charset="0"/>
              </a:rPr>
              <a:t>P, </a:t>
            </a:r>
            <a:r>
              <a:rPr sz="2400">
                <a:latin typeface="Times New Roman" panose="02020603050405020304" pitchFamily="18" charset="0"/>
              </a:rPr>
              <a:t>elements of </a:t>
            </a:r>
            <a:r>
              <a:rPr sz="2400" i="1">
                <a:latin typeface="Times New Roman" panose="02020603050405020304" pitchFamily="18" charset="0"/>
              </a:rPr>
              <a:t>P</a:t>
            </a:r>
            <a:r>
              <a:rPr sz="2400">
                <a:latin typeface="Times New Roman" panose="02020603050405020304" pitchFamily="18" charset="0"/>
              </a:rPr>
              <a:t> that equal to 1 construct a </a:t>
            </a:r>
          </a:p>
          <a:p>
            <a:pPr>
              <a:lnSpc>
                <a:spcPct val="80000"/>
              </a:lnSpc>
              <a:buNone/>
            </a:pPr>
            <a:r>
              <a:rPr sz="2400">
                <a:latin typeface="Times New Roman" panose="02020603050405020304" pitchFamily="18" charset="0"/>
              </a:rPr>
              <a:t>              desired subset of </a:t>
            </a:r>
            <a:r>
              <a:rPr sz="2400" i="1">
                <a:latin typeface="Times New Roman" panose="02020603050405020304" pitchFamily="18" charset="0"/>
              </a:rPr>
              <a:t>B</a:t>
            </a:r>
            <a:r>
              <a:rPr sz="2400">
                <a:latin typeface="Times New Roman" panose="02020603050405020304" pitchFamily="18" charset="0"/>
              </a:rPr>
              <a:t> that sums to C</a:t>
            </a:r>
          </a:p>
          <a:p>
            <a:pPr>
              <a:lnSpc>
                <a:spcPct val="80000"/>
              </a:lnSpc>
              <a:buNone/>
            </a:pPr>
            <a:endParaRPr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86017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ctr"/>
            <a:r>
              <a:t>Additional Research Topics</a:t>
            </a:r>
          </a:p>
        </p:txBody>
      </p:sp>
      <p:sp>
        <p:nvSpPr>
          <p:cNvPr id="86019" name="Text Placeholder 8601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and Algorithms</a:t>
            </a:r>
          </a:p>
          <a:p>
            <a:pPr lvl="1"/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Dynamic Programming Technique </a:t>
            </a:r>
          </a:p>
          <a:p>
            <a:pPr lvl="2"/>
            <a:r>
              <a:rPr sz="3000">
                <a:latin typeface="Times New Roman" panose="02020603050405020304" pitchFamily="18" charset="0"/>
                <a:cs typeface="Times New Roman" panose="02020603050405020304" pitchFamily="18" charset="0"/>
              </a:rPr>
              <a:t>Bioinformatics Algorithms. </a:t>
            </a:r>
          </a:p>
          <a:p>
            <a:pPr lvl="2"/>
            <a:r>
              <a:rPr sz="300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Visualization.</a:t>
            </a:r>
          </a:p>
          <a:p>
            <a:pPr lvl="1"/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the Advanced Data Structures and Graph Algorithms</a:t>
            </a:r>
          </a:p>
          <a:p>
            <a:pPr lvl="1"/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Exploring Advanced Sorting Algorithms. </a:t>
            </a:r>
          </a:p>
          <a:p>
            <a:pPr lvl="2"/>
            <a:r>
              <a:rPr sz="300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  <a:p>
            <a:pPr lvl="1"/>
            <a:endParaRPr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53249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543800" cy="1143000"/>
          </a:xfrm>
        </p:spPr>
        <p:txBody>
          <a:bodyPr anchor="ctr" anchorCtr="0"/>
          <a:lstStyle/>
          <a:p>
            <a:pPr algn="ctr"/>
            <a:br>
              <a:rPr sz="3800"/>
            </a:br>
            <a:br>
              <a:rPr sz="3800"/>
            </a:br>
            <a:r>
              <a:rPr sz="3600"/>
              <a:t>EXAMPLE</a:t>
            </a:r>
            <a:br>
              <a:rPr sz="3600"/>
            </a:br>
            <a:r>
              <a:rPr sz="3600"/>
              <a:t>Input: B={1, 4, 5, 2}, C =3</a:t>
            </a:r>
            <a:br>
              <a:rPr sz="3800"/>
            </a:br>
            <a:br>
              <a:rPr sz="3800"/>
            </a:br>
            <a:endParaRPr sz="3800"/>
          </a:p>
        </p:txBody>
      </p:sp>
      <p:sp>
        <p:nvSpPr>
          <p:cNvPr id="53251" name="Text Placeholder 53250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7620000" cy="4953000"/>
          </a:xfrm>
        </p:spPr>
        <p:txBody>
          <a:bodyPr/>
          <a:lstStyle/>
          <a:p>
            <a:pPr>
              <a:lnSpc>
                <a:spcPct val="80000"/>
              </a:lnSpc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endParaRPr sz="16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endParaRPr sz="16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endParaRPr sz="16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endParaRPr sz="16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endParaRPr sz="16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endParaRPr sz="16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endParaRPr sz="16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endParaRPr sz="16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endParaRPr sz="16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endParaRPr sz="16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endParaRPr sz="16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endParaRPr sz="21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endParaRPr sz="21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endParaRPr sz="21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sz="2100">
                <a:latin typeface="Times New Roman" panose="02020603050405020304" pitchFamily="18" charset="0"/>
              </a:rPr>
              <a:t>                      </a:t>
            </a:r>
          </a:p>
          <a:p>
            <a:pPr>
              <a:lnSpc>
                <a:spcPct val="80000"/>
              </a:lnSpc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endParaRPr sz="2100">
              <a:latin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sz="2100">
                <a:latin typeface="Times New Roman" panose="02020603050405020304" pitchFamily="18" charset="0"/>
              </a:rPr>
              <a:t>Q[i-1][j-B[i]]  </a:t>
            </a:r>
            <a:r>
              <a:rPr sz="2300" i="1">
                <a:latin typeface="Times New Roman" panose="02020603050405020304" pitchFamily="18" charset="0"/>
              </a:rPr>
              <a:t>or</a:t>
            </a:r>
            <a:r>
              <a:rPr sz="2300">
                <a:latin typeface="Times New Roman" panose="02020603050405020304" pitchFamily="18" charset="0"/>
              </a:rPr>
              <a:t>  Q[i-1][j]</a:t>
            </a:r>
          </a:p>
        </p:txBody>
      </p:sp>
      <p:graphicFrame>
        <p:nvGraphicFramePr>
          <p:cNvPr id="53371" name="Content Placeholder 53370"/>
          <p:cNvGraphicFramePr>
            <a:graphicFrameLocks noGrp="1"/>
          </p:cNvGraphicFramePr>
          <p:nvPr>
            <p:ph sz="half" idx="2"/>
          </p:nvPr>
        </p:nvGraphicFramePr>
        <p:xfrm>
          <a:off x="914400" y="1676400"/>
          <a:ext cx="7772400" cy="4267200"/>
        </p:xfrm>
        <a:graphic>
          <a:graphicData uri="http://schemas.openxmlformats.org/drawingml/2006/table">
            <a:tbl>
              <a:tblPr/>
              <a:tblGrid>
                <a:gridCol w="155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56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en-US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>
                          <a:latin typeface="Times New Roman" panose="02020603050405020304" pitchFamily="18" charset="0"/>
                        </a:rPr>
                        <a:t>j = 0</a:t>
                      </a:r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>
                          <a:latin typeface="Times New Roman" panose="02020603050405020304" pitchFamily="18" charset="0"/>
                        </a:rPr>
                        <a:t>j = 1</a:t>
                      </a:r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>
                          <a:latin typeface="Times New Roman" panose="02020603050405020304" pitchFamily="18" charset="0"/>
                        </a:rPr>
                        <a:t>j = 2</a:t>
                      </a:r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>
                          <a:latin typeface="Times New Roman" panose="02020603050405020304" pitchFamily="18" charset="0"/>
                        </a:rPr>
                        <a:t>j = 3</a:t>
                      </a:r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41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>
                          <a:latin typeface="Times New Roman" panose="02020603050405020304" pitchFamily="18" charset="0"/>
                        </a:rPr>
                        <a:t> i = 0</a:t>
                      </a:r>
                    </a:p>
                    <a:p>
                      <a:pPr marL="0" lvl="0" indent="0">
                        <a:buNone/>
                      </a:pP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>
                          <a:latin typeface="Times New Roman" panose="02020603050405020304" pitchFamily="18" charset="0"/>
                        </a:rPr>
                        <a:t>TRUE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</a:blip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>
                          <a:latin typeface="Times New Roman" panose="02020603050405020304" pitchFamily="18" charset="0"/>
                        </a:rPr>
                        <a:t>FALSE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>
                          <a:latin typeface="Times New Roman" panose="02020603050405020304" pitchFamily="18" charset="0"/>
                        </a:rPr>
                        <a:t>FALSE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>
                          <a:latin typeface="Times New Roman" panose="02020603050405020304" pitchFamily="18" charset="0"/>
                        </a:rPr>
                        <a:t>FALSE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4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>
                          <a:latin typeface="Times New Roman" panose="02020603050405020304" pitchFamily="18" charset="0"/>
                        </a:rPr>
                        <a:t>i = 1 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sz="2000">
                          <a:latin typeface="Times New Roman" panose="02020603050405020304" pitchFamily="18" charset="0"/>
                        </a:rPr>
                        <a:t>B[1] =1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>
                          <a:latin typeface="Times New Roman" panose="02020603050405020304" pitchFamily="18" charset="0"/>
                        </a:rPr>
                        <a:t>TRUE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>
                          <a:latin typeface="Times New Roman" panose="02020603050405020304" pitchFamily="18" charset="0"/>
                        </a:rPr>
                        <a:t>TRUE</a:t>
                      </a:r>
                    </a:p>
                    <a:p>
                      <a:pPr marL="0" lvl="0" indent="0">
                        <a:buNone/>
                      </a:pPr>
                      <a:r>
                        <a:rPr sz="1600">
                          <a:latin typeface="Times New Roman" panose="02020603050405020304" pitchFamily="18" charset="0"/>
                        </a:rPr>
                        <a:t>Element is taken</a:t>
                      </a:r>
                      <a:endParaRPr lang="en-US" sz="160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90">
                      <a:fgClr>
                        <a:srgbClr val="FFCCCC"/>
                      </a:fgClr>
                      <a:bgClr>
                        <a:schemeClr val="hlink"/>
                      </a:bgClr>
                    </a:patt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>
                          <a:latin typeface="Times New Roman" panose="02020603050405020304" pitchFamily="18" charset="0"/>
                        </a:rPr>
                        <a:t>FALSE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>
                          <a:latin typeface="Times New Roman" panose="02020603050405020304" pitchFamily="18" charset="0"/>
                        </a:rPr>
                        <a:t>FALSE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041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>
                          <a:latin typeface="Times New Roman" panose="02020603050405020304" pitchFamily="18" charset="0"/>
                        </a:rPr>
                        <a:t>i = 2 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sz="2000">
                          <a:latin typeface="Times New Roman" panose="02020603050405020304" pitchFamily="18" charset="0"/>
                        </a:rPr>
                        <a:t>B[2] = 4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>
                          <a:latin typeface="Times New Roman" panose="02020603050405020304" pitchFamily="18" charset="0"/>
                        </a:rPr>
                        <a:t>TRUE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>
                          <a:latin typeface="Times New Roman" panose="02020603050405020304" pitchFamily="18" charset="0"/>
                        </a:rPr>
                        <a:t>TRUE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</a:blip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>
                          <a:latin typeface="Times New Roman" panose="02020603050405020304" pitchFamily="18" charset="0"/>
                        </a:rPr>
                        <a:t>FALSE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>
                          <a:latin typeface="Times New Roman" panose="02020603050405020304" pitchFamily="18" charset="0"/>
                        </a:rPr>
                        <a:t>FALSE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04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>
                          <a:latin typeface="Times New Roman" panose="02020603050405020304" pitchFamily="18" charset="0"/>
                        </a:rPr>
                        <a:t>i = 3 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sz="2000">
                          <a:latin typeface="Times New Roman" panose="02020603050405020304" pitchFamily="18" charset="0"/>
                        </a:rPr>
                        <a:t>B[3] = 5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>
                          <a:latin typeface="Times New Roman" panose="02020603050405020304" pitchFamily="18" charset="0"/>
                        </a:rPr>
                        <a:t>TRUE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>
                          <a:latin typeface="Times New Roman" panose="02020603050405020304" pitchFamily="18" charset="0"/>
                        </a:rPr>
                        <a:t>TRUE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</a:blip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>
                          <a:latin typeface="Times New Roman" panose="02020603050405020304" pitchFamily="18" charset="0"/>
                        </a:rPr>
                        <a:t>FALSE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>
                          <a:latin typeface="Times New Roman" panose="02020603050405020304" pitchFamily="18" charset="0"/>
                        </a:rPr>
                        <a:t>FALSE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041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>
                          <a:latin typeface="Times New Roman" panose="02020603050405020304" pitchFamily="18" charset="0"/>
                        </a:rPr>
                        <a:t>i = 4 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sz="2000">
                          <a:latin typeface="Times New Roman" panose="02020603050405020304" pitchFamily="18" charset="0"/>
                        </a:rPr>
                        <a:t>B[4] = 2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>
                          <a:latin typeface="Times New Roman" panose="02020603050405020304" pitchFamily="18" charset="0"/>
                        </a:rPr>
                        <a:t>TRUE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>
                          <a:latin typeface="Times New Roman" panose="02020603050405020304" pitchFamily="18" charset="0"/>
                        </a:rPr>
                        <a:t>TRUE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>
                          <a:latin typeface="Times New Roman" panose="02020603050405020304" pitchFamily="18" charset="0"/>
                        </a:rPr>
                        <a:t>TRUE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>
                          <a:latin typeface="Times New Roman" panose="02020603050405020304" pitchFamily="18" charset="0"/>
                        </a:rPr>
                        <a:t>TRUE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sz="1600">
                          <a:latin typeface="Times New Roman" panose="02020603050405020304" pitchFamily="18" charset="0"/>
                        </a:rPr>
                        <a:t>Element is taken</a:t>
                      </a:r>
                      <a:endParaRPr lang="en-US" sz="160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90">
                      <a:fgClr>
                        <a:srgbClr val="FFCCCC"/>
                      </a:fgClr>
                      <a:bgClr>
                        <a:schemeClr val="hlink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26625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ctr"/>
            <a:r>
              <a:rPr sz="3800" err="1"/>
              <a:t>Merkle-Hellman</a:t>
            </a:r>
            <a:r>
              <a:rPr sz="3800"/>
              <a:t> Multiplicative Knapsack Cryptosystem</a:t>
            </a:r>
          </a:p>
        </p:txBody>
      </p:sp>
      <p:sp>
        <p:nvSpPr>
          <p:cNvPr id="26627" name="Text Placeholder 26626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7696200" cy="4530725"/>
          </a:xfrm>
        </p:spPr>
        <p:txBody>
          <a:bodyPr/>
          <a:lstStyle/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r>
              <a:rPr sz="2400">
                <a:latin typeface="Times New Roman" panose="02020603050405020304" pitchFamily="18" charset="0"/>
              </a:rPr>
              <a:t>Alice:</a:t>
            </a:r>
            <a:r>
              <a:rPr sz="2400"/>
              <a:t> </a:t>
            </a:r>
          </a:p>
          <a:p>
            <a:pPr lvl="1">
              <a:buClr>
                <a:schemeClr val="accent1"/>
              </a:buClr>
              <a:buSzPct val="75000"/>
              <a:buFont typeface="Wingdings" panose="05000000000000000000" pitchFamily="2" charset="2"/>
            </a:pPr>
            <a:r>
              <a:rPr sz="2200">
                <a:latin typeface="Times New Roman" panose="02020603050405020304" pitchFamily="18" charset="0"/>
              </a:rPr>
              <a:t>Chooses set of relatively prime numbers</a:t>
            </a:r>
            <a:r>
              <a:rPr sz="2200"/>
              <a:t> </a:t>
            </a:r>
          </a:p>
          <a:p>
            <a:pPr lvl="1">
              <a:buClr>
                <a:schemeClr val="accent1"/>
              </a:buClr>
              <a:buSzPct val="75000"/>
              <a:buFont typeface="Wingdings" panose="05000000000000000000" pitchFamily="2" charset="2"/>
              <a:buNone/>
            </a:pPr>
            <a:r>
              <a:rPr sz="2200" i="1">
                <a:latin typeface="Times New Roman" panose="02020603050405020304" pitchFamily="18" charset="0"/>
              </a:rPr>
              <a:t>    P</a:t>
            </a:r>
            <a:r>
              <a:rPr sz="2200">
                <a:latin typeface="Times New Roman" panose="02020603050405020304" pitchFamily="18" charset="0"/>
              </a:rPr>
              <a:t> = {</a:t>
            </a:r>
            <a:r>
              <a:rPr sz="2200" i="1">
                <a:latin typeface="Times New Roman" panose="02020603050405020304" pitchFamily="18" charset="0"/>
              </a:rPr>
              <a:t>p</a:t>
            </a:r>
            <a:r>
              <a:rPr sz="2200" baseline="-25000">
                <a:latin typeface="Times New Roman" panose="02020603050405020304" pitchFamily="18" charset="0"/>
              </a:rPr>
              <a:t>1</a:t>
            </a:r>
            <a:r>
              <a:rPr sz="2200">
                <a:latin typeface="Times New Roman" panose="02020603050405020304" pitchFamily="18" charset="0"/>
              </a:rPr>
              <a:t>, …</a:t>
            </a:r>
            <a:r>
              <a:rPr sz="2200" i="1" err="1">
                <a:latin typeface="Times New Roman" panose="02020603050405020304" pitchFamily="18" charset="0"/>
              </a:rPr>
              <a:t>p</a:t>
            </a:r>
            <a:r>
              <a:rPr sz="2200" i="1" baseline="-25000" err="1">
                <a:latin typeface="Times New Roman" panose="02020603050405020304" pitchFamily="18" charset="0"/>
              </a:rPr>
              <a:t>n</a:t>
            </a:r>
            <a:r>
              <a:rPr sz="2200">
                <a:latin typeface="Times New Roman" panose="02020603050405020304" pitchFamily="18" charset="0"/>
              </a:rPr>
              <a:t>} – private (easy) knapsack</a:t>
            </a:r>
          </a:p>
          <a:p>
            <a:pPr lvl="1">
              <a:buClr>
                <a:schemeClr val="accent1"/>
              </a:buClr>
              <a:buSzPct val="75000"/>
              <a:buFont typeface="Wingdings" panose="05000000000000000000" pitchFamily="2" charset="2"/>
            </a:pPr>
            <a:r>
              <a:rPr sz="2200">
                <a:latin typeface="Times New Roman" panose="02020603050405020304" pitchFamily="18" charset="0"/>
              </a:rPr>
              <a:t> Chooses prime </a:t>
            </a:r>
            <a:r>
              <a:rPr sz="2200" i="1">
                <a:latin typeface="Times New Roman" panose="02020603050405020304" pitchFamily="18" charset="0"/>
              </a:rPr>
              <a:t>M</a:t>
            </a:r>
            <a:r>
              <a:rPr sz="2200">
                <a:latin typeface="Times New Roman" panose="02020603050405020304" pitchFamily="18" charset="0"/>
              </a:rPr>
              <a:t> &gt; </a:t>
            </a:r>
            <a:r>
              <a:rPr sz="2200" i="1">
                <a:latin typeface="Times New Roman" panose="02020603050405020304" pitchFamily="18" charset="0"/>
              </a:rPr>
              <a:t>p</a:t>
            </a:r>
            <a:r>
              <a:rPr sz="2200" baseline="-25000">
                <a:latin typeface="Times New Roman" panose="02020603050405020304" pitchFamily="18" charset="0"/>
              </a:rPr>
              <a:t>1</a:t>
            </a:r>
            <a:r>
              <a:rPr sz="2200">
                <a:latin typeface="Times New Roman" panose="02020603050405020304" pitchFamily="18" charset="0"/>
              </a:rPr>
              <a:t>* …* </a:t>
            </a:r>
            <a:r>
              <a:rPr sz="2200" i="1" err="1">
                <a:latin typeface="Times New Roman" panose="02020603050405020304" pitchFamily="18" charset="0"/>
              </a:rPr>
              <a:t>p</a:t>
            </a:r>
            <a:r>
              <a:rPr sz="2200" i="1" baseline="-25000" err="1">
                <a:latin typeface="Times New Roman" panose="02020603050405020304" pitchFamily="18" charset="0"/>
              </a:rPr>
              <a:t>n</a:t>
            </a:r>
            <a:endParaRPr sz="2200" i="1" baseline="-25000">
              <a:latin typeface="Times New Roman" panose="02020603050405020304" pitchFamily="18" charset="0"/>
            </a:endParaRPr>
          </a:p>
          <a:p>
            <a:pPr lvl="1">
              <a:buClr>
                <a:schemeClr val="accent1"/>
              </a:buClr>
              <a:buSzPct val="75000"/>
              <a:buFont typeface="Wingdings" panose="05000000000000000000" pitchFamily="2" charset="2"/>
            </a:pPr>
            <a:r>
              <a:rPr sz="2200">
                <a:latin typeface="Times New Roman" panose="02020603050405020304" pitchFamily="18" charset="0"/>
              </a:rPr>
              <a:t> Chooses</a:t>
            </a:r>
            <a:r>
              <a:rPr sz="2200" baseline="-25000">
                <a:latin typeface="Times New Roman" panose="02020603050405020304" pitchFamily="18" charset="0"/>
              </a:rPr>
              <a:t> </a:t>
            </a:r>
            <a:r>
              <a:rPr sz="2200">
                <a:latin typeface="Times New Roman" panose="02020603050405020304" pitchFamily="18" charset="0"/>
              </a:rPr>
              <a:t>primitive root </a:t>
            </a:r>
            <a:r>
              <a:rPr sz="2200" i="1">
                <a:latin typeface="Times New Roman" panose="02020603050405020304" pitchFamily="18" charset="0"/>
              </a:rPr>
              <a:t>b</a:t>
            </a:r>
            <a:r>
              <a:rPr sz="2200">
                <a:latin typeface="Times New Roman" panose="02020603050405020304" pitchFamily="18" charset="0"/>
              </a:rPr>
              <a:t> mod </a:t>
            </a:r>
            <a:r>
              <a:rPr sz="2200" i="1">
                <a:latin typeface="Times New Roman" panose="02020603050405020304" pitchFamily="18" charset="0"/>
              </a:rPr>
              <a:t>M</a:t>
            </a:r>
          </a:p>
          <a:p>
            <a:pPr lvl="1">
              <a:buClr>
                <a:schemeClr val="accent1"/>
              </a:buClr>
              <a:buSzPct val="75000"/>
              <a:buFont typeface="Wingdings" panose="05000000000000000000" pitchFamily="2" charset="2"/>
            </a:pPr>
            <a:r>
              <a:rPr sz="2200">
                <a:latin typeface="Times New Roman" panose="02020603050405020304" pitchFamily="18" charset="0"/>
              </a:rPr>
              <a:t>Computes the public (hard) knapsack </a:t>
            </a:r>
          </a:p>
          <a:p>
            <a:pPr lvl="1">
              <a:buClr>
                <a:schemeClr val="accent1"/>
              </a:buClr>
              <a:buSzPct val="75000"/>
              <a:buFont typeface="Wingdings" panose="05000000000000000000" pitchFamily="2" charset="2"/>
              <a:buNone/>
            </a:pPr>
            <a:r>
              <a:rPr sz="2200" i="1">
                <a:latin typeface="Times New Roman" panose="02020603050405020304" pitchFamily="18" charset="0"/>
              </a:rPr>
              <a:t>A</a:t>
            </a:r>
            <a:r>
              <a:rPr sz="2200">
                <a:latin typeface="Times New Roman" panose="02020603050405020304" pitchFamily="18" charset="0"/>
              </a:rPr>
              <a:t> = {</a:t>
            </a:r>
            <a:r>
              <a:rPr sz="2200" i="1">
                <a:latin typeface="Times New Roman" panose="02020603050405020304" pitchFamily="18" charset="0"/>
              </a:rPr>
              <a:t>a</a:t>
            </a:r>
            <a:r>
              <a:rPr sz="2200" baseline="-25000">
                <a:latin typeface="Times New Roman" panose="02020603050405020304" pitchFamily="18" charset="0"/>
              </a:rPr>
              <a:t>1</a:t>
            </a:r>
            <a:r>
              <a:rPr sz="2200">
                <a:latin typeface="Times New Roman" panose="02020603050405020304" pitchFamily="18" charset="0"/>
              </a:rPr>
              <a:t>, ….</a:t>
            </a:r>
            <a:r>
              <a:rPr sz="2200" i="1">
                <a:latin typeface="Times New Roman" panose="02020603050405020304" pitchFamily="18" charset="0"/>
              </a:rPr>
              <a:t>a</a:t>
            </a:r>
            <a:r>
              <a:rPr sz="2200" i="1" baseline="-25000">
                <a:latin typeface="Times New Roman" panose="02020603050405020304" pitchFamily="18" charset="0"/>
              </a:rPr>
              <a:t>n</a:t>
            </a:r>
            <a:r>
              <a:rPr sz="2200">
                <a:latin typeface="Times New Roman" panose="02020603050405020304" pitchFamily="18" charset="0"/>
              </a:rPr>
              <a:t>}, where </a:t>
            </a:r>
            <a:r>
              <a:rPr sz="2200" i="1" err="1">
                <a:latin typeface="Times New Roman" panose="02020603050405020304" pitchFamily="18" charset="0"/>
              </a:rPr>
              <a:t>a</a:t>
            </a:r>
            <a:r>
              <a:rPr sz="2200" i="1" baseline="-25000" err="1">
                <a:latin typeface="Times New Roman" panose="02020603050405020304" pitchFamily="18" charset="0"/>
              </a:rPr>
              <a:t>i</a:t>
            </a:r>
            <a:r>
              <a:rPr sz="2200" baseline="-25000">
                <a:latin typeface="Times New Roman" panose="02020603050405020304" pitchFamily="18" charset="0"/>
              </a:rPr>
              <a:t>  </a:t>
            </a:r>
            <a:r>
              <a:rPr sz="2200">
                <a:latin typeface="Times New Roman" panose="02020603050405020304" pitchFamily="18" charset="0"/>
              </a:rPr>
              <a:t>is discrete logarithm of </a:t>
            </a:r>
            <a:r>
              <a:rPr sz="2200" i="1">
                <a:latin typeface="Times New Roman" panose="02020603050405020304" pitchFamily="18" charset="0"/>
              </a:rPr>
              <a:t>p</a:t>
            </a:r>
            <a:r>
              <a:rPr sz="2200" i="1" baseline="-25000">
                <a:latin typeface="Times New Roman" panose="02020603050405020304" pitchFamily="18" charset="0"/>
              </a:rPr>
              <a:t>i </a:t>
            </a:r>
            <a:r>
              <a:rPr sz="2200">
                <a:latin typeface="Times New Roman" panose="02020603050405020304" pitchFamily="18" charset="0"/>
              </a:rPr>
              <a:t>to base</a:t>
            </a:r>
            <a:r>
              <a:rPr sz="2200" i="1">
                <a:latin typeface="Times New Roman" panose="02020603050405020304" pitchFamily="18" charset="0"/>
              </a:rPr>
              <a:t> b:</a:t>
            </a:r>
          </a:p>
          <a:p>
            <a:pPr lvl="1">
              <a:buClr>
                <a:schemeClr val="accent1"/>
              </a:buClr>
              <a:buSzPct val="75000"/>
              <a:buFont typeface="Wingdings" panose="05000000000000000000" pitchFamily="2" charset="2"/>
              <a:buNone/>
            </a:pPr>
            <a:r>
              <a:rPr sz="2200">
                <a:latin typeface="Times New Roman" panose="02020603050405020304" pitchFamily="18" charset="0"/>
              </a:rPr>
              <a:t>1 </a:t>
            </a:r>
            <a:r>
              <a:rPr sz="220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sz="2200" i="1" err="1">
                <a:latin typeface="Times New Roman" panose="02020603050405020304" pitchFamily="18" charset="0"/>
              </a:rPr>
              <a:t>a</a:t>
            </a:r>
            <a:r>
              <a:rPr sz="2200" i="1" baseline="-25000" err="1">
                <a:latin typeface="Times New Roman" panose="02020603050405020304" pitchFamily="18" charset="0"/>
              </a:rPr>
              <a:t>i</a:t>
            </a:r>
            <a:r>
              <a:rPr sz="2200" i="1" baseline="-25000">
                <a:latin typeface="Times New Roman" panose="02020603050405020304" pitchFamily="18" charset="0"/>
              </a:rPr>
              <a:t> </a:t>
            </a:r>
            <a:r>
              <a:rPr sz="2200">
                <a:latin typeface="Times New Roman" panose="02020603050405020304" pitchFamily="18" charset="0"/>
                <a:sym typeface="Symbol" panose="05050102010706020507" pitchFamily="18" charset="2"/>
              </a:rPr>
              <a:t>&lt;  M, such that:</a:t>
            </a:r>
          </a:p>
          <a:p>
            <a:pPr lvl="1">
              <a:buClr>
                <a:schemeClr val="accent1"/>
              </a:buClr>
              <a:buSzPct val="75000"/>
              <a:buFont typeface="Wingdings" panose="05000000000000000000" pitchFamily="2" charset="2"/>
            </a:pPr>
            <a:r>
              <a:rPr sz="2200" b="1">
                <a:latin typeface="Times New Roman" panose="02020603050405020304" pitchFamily="18" charset="0"/>
                <a:sym typeface="Symbol" panose="05050102010706020507" pitchFamily="18" charset="2"/>
              </a:rPr>
              <a:t>Private Key: </a:t>
            </a:r>
            <a:r>
              <a:rPr sz="2200" b="1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sz="2200" b="1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sz="2200" b="1" i="1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sz="2200" b="1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sz="2200" b="1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</a:p>
          <a:p>
            <a:pPr lvl="1">
              <a:buClr>
                <a:schemeClr val="accent1"/>
              </a:buClr>
              <a:buSzPct val="75000"/>
              <a:buFont typeface="Wingdings" panose="05000000000000000000" pitchFamily="2" charset="2"/>
            </a:pPr>
            <a:r>
              <a:rPr sz="2200" b="1">
                <a:latin typeface="Times New Roman" panose="02020603050405020304" pitchFamily="18" charset="0"/>
                <a:sym typeface="Symbol" panose="05050102010706020507" pitchFamily="18" charset="2"/>
              </a:rPr>
              <a:t>Public Key:</a:t>
            </a:r>
            <a:r>
              <a:rPr sz="2200" b="1" i="1">
                <a:latin typeface="Times New Roman" panose="02020603050405020304" pitchFamily="18" charset="0"/>
                <a:sym typeface="Symbol" panose="05050102010706020507" pitchFamily="18" charset="2"/>
              </a:rPr>
              <a:t> A</a:t>
            </a:r>
          </a:p>
          <a:p>
            <a:pPr lvl="1">
              <a:buClr>
                <a:schemeClr val="accent1"/>
              </a:buClr>
              <a:buSzPct val="75000"/>
              <a:buFont typeface="Wingdings" panose="05000000000000000000" pitchFamily="2" charset="2"/>
              <a:buNone/>
            </a:pPr>
            <a:endParaRPr sz="2200" b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26632" name="Content Placeholder 26631"/>
          <p:cNvGraphicFramePr>
            <a:graphicFrameLocks noGrp="1"/>
          </p:cNvGraphicFramePr>
          <p:nvPr>
            <p:ph sz="quarter" idx="2"/>
          </p:nvPr>
        </p:nvGraphicFramePr>
        <p:xfrm>
          <a:off x="5138738" y="1600200"/>
          <a:ext cx="3284537" cy="218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26632" name="Content Placeholder 26631"/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5138738" y="1600200"/>
                        <a:ext cx="3284537" cy="21891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Content Placeholder 26633"/>
          <p:cNvGraphicFramePr>
            <a:graphicFrameLocks noGrp="1"/>
          </p:cNvGraphicFramePr>
          <p:nvPr>
            <p:ph sz="quarter" idx="3"/>
          </p:nvPr>
        </p:nvGraphicFramePr>
        <p:xfrm>
          <a:off x="4114800" y="4419600"/>
          <a:ext cx="19050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180465" imgH="279400" progId="Equation.3">
                  <p:embed/>
                </p:oleObj>
              </mc:Choice>
              <mc:Fallback>
                <p:oleObj r:id="rId3" imgW="1180465" imgH="279400" progId="Equation.3">
                  <p:embed/>
                  <p:pic>
                    <p:nvPicPr>
                      <p:cNvPr id="26634" name="Content Placeholder 266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4419600"/>
                        <a:ext cx="1905000" cy="4508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27649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ctr"/>
            <a:r>
              <a:rPr sz="3800" err="1"/>
              <a:t>Merkle-Hellman</a:t>
            </a:r>
            <a:r>
              <a:rPr sz="3800"/>
              <a:t> Multiplicative Knapsack Cryptosystem- Encryption</a:t>
            </a:r>
          </a:p>
        </p:txBody>
      </p:sp>
      <p:sp>
        <p:nvSpPr>
          <p:cNvPr id="27651" name="Text Placeholder 27650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7924800" cy="4530725"/>
          </a:xfrm>
        </p:spPr>
        <p:txBody>
          <a:bodyPr/>
          <a:lstStyle/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r>
              <a:rPr>
                <a:latin typeface="Times New Roman" panose="02020603050405020304" pitchFamily="18" charset="0"/>
              </a:rPr>
              <a:t>Binary Plaintext </a:t>
            </a:r>
            <a:r>
              <a:rPr i="1">
                <a:latin typeface="Times New Roman" panose="02020603050405020304" pitchFamily="18" charset="0"/>
              </a:rPr>
              <a:t>T</a:t>
            </a:r>
            <a:r>
              <a:rPr>
                <a:latin typeface="Times New Roman" panose="02020603050405020304" pitchFamily="18" charset="0"/>
              </a:rPr>
              <a:t> breaks up into sets of </a:t>
            </a:r>
            <a:r>
              <a:rPr i="1">
                <a:latin typeface="Times New Roman" panose="02020603050405020304" pitchFamily="18" charset="0"/>
              </a:rPr>
              <a:t>n</a:t>
            </a:r>
            <a:r>
              <a:rPr>
                <a:latin typeface="Times New Roman" panose="02020603050405020304" pitchFamily="18" charset="0"/>
              </a:rPr>
              <a:t> elements long:   T = {</a:t>
            </a:r>
            <a:r>
              <a:rPr i="1">
                <a:latin typeface="Times New Roman" panose="02020603050405020304" pitchFamily="18" charset="0"/>
              </a:rPr>
              <a:t>T</a:t>
            </a:r>
            <a:r>
              <a:rPr baseline="-25000">
                <a:latin typeface="Times New Roman" panose="02020603050405020304" pitchFamily="18" charset="0"/>
              </a:rPr>
              <a:t>1</a:t>
            </a:r>
            <a:r>
              <a:rPr>
                <a:latin typeface="Times New Roman" panose="02020603050405020304" pitchFamily="18" charset="0"/>
              </a:rPr>
              <a:t>, …</a:t>
            </a:r>
            <a:r>
              <a:rPr i="1" err="1">
                <a:latin typeface="Times New Roman" panose="02020603050405020304" pitchFamily="18" charset="0"/>
              </a:rPr>
              <a:t>T</a:t>
            </a:r>
            <a:r>
              <a:rPr i="1" baseline="-25000" err="1">
                <a:latin typeface="Times New Roman" panose="02020603050405020304" pitchFamily="18" charset="0"/>
              </a:rPr>
              <a:t>k</a:t>
            </a:r>
            <a:r>
              <a:rPr>
                <a:latin typeface="Times New Roman" panose="02020603050405020304" pitchFamily="18" charset="0"/>
              </a:rPr>
              <a:t>}</a:t>
            </a: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endParaRPr>
              <a:latin typeface="Times New Roman" panose="02020603050405020304" pitchFamily="18" charset="0"/>
            </a:endParaRP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r>
              <a:rPr>
                <a:latin typeface="Times New Roman" panose="02020603050405020304" pitchFamily="18" charset="0"/>
              </a:rPr>
              <a:t>For each set </a:t>
            </a:r>
            <a:r>
              <a:rPr i="1">
                <a:latin typeface="Times New Roman" panose="02020603050405020304" pitchFamily="18" charset="0"/>
              </a:rPr>
              <a:t>T</a:t>
            </a:r>
            <a:r>
              <a:rPr i="1" baseline="-25000">
                <a:latin typeface="Times New Roman" panose="02020603050405020304" pitchFamily="18" charset="0"/>
              </a:rPr>
              <a:t>i</a:t>
            </a:r>
            <a:r>
              <a:rPr>
                <a:latin typeface="Times New Roman" panose="02020603050405020304" pitchFamily="18" charset="0"/>
              </a:rPr>
              <a:t> compute</a:t>
            </a:r>
            <a:r>
              <a:rPr sz="2400">
                <a:latin typeface="Times New Roman" panose="02020603050405020304" pitchFamily="18" charset="0"/>
              </a:rPr>
              <a:t> </a:t>
            </a: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endParaRPr b="1" i="1">
              <a:latin typeface="Times New Roman" panose="02020603050405020304" pitchFamily="18" charset="0"/>
            </a:endParaRP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r>
              <a:rPr b="1" i="1" err="1">
                <a:latin typeface="Times New Roman" panose="02020603050405020304" pitchFamily="18" charset="0"/>
              </a:rPr>
              <a:t>C</a:t>
            </a:r>
            <a:r>
              <a:rPr b="1" i="1" baseline="-25000" err="1">
                <a:latin typeface="Times New Roman" panose="02020603050405020304" pitchFamily="18" charset="0"/>
              </a:rPr>
              <a:t>i</a:t>
            </a:r>
            <a:r>
              <a:rPr>
                <a:latin typeface="Times New Roman" panose="02020603050405020304" pitchFamily="18" charset="0"/>
              </a:rPr>
              <a:t>  is the </a:t>
            </a:r>
            <a:r>
              <a:rPr err="1">
                <a:latin typeface="Times New Roman" panose="02020603050405020304" pitchFamily="18" charset="0"/>
              </a:rPr>
              <a:t>ciphertext</a:t>
            </a:r>
            <a:r>
              <a:rPr>
                <a:latin typeface="Times New Roman" panose="02020603050405020304" pitchFamily="18" charset="0"/>
              </a:rPr>
              <a:t> that corresponds to plaintext </a:t>
            </a:r>
            <a:r>
              <a:rPr i="1">
                <a:latin typeface="Times New Roman" panose="02020603050405020304" pitchFamily="18" charset="0"/>
              </a:rPr>
              <a:t>T</a:t>
            </a:r>
            <a:r>
              <a:rPr i="1" baseline="-25000">
                <a:latin typeface="Times New Roman" panose="02020603050405020304" pitchFamily="18" charset="0"/>
              </a:rPr>
              <a:t>i</a:t>
            </a:r>
            <a:r>
              <a:rPr>
                <a:latin typeface="Times New Roman" panose="02020603050405020304" pitchFamily="18" charset="0"/>
              </a:rPr>
              <a:t> </a:t>
            </a: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r>
              <a:rPr b="1" i="1">
                <a:latin typeface="Times New Roman" panose="02020603050405020304" pitchFamily="18" charset="0"/>
              </a:rPr>
              <a:t> C </a:t>
            </a:r>
            <a:r>
              <a:rPr b="1">
                <a:latin typeface="Times New Roman" panose="02020603050405020304" pitchFamily="18" charset="0"/>
              </a:rPr>
              <a:t>= {</a:t>
            </a:r>
            <a:r>
              <a:rPr b="1" i="1">
                <a:latin typeface="Times New Roman" panose="02020603050405020304" pitchFamily="18" charset="0"/>
              </a:rPr>
              <a:t>C</a:t>
            </a:r>
            <a:r>
              <a:rPr b="1" baseline="-25000">
                <a:latin typeface="Times New Roman" panose="02020603050405020304" pitchFamily="18" charset="0"/>
              </a:rPr>
              <a:t>1</a:t>
            </a:r>
            <a:r>
              <a:rPr b="1">
                <a:latin typeface="Times New Roman" panose="02020603050405020304" pitchFamily="18" charset="0"/>
              </a:rPr>
              <a:t>, …</a:t>
            </a:r>
            <a:r>
              <a:rPr b="1" i="1">
                <a:latin typeface="Times New Roman" panose="02020603050405020304" pitchFamily="18" charset="0"/>
              </a:rPr>
              <a:t>C</a:t>
            </a:r>
            <a:r>
              <a:rPr b="1" i="1" baseline="-25000">
                <a:latin typeface="Times New Roman" panose="02020603050405020304" pitchFamily="18" charset="0"/>
              </a:rPr>
              <a:t>k</a:t>
            </a:r>
            <a:r>
              <a:rPr b="1">
                <a:latin typeface="Times New Roman" panose="02020603050405020304" pitchFamily="18" charset="0"/>
              </a:rPr>
              <a:t>)</a:t>
            </a:r>
            <a:r>
              <a:rPr>
                <a:latin typeface="Times New Roman" panose="02020603050405020304" pitchFamily="18" charset="0"/>
              </a:rPr>
              <a:t> is </a:t>
            </a:r>
            <a:r>
              <a:rPr err="1">
                <a:latin typeface="Times New Roman" panose="02020603050405020304" pitchFamily="18" charset="0"/>
              </a:rPr>
              <a:t>ciphertext</a:t>
            </a:r>
            <a:r>
              <a:rPr>
                <a:latin typeface="Times New Roman" panose="02020603050405020304" pitchFamily="18" charset="0"/>
              </a:rPr>
              <a:t> that corresponds to the plaintext </a:t>
            </a:r>
            <a:r>
              <a:rPr i="1">
                <a:latin typeface="Times New Roman" panose="02020603050405020304" pitchFamily="18" charset="0"/>
              </a:rPr>
              <a:t>T</a:t>
            </a: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r>
              <a:rPr b="1" i="1">
                <a:latin typeface="Times New Roman" panose="02020603050405020304" pitchFamily="18" charset="0"/>
              </a:rPr>
              <a:t>C</a:t>
            </a:r>
            <a:r>
              <a:rPr i="1">
                <a:latin typeface="Times New Roman" panose="02020603050405020304" pitchFamily="18" charset="0"/>
              </a:rPr>
              <a:t> </a:t>
            </a:r>
            <a:r>
              <a:rPr b="1">
                <a:latin typeface="Times New Roman" panose="02020603050405020304" pitchFamily="18" charset="0"/>
              </a:rPr>
              <a:t>is sent to Alice</a:t>
            </a: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endParaRPr sz="2400">
              <a:latin typeface="Times New Roman" panose="02020603050405020304" pitchFamily="18" charset="0"/>
            </a:endParaRPr>
          </a:p>
        </p:txBody>
      </p:sp>
      <p:graphicFrame>
        <p:nvGraphicFramePr>
          <p:cNvPr id="27652" name="Content Placeholder 27651"/>
          <p:cNvGraphicFramePr>
            <a:graphicFrameLocks noGrp="1"/>
          </p:cNvGraphicFramePr>
          <p:nvPr>
            <p:ph sz="half" idx="2"/>
          </p:nvPr>
        </p:nvGraphicFramePr>
        <p:xfrm>
          <a:off x="5029200" y="2819400"/>
          <a:ext cx="180340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25500" imgH="457200" progId="Equation.COEE2">
                  <p:embed/>
                </p:oleObj>
              </mc:Choice>
              <mc:Fallback>
                <p:oleObj r:id="rId2" imgW="825500" imgH="457200" progId="Equation.COEE2">
                  <p:embed/>
                  <p:pic>
                    <p:nvPicPr>
                      <p:cNvPr id="27652" name="Content Placeholder 2765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29200" y="2819400"/>
                        <a:ext cx="1803400" cy="9985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32769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ctr"/>
            <a:r>
              <a:rPr sz="3800" err="1"/>
              <a:t>Merkle-Hellman</a:t>
            </a:r>
            <a:r>
              <a:rPr sz="3800"/>
              <a:t> Multiplicative Knapsack Cryptosystem- Decryption</a:t>
            </a:r>
          </a:p>
        </p:txBody>
      </p:sp>
      <p:sp>
        <p:nvSpPr>
          <p:cNvPr id="32771" name="Text Placeholder 32770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7848600" cy="4530725"/>
          </a:xfrm>
        </p:spPr>
        <p:txBody>
          <a:bodyPr/>
          <a:lstStyle/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r>
              <a:rPr>
                <a:latin typeface="Times New Roman" panose="02020603050405020304" pitchFamily="18" charset="0"/>
                <a:sym typeface="Symbol" panose="05050102010706020507" pitchFamily="18" charset="2"/>
              </a:rPr>
              <a:t>For each </a:t>
            </a:r>
            <a:r>
              <a:rPr i="1" err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i="1" baseline="-2500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>
                <a:latin typeface="Times New Roman" panose="02020603050405020304" pitchFamily="18" charset="0"/>
              </a:rPr>
              <a:t>computes </a:t>
            </a: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endParaRPr i="1">
              <a:latin typeface="Times New Roman" panose="02020603050405020304" pitchFamily="18" charset="0"/>
            </a:endParaRP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r>
              <a:rPr i="1" err="1">
                <a:latin typeface="Times New Roman" panose="02020603050405020304" pitchFamily="18" charset="0"/>
              </a:rPr>
              <a:t>S</a:t>
            </a:r>
            <a:r>
              <a:rPr i="1" baseline="-25000" err="1">
                <a:latin typeface="Times New Roman" panose="02020603050405020304" pitchFamily="18" charset="0"/>
              </a:rPr>
              <a:t>i</a:t>
            </a:r>
            <a:r>
              <a:rPr i="1" baseline="-25000">
                <a:latin typeface="Times New Roman" panose="02020603050405020304" pitchFamily="18" charset="0"/>
              </a:rPr>
              <a:t> </a:t>
            </a:r>
            <a:r>
              <a:rPr>
                <a:latin typeface="Times New Roman" panose="02020603050405020304" pitchFamily="18" charset="0"/>
              </a:rPr>
              <a:t>is a subset product of the easy knapsack:</a:t>
            </a: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endParaRPr>
              <a:latin typeface="Times New Roman" panose="02020603050405020304" pitchFamily="18" charset="0"/>
            </a:endParaRP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endParaRPr sz="2400">
              <a:latin typeface="Times New Roman" panose="02020603050405020304" pitchFamily="18" charset="0"/>
            </a:endParaRP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endParaRPr sz="2400">
              <a:latin typeface="Times New Roman" panose="02020603050405020304" pitchFamily="18" charset="0"/>
            </a:endParaRP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endParaRPr sz="2400">
              <a:latin typeface="Times New Roman" panose="02020603050405020304" pitchFamily="18" charset="0"/>
            </a:endParaRP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r>
              <a:rPr i="1" err="1">
                <a:latin typeface="Times New Roman" panose="02020603050405020304" pitchFamily="18" charset="0"/>
              </a:rPr>
              <a:t>T</a:t>
            </a:r>
            <a:r>
              <a:rPr i="1" baseline="-25000" err="1">
                <a:latin typeface="Times New Roman" panose="02020603050405020304" pitchFamily="18" charset="0"/>
              </a:rPr>
              <a:t>ij</a:t>
            </a:r>
            <a:r>
              <a:rPr>
                <a:latin typeface="Times New Roman" panose="02020603050405020304" pitchFamily="18" charset="0"/>
              </a:rPr>
              <a:t> = 1 if and only if  </a:t>
            </a:r>
            <a:r>
              <a:rPr i="1" err="1">
                <a:latin typeface="Times New Roman" panose="02020603050405020304" pitchFamily="18" charset="0"/>
              </a:rPr>
              <a:t>p</a:t>
            </a:r>
            <a:r>
              <a:rPr i="1" baseline="-25000" err="1">
                <a:latin typeface="Times New Roman" panose="02020603050405020304" pitchFamily="18" charset="0"/>
              </a:rPr>
              <a:t>j</a:t>
            </a:r>
            <a:r>
              <a:rPr>
                <a:latin typeface="Times New Roman" panose="02020603050405020304" pitchFamily="18" charset="0"/>
              </a:rPr>
              <a:t> divides </a:t>
            </a:r>
            <a:r>
              <a:rPr i="1" err="1">
                <a:latin typeface="Times New Roman" panose="02020603050405020304" pitchFamily="18" charset="0"/>
              </a:rPr>
              <a:t>S</a:t>
            </a:r>
            <a:r>
              <a:rPr i="1" baseline="-25000" err="1">
                <a:latin typeface="Times New Roman" panose="02020603050405020304" pitchFamily="18" charset="0"/>
              </a:rPr>
              <a:t>i</a:t>
            </a:r>
            <a:endParaRPr i="1" baseline="-25000">
              <a:latin typeface="Times New Roman" panose="02020603050405020304" pitchFamily="18" charset="0"/>
            </a:endParaRP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endParaRPr>
              <a:latin typeface="Times New Roman" panose="02020603050405020304" pitchFamily="18" charset="0"/>
            </a:endParaRP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endParaRPr>
              <a:latin typeface="Times New Roman" panose="02020603050405020304" pitchFamily="18" charset="0"/>
            </a:endParaRP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endParaRPr sz="2400">
              <a:latin typeface="Times New Roman" panose="02020603050405020304" pitchFamily="18" charset="0"/>
            </a:endParaRP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endParaRPr sz="2400">
              <a:latin typeface="Times New Roman" panose="02020603050405020304" pitchFamily="18" charset="0"/>
            </a:endParaRP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endParaRPr sz="2400">
              <a:latin typeface="Times New Roman" panose="02020603050405020304" pitchFamily="18" charset="0"/>
            </a:endParaRP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endParaRPr sz="2400">
              <a:latin typeface="Times New Roman" panose="02020603050405020304" pitchFamily="18" charset="0"/>
            </a:endParaRP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endParaRPr sz="2400" i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32772" name="Content Placeholder 32771"/>
          <p:cNvGraphicFramePr>
            <a:graphicFrameLocks noGrp="1"/>
          </p:cNvGraphicFramePr>
          <p:nvPr>
            <p:ph sz="quarter" idx="2"/>
          </p:nvPr>
        </p:nvGraphicFramePr>
        <p:xfrm>
          <a:off x="4572000" y="1600200"/>
          <a:ext cx="23622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206500" imgH="279400" progId="Equation.3">
                  <p:embed/>
                </p:oleObj>
              </mc:Choice>
              <mc:Fallback>
                <p:oleObj r:id="rId2" imgW="1206500" imgH="279400" progId="Equation.3">
                  <p:embed/>
                  <p:pic>
                    <p:nvPicPr>
                      <p:cNvPr id="32772" name="Content Placeholder 3277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72000" y="1600200"/>
                        <a:ext cx="2362200" cy="5492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Content Placeholder 32773"/>
          <p:cNvGraphicFramePr>
            <a:graphicFrameLocks noGrp="1"/>
          </p:cNvGraphicFramePr>
          <p:nvPr>
            <p:ph sz="quarter" idx="3"/>
          </p:nvPr>
        </p:nvGraphicFramePr>
        <p:xfrm>
          <a:off x="762000" y="3352800"/>
          <a:ext cx="80010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138295" imgH="584200" progId="Equation.3">
                  <p:embed/>
                </p:oleObj>
              </mc:Choice>
              <mc:Fallback>
                <p:oleObj r:id="rId4" imgW="4138295" imgH="584200" progId="Equation.3">
                  <p:embed/>
                  <p:pic>
                    <p:nvPicPr>
                      <p:cNvPr id="32774" name="Content Placeholder 3277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" y="3352800"/>
                        <a:ext cx="8001000" cy="11303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3584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ctr"/>
            <a:r>
              <a:rPr sz="3800" err="1"/>
              <a:t>Merkle-Hellman</a:t>
            </a:r>
            <a:r>
              <a:rPr sz="3800"/>
              <a:t> Multiplicative Knapsack Example</a:t>
            </a:r>
          </a:p>
        </p:txBody>
      </p:sp>
      <p:sp>
        <p:nvSpPr>
          <p:cNvPr id="35843" name="Text Placeholder 35842"/>
          <p:cNvSpPr>
            <a:spLocks noGrp="1"/>
          </p:cNvSpPr>
          <p:nvPr>
            <p:ph type="body" idx="1"/>
          </p:nvPr>
        </p:nvSpPr>
        <p:spPr>
          <a:xfrm>
            <a:off x="914400" y="1600200"/>
            <a:ext cx="7848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>
                <a:latin typeface="Times New Roman" panose="02020603050405020304" pitchFamily="18" charset="0"/>
              </a:rPr>
              <a:t>Easy (Private) Knapsack: </a:t>
            </a:r>
            <a:r>
              <a:rPr i="1">
                <a:latin typeface="Times New Roman" panose="02020603050405020304" pitchFamily="18" charset="0"/>
              </a:rPr>
              <a:t>P </a:t>
            </a:r>
            <a:r>
              <a:rPr>
                <a:latin typeface="Times New Roman" panose="02020603050405020304" pitchFamily="18" charset="0"/>
              </a:rPr>
              <a:t>= {2, 3, 5, 7} </a:t>
            </a:r>
          </a:p>
          <a:p>
            <a:pPr>
              <a:lnSpc>
                <a:spcPct val="90000"/>
              </a:lnSpc>
            </a:pPr>
            <a:r>
              <a:rPr i="1">
                <a:latin typeface="Times New Roman" panose="02020603050405020304" pitchFamily="18" charset="0"/>
              </a:rPr>
              <a:t>M</a:t>
            </a:r>
            <a:r>
              <a:rPr>
                <a:latin typeface="Times New Roman" panose="02020603050405020304" pitchFamily="18" charset="0"/>
              </a:rPr>
              <a:t> = 211, </a:t>
            </a:r>
            <a:r>
              <a:rPr i="1">
                <a:latin typeface="Times New Roman" panose="02020603050405020304" pitchFamily="18" charset="0"/>
              </a:rPr>
              <a:t>b</a:t>
            </a:r>
            <a:r>
              <a:rPr>
                <a:latin typeface="Times New Roman" panose="02020603050405020304" pitchFamily="18" charset="0"/>
              </a:rPr>
              <a:t> = 17</a:t>
            </a:r>
          </a:p>
          <a:p>
            <a:pPr>
              <a:lnSpc>
                <a:spcPct val="90000"/>
              </a:lnSpc>
            </a:pPr>
            <a:r>
              <a:rPr>
                <a:latin typeface="Times New Roman" panose="02020603050405020304" pitchFamily="18" charset="0"/>
              </a:rPr>
              <a:t>Hard (Public) Knapsack: A= {19, 187, 198, 121}</a:t>
            </a:r>
          </a:p>
          <a:p>
            <a:pPr>
              <a:lnSpc>
                <a:spcPct val="90000"/>
              </a:lnSpc>
              <a:buNone/>
            </a:pPr>
            <a:r>
              <a:rPr>
                <a:latin typeface="Times New Roman" panose="02020603050405020304" pitchFamily="18" charset="0"/>
              </a:rPr>
              <a:t>     2 </a:t>
            </a:r>
            <a:r>
              <a:rPr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>
                <a:latin typeface="Times New Roman" panose="02020603050405020304" pitchFamily="18" charset="0"/>
              </a:rPr>
              <a:t> 17</a:t>
            </a:r>
            <a:r>
              <a:rPr baseline="30000">
                <a:latin typeface="Times New Roman" panose="02020603050405020304" pitchFamily="18" charset="0"/>
              </a:rPr>
              <a:t>19</a:t>
            </a:r>
            <a:r>
              <a:rPr>
                <a:latin typeface="Times New Roman" panose="02020603050405020304" pitchFamily="18" charset="0"/>
                <a:sym typeface="Symbol" panose="05050102010706020507" pitchFamily="18" charset="2"/>
              </a:rPr>
              <a:t>(mod 211), 3  </a:t>
            </a:r>
            <a:r>
              <a:rPr>
                <a:latin typeface="Times New Roman" panose="02020603050405020304" pitchFamily="18" charset="0"/>
              </a:rPr>
              <a:t>17</a:t>
            </a:r>
            <a:r>
              <a:rPr baseline="30000">
                <a:latin typeface="Times New Roman" panose="02020603050405020304" pitchFamily="18" charset="0"/>
              </a:rPr>
              <a:t>187</a:t>
            </a:r>
            <a:r>
              <a:rPr>
                <a:latin typeface="Times New Roman" panose="02020603050405020304" pitchFamily="18" charset="0"/>
                <a:sym typeface="Symbol" panose="05050102010706020507" pitchFamily="18" charset="2"/>
              </a:rPr>
              <a:t>(mod 211), </a:t>
            </a:r>
          </a:p>
          <a:p>
            <a:pPr>
              <a:lnSpc>
                <a:spcPct val="90000"/>
              </a:lnSpc>
              <a:buNone/>
            </a:pPr>
            <a:r>
              <a:rPr>
                <a:latin typeface="Times New Roman" panose="02020603050405020304" pitchFamily="18" charset="0"/>
                <a:sym typeface="Symbol" panose="05050102010706020507" pitchFamily="18" charset="2"/>
              </a:rPr>
              <a:t>     5  </a:t>
            </a:r>
            <a:r>
              <a:rPr>
                <a:latin typeface="Times New Roman" panose="02020603050405020304" pitchFamily="18" charset="0"/>
              </a:rPr>
              <a:t>17</a:t>
            </a:r>
            <a:r>
              <a:rPr baseline="30000">
                <a:latin typeface="Times New Roman" panose="02020603050405020304" pitchFamily="18" charset="0"/>
              </a:rPr>
              <a:t>198</a:t>
            </a:r>
            <a:r>
              <a:rPr>
                <a:latin typeface="Times New Roman" panose="02020603050405020304" pitchFamily="18" charset="0"/>
                <a:sym typeface="Symbol" panose="05050102010706020507" pitchFamily="18" charset="2"/>
              </a:rPr>
              <a:t>(mod 211), 7  </a:t>
            </a:r>
            <a:r>
              <a:rPr>
                <a:latin typeface="Times New Roman" panose="02020603050405020304" pitchFamily="18" charset="0"/>
              </a:rPr>
              <a:t>17</a:t>
            </a:r>
            <a:r>
              <a:rPr baseline="30000">
                <a:latin typeface="Times New Roman" panose="02020603050405020304" pitchFamily="18" charset="0"/>
              </a:rPr>
              <a:t>121</a:t>
            </a:r>
            <a:r>
              <a:rPr>
                <a:latin typeface="Times New Roman" panose="02020603050405020304" pitchFamily="18" charset="0"/>
                <a:sym typeface="Symbol" panose="05050102010706020507" pitchFamily="18" charset="2"/>
              </a:rPr>
              <a:t>(mod 211)</a:t>
            </a:r>
          </a:p>
          <a:p>
            <a:pPr>
              <a:lnSpc>
                <a:spcPct val="90000"/>
              </a:lnSpc>
            </a:pPr>
            <a:r>
              <a:rPr>
                <a:latin typeface="Times New Roman" panose="02020603050405020304" pitchFamily="18" charset="0"/>
                <a:sym typeface="Symbol" panose="05050102010706020507" pitchFamily="18" charset="2"/>
              </a:rPr>
              <a:t>Plaintext: T = 1101</a:t>
            </a:r>
          </a:p>
          <a:p>
            <a:pPr>
              <a:lnSpc>
                <a:spcPct val="90000"/>
              </a:lnSpc>
            </a:pPr>
            <a:r>
              <a:rPr err="1">
                <a:latin typeface="Times New Roman" panose="02020603050405020304" pitchFamily="18" charset="0"/>
                <a:sym typeface="Symbol" panose="05050102010706020507" pitchFamily="18" charset="2"/>
              </a:rPr>
              <a:t>Ciphertext</a:t>
            </a:r>
            <a:r>
              <a:rPr>
                <a:latin typeface="Times New Roman" panose="02020603050405020304" pitchFamily="18" charset="0"/>
                <a:sym typeface="Symbol" panose="05050102010706020507" pitchFamily="18" charset="2"/>
              </a:rPr>
              <a:t>: C = 327 = 19 + 187 + 121</a:t>
            </a:r>
          </a:p>
          <a:p>
            <a:pPr>
              <a:lnSpc>
                <a:spcPct val="90000"/>
              </a:lnSpc>
            </a:pPr>
            <a:r>
              <a:rPr>
                <a:latin typeface="Times New Roman" panose="02020603050405020304" pitchFamily="18" charset="0"/>
                <a:sym typeface="Symbol" panose="05050102010706020507" pitchFamily="18" charset="2"/>
              </a:rPr>
              <a:t>Decryption: S = 42 = </a:t>
            </a:r>
            <a:r>
              <a:rPr>
                <a:latin typeface="Times New Roman" panose="02020603050405020304" pitchFamily="18" charset="0"/>
              </a:rPr>
              <a:t>17</a:t>
            </a:r>
            <a:r>
              <a:rPr baseline="30000">
                <a:latin typeface="Times New Roman" panose="02020603050405020304" pitchFamily="18" charset="0"/>
              </a:rPr>
              <a:t>327</a:t>
            </a:r>
            <a:r>
              <a:rPr>
                <a:latin typeface="Times New Roman" panose="02020603050405020304" pitchFamily="18" charset="0"/>
                <a:sym typeface="Symbol" panose="05050102010706020507" pitchFamily="18" charset="2"/>
              </a:rPr>
              <a:t>(mod 211) </a:t>
            </a:r>
          </a:p>
          <a:p>
            <a:pPr>
              <a:lnSpc>
                <a:spcPct val="90000"/>
              </a:lnSpc>
            </a:pPr>
            <a:r>
              <a:rPr>
                <a:latin typeface="Times New Roman" panose="02020603050405020304" pitchFamily="18" charset="0"/>
                <a:sym typeface="Symbol" panose="05050102010706020507" pitchFamily="18" charset="2"/>
              </a:rPr>
              <a:t>42 = 2</a:t>
            </a:r>
            <a:r>
              <a:rPr baseline="30000">
                <a:latin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>
                <a:latin typeface="Times New Roman" panose="02020603050405020304" pitchFamily="18" charset="0"/>
                <a:sym typeface="Symbol" panose="05050102010706020507" pitchFamily="18" charset="2"/>
              </a:rPr>
              <a:t>* 3</a:t>
            </a:r>
            <a:r>
              <a:rPr baseline="3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>
                <a:latin typeface="Times New Roman" panose="02020603050405020304" pitchFamily="18" charset="0"/>
                <a:sym typeface="Symbol" panose="05050102010706020507" pitchFamily="18" charset="2"/>
              </a:rPr>
              <a:t> *5</a:t>
            </a:r>
            <a:r>
              <a:rPr baseline="3000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>
                <a:latin typeface="Times New Roman" panose="02020603050405020304" pitchFamily="18" charset="0"/>
                <a:sym typeface="Symbol" panose="05050102010706020507" pitchFamily="18" charset="2"/>
              </a:rPr>
              <a:t> * 7</a:t>
            </a:r>
            <a:r>
              <a:rPr baseline="3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>
              <a:lnSpc>
                <a:spcPct val="90000"/>
              </a:lnSpc>
            </a:pPr>
            <a:r>
              <a:rPr>
                <a:latin typeface="Times New Roman" panose="02020603050405020304" pitchFamily="18" charset="0"/>
                <a:sym typeface="Symbol" panose="05050102010706020507" pitchFamily="18" charset="2"/>
              </a:rPr>
              <a:t>Plaintext: 1101 </a:t>
            </a:r>
          </a:p>
          <a:p>
            <a:pPr>
              <a:lnSpc>
                <a:spcPct val="90000"/>
              </a:lnSpc>
            </a:pPr>
            <a:endParaRPr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endParaRPr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36865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ctr"/>
            <a:r>
              <a:rPr sz="3800"/>
              <a:t>Multiply-Iterated </a:t>
            </a:r>
            <a:r>
              <a:rPr sz="3800" err="1"/>
              <a:t>Merkle-Hellman</a:t>
            </a:r>
            <a:r>
              <a:rPr sz="3800"/>
              <a:t> Knapsack Cryptosystem</a:t>
            </a:r>
          </a:p>
        </p:txBody>
      </p:sp>
      <p:sp>
        <p:nvSpPr>
          <p:cNvPr id="36867" name="Text Placeholder 36866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7848600" cy="4530725"/>
          </a:xfrm>
        </p:spPr>
        <p:txBody>
          <a:bodyPr/>
          <a:lstStyle/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r>
              <a:rPr sz="2400" i="1">
                <a:latin typeface="Times New Roman" panose="02020603050405020304" pitchFamily="18" charset="0"/>
              </a:rPr>
              <a:t>A</a:t>
            </a:r>
            <a:r>
              <a:rPr sz="2400">
                <a:latin typeface="Times New Roman" panose="02020603050405020304" pitchFamily="18" charset="0"/>
              </a:rPr>
              <a:t> = {</a:t>
            </a:r>
            <a:r>
              <a:rPr sz="2400" i="1">
                <a:latin typeface="Times New Roman" panose="02020603050405020304" pitchFamily="18" charset="0"/>
              </a:rPr>
              <a:t>a</a:t>
            </a:r>
            <a:r>
              <a:rPr sz="2400" baseline="-25000">
                <a:latin typeface="Times New Roman" panose="02020603050405020304" pitchFamily="18" charset="0"/>
              </a:rPr>
              <a:t>1</a:t>
            </a:r>
            <a:r>
              <a:rPr sz="2400">
                <a:latin typeface="Times New Roman" panose="02020603050405020304" pitchFamily="18" charset="0"/>
              </a:rPr>
              <a:t>, …</a:t>
            </a:r>
            <a:r>
              <a:rPr sz="2400" i="1">
                <a:latin typeface="Times New Roman" panose="02020603050405020304" pitchFamily="18" charset="0"/>
              </a:rPr>
              <a:t>a</a:t>
            </a:r>
            <a:r>
              <a:rPr sz="2400" i="1" baseline="-25000">
                <a:latin typeface="Times New Roman" panose="02020603050405020304" pitchFamily="18" charset="0"/>
              </a:rPr>
              <a:t>n</a:t>
            </a:r>
            <a:r>
              <a:rPr sz="2400">
                <a:latin typeface="Times New Roman" panose="02020603050405020304" pitchFamily="18" charset="0"/>
              </a:rPr>
              <a:t>} super-increasing sequence, </a:t>
            </a: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sz="2400" i="1">
                <a:latin typeface="Times New Roman" panose="02020603050405020304" pitchFamily="18" charset="0"/>
              </a:rPr>
              <a:t>    A</a:t>
            </a:r>
            <a:r>
              <a:rPr sz="2400">
                <a:latin typeface="Times New Roman" panose="02020603050405020304" pitchFamily="18" charset="0"/>
              </a:rPr>
              <a:t> is a private (easy) knapsack, </a:t>
            </a:r>
            <a:r>
              <a:rPr sz="2400" i="1">
                <a:latin typeface="Times New Roman" panose="02020603050405020304" pitchFamily="18" charset="0"/>
              </a:rPr>
              <a:t> a</a:t>
            </a:r>
            <a:r>
              <a:rPr sz="2400" baseline="-25000">
                <a:latin typeface="Times New Roman" panose="02020603050405020304" pitchFamily="18" charset="0"/>
              </a:rPr>
              <a:t>1</a:t>
            </a:r>
            <a:r>
              <a:rPr sz="2400">
                <a:latin typeface="Times New Roman" panose="02020603050405020304" pitchFamily="18" charset="0"/>
              </a:rPr>
              <a:t>+ …+ </a:t>
            </a:r>
            <a:r>
              <a:rPr sz="2400" i="1">
                <a:latin typeface="Times New Roman" panose="02020603050405020304" pitchFamily="18" charset="0"/>
              </a:rPr>
              <a:t>a</a:t>
            </a:r>
            <a:r>
              <a:rPr sz="2400" i="1" baseline="-25000">
                <a:latin typeface="Times New Roman" panose="02020603050405020304" pitchFamily="18" charset="0"/>
              </a:rPr>
              <a:t>n </a:t>
            </a:r>
            <a:r>
              <a:rPr sz="2400" i="1">
                <a:latin typeface="Times New Roman" panose="02020603050405020304" pitchFamily="18" charset="0"/>
              </a:rPr>
              <a:t> = E</a:t>
            </a: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r>
              <a:rPr sz="2400">
                <a:latin typeface="Times New Roman" panose="02020603050405020304" pitchFamily="18" charset="0"/>
              </a:rPr>
              <a:t>For the m-times iterated knapsack cryptosystem: set of </a:t>
            </a:r>
            <a:r>
              <a:rPr sz="2400" i="1">
                <a:latin typeface="Times New Roman" panose="02020603050405020304" pitchFamily="18" charset="0"/>
              </a:rPr>
              <a:t>m </a:t>
            </a:r>
            <a:r>
              <a:rPr sz="2400">
                <a:latin typeface="Times New Roman" panose="02020603050405020304" pitchFamily="18" charset="0"/>
              </a:rPr>
              <a:t>multiplier-modulus pairs (</a:t>
            </a:r>
            <a:r>
              <a:rPr sz="2400" i="1" err="1">
                <a:latin typeface="Times New Roman" panose="02020603050405020304" pitchFamily="18" charset="0"/>
              </a:rPr>
              <a:t>w</a:t>
            </a:r>
            <a:r>
              <a:rPr sz="2400" i="1" baseline="-25000" err="1">
                <a:latin typeface="Times New Roman" panose="02020603050405020304" pitchFamily="18" charset="0"/>
              </a:rPr>
              <a:t>i</a:t>
            </a:r>
            <a:r>
              <a:rPr sz="2400" i="1">
                <a:latin typeface="Times New Roman" panose="02020603050405020304" pitchFamily="18" charset="0"/>
              </a:rPr>
              <a:t>, M</a:t>
            </a:r>
            <a:r>
              <a:rPr sz="2400" i="1" baseline="-25000">
                <a:latin typeface="Times New Roman" panose="02020603050405020304" pitchFamily="18" charset="0"/>
              </a:rPr>
              <a:t>i</a:t>
            </a:r>
            <a:r>
              <a:rPr sz="2400">
                <a:latin typeface="Times New Roman" panose="02020603050405020304" pitchFamily="18" charset="0"/>
              </a:rPr>
              <a:t>), 1 </a:t>
            </a:r>
            <a:r>
              <a:rPr sz="240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sz="2400" i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sz="2400">
                <a:latin typeface="Times New Roman" panose="02020603050405020304" pitchFamily="18" charset="0"/>
                <a:sym typeface="Symbol" panose="05050102010706020507" pitchFamily="18" charset="2"/>
              </a:rPr>
              <a:t>  </a:t>
            </a:r>
            <a:r>
              <a:rPr sz="2400" i="1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r>
              <a:rPr sz="2400">
                <a:latin typeface="Times New Roman" panose="02020603050405020304" pitchFamily="18" charset="0"/>
                <a:sym typeface="Symbol" panose="05050102010706020507" pitchFamily="18" charset="2"/>
              </a:rPr>
              <a:t>To construct a public key knapsack: </a:t>
            </a: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endParaRPr sz="24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36868" name="Content Placeholder 36867"/>
          <p:cNvGraphicFramePr>
            <a:graphicFrameLocks noGrp="1"/>
          </p:cNvGraphicFramePr>
          <p:nvPr>
            <p:ph sz="quarter" idx="2"/>
          </p:nvPr>
        </p:nvGraphicFramePr>
        <p:xfrm>
          <a:off x="5943600" y="3200400"/>
          <a:ext cx="25908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32865" imgH="292100" progId="Equation.3">
                  <p:embed/>
                </p:oleObj>
              </mc:Choice>
              <mc:Fallback>
                <p:oleObj r:id="rId2" imgW="1332865" imgH="292100" progId="Equation.3">
                  <p:embed/>
                  <p:pic>
                    <p:nvPicPr>
                      <p:cNvPr id="36868" name="Content Placeholder 3686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43600" y="3200400"/>
                        <a:ext cx="2590800" cy="5683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Rectangles 3687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36872" name="Content Placeholder 36871"/>
          <p:cNvGraphicFramePr>
            <a:graphicFrameLocks noGrp="1"/>
          </p:cNvGraphicFramePr>
          <p:nvPr>
            <p:ph sz="quarter" idx="3"/>
          </p:nvPr>
        </p:nvGraphicFramePr>
        <p:xfrm>
          <a:off x="1619250" y="3886200"/>
          <a:ext cx="5676900" cy="258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403600" imgH="1549400" progId="Equation.3">
                  <p:embed/>
                </p:oleObj>
              </mc:Choice>
              <mc:Fallback>
                <p:oleObj r:id="rId4" imgW="3403600" imgH="1549400" progId="Equation.3">
                  <p:embed/>
                  <p:pic>
                    <p:nvPicPr>
                      <p:cNvPr id="36872" name="Content Placeholder 3687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19250" y="3886200"/>
                        <a:ext cx="5676900" cy="25844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39937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ctr"/>
            <a:r>
              <a:rPr sz="3800"/>
              <a:t>Multiply-Iterated </a:t>
            </a:r>
            <a:r>
              <a:rPr sz="3800" err="1"/>
              <a:t>Merkle-Hellman</a:t>
            </a:r>
            <a:r>
              <a:rPr sz="3800"/>
              <a:t> Knapsack Cryptosystem Example</a:t>
            </a:r>
          </a:p>
        </p:txBody>
      </p:sp>
      <p:sp>
        <p:nvSpPr>
          <p:cNvPr id="39939" name="Text Placeholder 39938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153400" cy="5029200"/>
          </a:xfrm>
        </p:spPr>
        <p:txBody>
          <a:bodyPr/>
          <a:lstStyle/>
          <a:p>
            <a:r>
              <a:rPr i="1">
                <a:latin typeface="Times New Roman" panose="02020603050405020304" pitchFamily="18" charset="0"/>
              </a:rPr>
              <a:t>A</a:t>
            </a:r>
            <a:r>
              <a:rPr>
                <a:latin typeface="Times New Roman" panose="02020603050405020304" pitchFamily="18" charset="0"/>
              </a:rPr>
              <a:t>={1, 2, 4, 8}- super-increasing sequence (easy) knapsack, </a:t>
            </a:r>
            <a:r>
              <a:rPr i="1">
                <a:latin typeface="Times New Roman" panose="02020603050405020304" pitchFamily="18" charset="0"/>
              </a:rPr>
              <a:t>m</a:t>
            </a:r>
            <a:r>
              <a:rPr>
                <a:latin typeface="Times New Roman" panose="02020603050405020304" pitchFamily="18" charset="0"/>
              </a:rPr>
              <a:t> = 3 (number of iterations)</a:t>
            </a:r>
          </a:p>
          <a:p>
            <a:r>
              <a:rPr>
                <a:latin typeface="Times New Roman" panose="02020603050405020304" pitchFamily="18" charset="0"/>
              </a:rPr>
              <a:t>1</a:t>
            </a:r>
            <a:r>
              <a:rPr baseline="30000">
                <a:latin typeface="Times New Roman" panose="02020603050405020304" pitchFamily="18" charset="0"/>
              </a:rPr>
              <a:t>st</a:t>
            </a:r>
            <a:r>
              <a:rPr>
                <a:latin typeface="Times New Roman" panose="02020603050405020304" pitchFamily="18" charset="0"/>
              </a:rPr>
              <a:t> iteration: </a:t>
            </a:r>
            <a:r>
              <a:rPr i="1">
                <a:latin typeface="Times New Roman" panose="02020603050405020304" pitchFamily="18" charset="0"/>
              </a:rPr>
              <a:t>M</a:t>
            </a:r>
            <a:r>
              <a:rPr baseline="-25000">
                <a:latin typeface="Times New Roman" panose="02020603050405020304" pitchFamily="18" charset="0"/>
              </a:rPr>
              <a:t>1</a:t>
            </a:r>
            <a:r>
              <a:rPr>
                <a:latin typeface="Times New Roman" panose="02020603050405020304" pitchFamily="18" charset="0"/>
              </a:rPr>
              <a:t> =  17, </a:t>
            </a:r>
            <a:r>
              <a:rPr i="1">
                <a:latin typeface="Times New Roman" panose="02020603050405020304" pitchFamily="18" charset="0"/>
              </a:rPr>
              <a:t>W</a:t>
            </a:r>
            <a:r>
              <a:rPr baseline="-25000">
                <a:latin typeface="Times New Roman" panose="02020603050405020304" pitchFamily="18" charset="0"/>
              </a:rPr>
              <a:t>1</a:t>
            </a:r>
            <a:r>
              <a:rPr>
                <a:latin typeface="Times New Roman" panose="02020603050405020304" pitchFamily="18" charset="0"/>
              </a:rPr>
              <a:t> = 7, </a:t>
            </a:r>
            <a:r>
              <a:rPr i="1">
                <a:latin typeface="Times New Roman" panose="02020603050405020304" pitchFamily="18" charset="0"/>
              </a:rPr>
              <a:t>w</a:t>
            </a:r>
            <a:r>
              <a:rPr baseline="-25000">
                <a:latin typeface="Times New Roman" panose="02020603050405020304" pitchFamily="18" charset="0"/>
              </a:rPr>
              <a:t>1</a:t>
            </a:r>
            <a:r>
              <a:rPr>
                <a:latin typeface="Times New Roman" panose="02020603050405020304" pitchFamily="18" charset="0"/>
              </a:rPr>
              <a:t>= 5</a:t>
            </a:r>
          </a:p>
          <a:p>
            <a:pPr>
              <a:buNone/>
            </a:pPr>
            <a:r>
              <a:rPr sz="2000" i="1">
                <a:latin typeface="Times New Roman" panose="02020603050405020304" pitchFamily="18" charset="0"/>
              </a:rPr>
              <a:t>     B</a:t>
            </a:r>
            <a:r>
              <a:rPr sz="2000" baseline="30000">
                <a:latin typeface="Times New Roman" panose="02020603050405020304" pitchFamily="18" charset="0"/>
              </a:rPr>
              <a:t>1</a:t>
            </a:r>
            <a:r>
              <a:rPr sz="2000" i="1">
                <a:latin typeface="Times New Roman" panose="02020603050405020304" pitchFamily="18" charset="0"/>
              </a:rPr>
              <a:t> </a:t>
            </a:r>
            <a:r>
              <a:rPr sz="2000">
                <a:latin typeface="Times New Roman" panose="02020603050405020304" pitchFamily="18" charset="0"/>
              </a:rPr>
              <a:t>={7 mod 17, 14 mod 17, 28 mod 17, 56 mod 17}={7, 14, 11, 5}</a:t>
            </a:r>
          </a:p>
          <a:p>
            <a:r>
              <a:rPr>
                <a:latin typeface="Times New Roman" panose="02020603050405020304" pitchFamily="18" charset="0"/>
              </a:rPr>
              <a:t>2</a:t>
            </a:r>
            <a:r>
              <a:rPr baseline="30000">
                <a:latin typeface="Times New Roman" panose="02020603050405020304" pitchFamily="18" charset="0"/>
              </a:rPr>
              <a:t>nd </a:t>
            </a:r>
            <a:r>
              <a:rPr>
                <a:latin typeface="Times New Roman" panose="02020603050405020304" pitchFamily="18" charset="0"/>
              </a:rPr>
              <a:t> iteration: </a:t>
            </a:r>
            <a:r>
              <a:rPr i="1">
                <a:latin typeface="Times New Roman" panose="02020603050405020304" pitchFamily="18" charset="0"/>
              </a:rPr>
              <a:t>M</a:t>
            </a:r>
            <a:r>
              <a:rPr baseline="-25000">
                <a:latin typeface="Times New Roman" panose="02020603050405020304" pitchFamily="18" charset="0"/>
              </a:rPr>
              <a:t>2</a:t>
            </a:r>
            <a:r>
              <a:rPr>
                <a:latin typeface="Times New Roman" panose="02020603050405020304" pitchFamily="18" charset="0"/>
              </a:rPr>
              <a:t> = 41, </a:t>
            </a:r>
            <a:r>
              <a:rPr i="1">
                <a:latin typeface="Times New Roman" panose="02020603050405020304" pitchFamily="18" charset="0"/>
              </a:rPr>
              <a:t>W</a:t>
            </a:r>
            <a:r>
              <a:rPr baseline="-25000">
                <a:latin typeface="Times New Roman" panose="02020603050405020304" pitchFamily="18" charset="0"/>
              </a:rPr>
              <a:t>2</a:t>
            </a:r>
            <a:r>
              <a:rPr>
                <a:latin typeface="Times New Roman" panose="02020603050405020304" pitchFamily="18" charset="0"/>
              </a:rPr>
              <a:t> = 18, </a:t>
            </a:r>
            <a:r>
              <a:rPr i="1">
                <a:latin typeface="Times New Roman" panose="02020603050405020304" pitchFamily="18" charset="0"/>
              </a:rPr>
              <a:t>w</a:t>
            </a:r>
            <a:r>
              <a:rPr baseline="-25000">
                <a:latin typeface="Times New Roman" panose="02020603050405020304" pitchFamily="18" charset="0"/>
              </a:rPr>
              <a:t>2</a:t>
            </a:r>
            <a:r>
              <a:rPr>
                <a:latin typeface="Times New Roman" panose="02020603050405020304" pitchFamily="18" charset="0"/>
              </a:rPr>
              <a:t>= 16</a:t>
            </a:r>
          </a:p>
          <a:p>
            <a:pPr>
              <a:buNone/>
            </a:pPr>
            <a:r>
              <a:rPr sz="2400" i="1">
                <a:latin typeface="Times New Roman" panose="02020603050405020304" pitchFamily="18" charset="0"/>
              </a:rPr>
              <a:t>    B</a:t>
            </a:r>
            <a:r>
              <a:rPr sz="2400" baseline="30000">
                <a:latin typeface="Times New Roman" panose="02020603050405020304" pitchFamily="18" charset="0"/>
              </a:rPr>
              <a:t>2</a:t>
            </a:r>
            <a:r>
              <a:rPr sz="2400" i="1">
                <a:latin typeface="Times New Roman" panose="02020603050405020304" pitchFamily="18" charset="0"/>
              </a:rPr>
              <a:t> </a:t>
            </a:r>
            <a:r>
              <a:rPr sz="2000">
                <a:latin typeface="Times New Roman" panose="02020603050405020304" pitchFamily="18" charset="0"/>
              </a:rPr>
              <a:t>={126 mod 41, 252 mod 41, 198 mod 41, 90 mod 41}={3, 6, 34, 8}</a:t>
            </a:r>
          </a:p>
          <a:p>
            <a:r>
              <a:rPr>
                <a:latin typeface="Times New Roman" panose="02020603050405020304" pitchFamily="18" charset="0"/>
              </a:rPr>
              <a:t>3</a:t>
            </a:r>
            <a:r>
              <a:rPr baseline="30000">
                <a:latin typeface="Times New Roman" panose="02020603050405020304" pitchFamily="18" charset="0"/>
              </a:rPr>
              <a:t>rd </a:t>
            </a:r>
            <a:r>
              <a:rPr>
                <a:latin typeface="Times New Roman" panose="02020603050405020304" pitchFamily="18" charset="0"/>
              </a:rPr>
              <a:t> iteration: </a:t>
            </a:r>
            <a:r>
              <a:rPr i="1">
                <a:latin typeface="Times New Roman" panose="02020603050405020304" pitchFamily="18" charset="0"/>
              </a:rPr>
              <a:t>M</a:t>
            </a:r>
            <a:r>
              <a:rPr baseline="-25000">
                <a:latin typeface="Times New Roman" panose="02020603050405020304" pitchFamily="18" charset="0"/>
              </a:rPr>
              <a:t>2</a:t>
            </a:r>
            <a:r>
              <a:rPr>
                <a:latin typeface="Times New Roman" panose="02020603050405020304" pitchFamily="18" charset="0"/>
              </a:rPr>
              <a:t> = 53, </a:t>
            </a:r>
            <a:r>
              <a:rPr i="1">
                <a:latin typeface="Times New Roman" panose="02020603050405020304" pitchFamily="18" charset="0"/>
              </a:rPr>
              <a:t>W</a:t>
            </a:r>
            <a:r>
              <a:rPr baseline="-25000">
                <a:latin typeface="Times New Roman" panose="02020603050405020304" pitchFamily="18" charset="0"/>
              </a:rPr>
              <a:t>2</a:t>
            </a:r>
            <a:r>
              <a:rPr>
                <a:latin typeface="Times New Roman" panose="02020603050405020304" pitchFamily="18" charset="0"/>
              </a:rPr>
              <a:t> = 25, </a:t>
            </a:r>
            <a:r>
              <a:rPr i="1">
                <a:latin typeface="Times New Roman" panose="02020603050405020304" pitchFamily="18" charset="0"/>
              </a:rPr>
              <a:t>w</a:t>
            </a:r>
            <a:r>
              <a:rPr baseline="-25000">
                <a:latin typeface="Times New Roman" panose="02020603050405020304" pitchFamily="18" charset="0"/>
              </a:rPr>
              <a:t>2</a:t>
            </a:r>
            <a:r>
              <a:rPr>
                <a:latin typeface="Times New Roman" panose="02020603050405020304" pitchFamily="18" charset="0"/>
              </a:rPr>
              <a:t>= 17</a:t>
            </a:r>
          </a:p>
          <a:p>
            <a:pPr>
              <a:buNone/>
            </a:pPr>
            <a:r>
              <a:rPr sz="2400" i="1">
                <a:latin typeface="Times New Roman" panose="02020603050405020304" pitchFamily="18" charset="0"/>
              </a:rPr>
              <a:t>    B</a:t>
            </a:r>
            <a:r>
              <a:rPr sz="2400" baseline="30000">
                <a:latin typeface="Times New Roman" panose="02020603050405020304" pitchFamily="18" charset="0"/>
              </a:rPr>
              <a:t>3</a:t>
            </a:r>
            <a:r>
              <a:rPr sz="2400" i="1">
                <a:latin typeface="Times New Roman" panose="02020603050405020304" pitchFamily="18" charset="0"/>
              </a:rPr>
              <a:t> </a:t>
            </a:r>
            <a:r>
              <a:rPr sz="2000">
                <a:latin typeface="Times New Roman" panose="02020603050405020304" pitchFamily="18" charset="0"/>
              </a:rPr>
              <a:t>={75 mod 53, 150 mod 53, 850 mod 53, 200 mod 53}={22, 44, 2, 41} </a:t>
            </a:r>
          </a:p>
          <a:p>
            <a:r>
              <a:rPr sz="2400" b="1">
                <a:latin typeface="Times New Roman" panose="02020603050405020304" pitchFamily="18" charset="0"/>
              </a:rPr>
              <a:t>Public Key: {22, 44, 2, 41}</a:t>
            </a:r>
            <a:r>
              <a:rPr sz="2000">
                <a:latin typeface="Times New Roman" panose="02020603050405020304" pitchFamily="18" charset="0"/>
              </a:rPr>
              <a:t> </a:t>
            </a:r>
            <a:endParaRPr sz="2400">
              <a:latin typeface="Times New Roman" panose="02020603050405020304" pitchFamily="18" charset="0"/>
            </a:endParaRPr>
          </a:p>
          <a:p>
            <a:pPr>
              <a:buNone/>
            </a:pPr>
            <a:endParaRPr sz="2400">
              <a:latin typeface="Times New Roman" panose="02020603050405020304" pitchFamily="18" charset="0"/>
            </a:endParaRPr>
          </a:p>
          <a:p>
            <a:endParaRPr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50177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ctr"/>
            <a:r>
              <a:t>REFERENCES</a:t>
            </a:r>
          </a:p>
        </p:txBody>
      </p:sp>
      <p:sp>
        <p:nvSpPr>
          <p:cNvPr id="50179" name="Text Placeholder 5017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sz="1800">
                <a:latin typeface="Times New Roman" panose="02020603050405020304" pitchFamily="18" charset="0"/>
              </a:rPr>
              <a:t>1.   R. C. </a:t>
            </a:r>
            <a:r>
              <a:rPr sz="1800" err="1">
                <a:latin typeface="Times New Roman" panose="02020603050405020304" pitchFamily="18" charset="0"/>
              </a:rPr>
              <a:t>Merkle</a:t>
            </a:r>
            <a:r>
              <a:rPr sz="1800">
                <a:latin typeface="Times New Roman" panose="02020603050405020304" pitchFamily="18" charset="0"/>
              </a:rPr>
              <a:t>, M. E. </a:t>
            </a:r>
            <a:r>
              <a:rPr sz="1800" err="1">
                <a:latin typeface="Times New Roman" panose="02020603050405020304" pitchFamily="18" charset="0"/>
              </a:rPr>
              <a:t>Hellman</a:t>
            </a:r>
            <a:r>
              <a:rPr sz="1800">
                <a:latin typeface="Times New Roman" panose="02020603050405020304" pitchFamily="18" charset="0"/>
              </a:rPr>
              <a:t>,  Hiding Information and Signatures in Trapdoor Knapsacks, IEEE Transactions on Information Theory, vol. IT-24, 1978, pp. 525-530.</a:t>
            </a:r>
          </a:p>
          <a:p>
            <a:pPr>
              <a:lnSpc>
                <a:spcPct val="80000"/>
              </a:lnSpc>
              <a:buNone/>
            </a:pPr>
            <a:r>
              <a:rPr sz="1800">
                <a:latin typeface="Times New Roman" panose="02020603050405020304" pitchFamily="18" charset="0"/>
              </a:rPr>
              <a:t>2.   W. </a:t>
            </a:r>
            <a:r>
              <a:rPr sz="1800" err="1">
                <a:latin typeface="Times New Roman" panose="02020603050405020304" pitchFamily="18" charset="0"/>
              </a:rPr>
              <a:t>Diffie</a:t>
            </a:r>
            <a:r>
              <a:rPr sz="1800">
                <a:latin typeface="Times New Roman" panose="02020603050405020304" pitchFamily="18" charset="0"/>
              </a:rPr>
              <a:t>, M. E. </a:t>
            </a:r>
            <a:r>
              <a:rPr sz="1800" err="1">
                <a:latin typeface="Times New Roman" panose="02020603050405020304" pitchFamily="18" charset="0"/>
              </a:rPr>
              <a:t>Hellman</a:t>
            </a:r>
            <a:r>
              <a:rPr sz="1800">
                <a:latin typeface="Times New Roman" panose="02020603050405020304" pitchFamily="18" charset="0"/>
              </a:rPr>
              <a:t>,  New Directions in Cryptography,  IEEE Transactions on Information Theory, vol. IT-22, no. 6, November 1976, pp. 644-654. </a:t>
            </a:r>
          </a:p>
          <a:p>
            <a:pPr>
              <a:lnSpc>
                <a:spcPct val="80000"/>
              </a:lnSpc>
              <a:buNone/>
            </a:pPr>
            <a:r>
              <a:rPr sz="1800">
                <a:latin typeface="Times New Roman" panose="02020603050405020304" pitchFamily="18" charset="0"/>
              </a:rPr>
              <a:t>3.   R. L. </a:t>
            </a:r>
            <a:r>
              <a:rPr sz="1800" err="1">
                <a:latin typeface="Times New Roman" panose="02020603050405020304" pitchFamily="18" charset="0"/>
              </a:rPr>
              <a:t>Rivest</a:t>
            </a:r>
            <a:r>
              <a:rPr sz="1800">
                <a:latin typeface="Times New Roman" panose="02020603050405020304" pitchFamily="18" charset="0"/>
              </a:rPr>
              <a:t>, A. </a:t>
            </a:r>
            <a:r>
              <a:rPr sz="1800" err="1">
                <a:latin typeface="Times New Roman" panose="02020603050405020304" pitchFamily="18" charset="0"/>
              </a:rPr>
              <a:t>Shamir</a:t>
            </a:r>
            <a:r>
              <a:rPr sz="1800">
                <a:latin typeface="Times New Roman" panose="02020603050405020304" pitchFamily="18" charset="0"/>
              </a:rPr>
              <a:t>, and L. M. </a:t>
            </a:r>
            <a:r>
              <a:rPr sz="1800" err="1">
                <a:latin typeface="Times New Roman" panose="02020603050405020304" pitchFamily="18" charset="0"/>
              </a:rPr>
              <a:t>Adleman</a:t>
            </a:r>
            <a:r>
              <a:rPr sz="1800">
                <a:latin typeface="Times New Roman" panose="02020603050405020304" pitchFamily="18" charset="0"/>
              </a:rPr>
              <a:t>.  A Method for Obtaining Digital Signatures and Public-Key Cryptosystems.  Communications of the ACM, vol. 21, no. 2, 1978, pp. 120-126</a:t>
            </a:r>
            <a:r>
              <a:rPr sz="1800"/>
              <a:t> </a:t>
            </a:r>
          </a:p>
          <a:p>
            <a:pPr>
              <a:lnSpc>
                <a:spcPct val="80000"/>
              </a:lnSpc>
              <a:buNone/>
            </a:pPr>
            <a:r>
              <a:rPr sz="1800"/>
              <a:t>4.  </a:t>
            </a:r>
            <a:r>
              <a:rPr sz="1800" err="1">
                <a:latin typeface="Times New Roman" panose="02020603050405020304" pitchFamily="18" charset="0"/>
              </a:rPr>
              <a:t>Adi</a:t>
            </a:r>
            <a:r>
              <a:rPr sz="1800">
                <a:latin typeface="Times New Roman" panose="02020603050405020304" pitchFamily="18" charset="0"/>
              </a:rPr>
              <a:t> </a:t>
            </a:r>
            <a:r>
              <a:rPr sz="1800" err="1">
                <a:latin typeface="Times New Roman" panose="02020603050405020304" pitchFamily="18" charset="0"/>
              </a:rPr>
              <a:t>Shamir</a:t>
            </a:r>
            <a:r>
              <a:rPr sz="1800">
                <a:latin typeface="Times New Roman" panose="02020603050405020304" pitchFamily="18" charset="0"/>
              </a:rPr>
              <a:t>.  A Polynomial-time Algorithm for Breaking the Basic </a:t>
            </a:r>
            <a:r>
              <a:rPr sz="1800" err="1">
                <a:latin typeface="Times New Roman" panose="02020603050405020304" pitchFamily="18" charset="0"/>
              </a:rPr>
              <a:t>Merkle-Hellman</a:t>
            </a:r>
            <a:r>
              <a:rPr sz="1800">
                <a:latin typeface="Times New Roman" panose="02020603050405020304" pitchFamily="18" charset="0"/>
              </a:rPr>
              <a:t> Cryptosystem.  Proceedings of the IEEE Symposium on Foundations of Computer Science.  IEEE, New York, 1982, pp. 145-152. </a:t>
            </a:r>
          </a:p>
          <a:p>
            <a:pPr>
              <a:lnSpc>
                <a:spcPct val="80000"/>
              </a:lnSpc>
              <a:buNone/>
            </a:pPr>
            <a:r>
              <a:rPr sz="1800">
                <a:latin typeface="Times New Roman" panose="02020603050405020304" pitchFamily="18" charset="0"/>
              </a:rPr>
              <a:t>5.   </a:t>
            </a:r>
            <a:r>
              <a:rPr sz="1800" err="1">
                <a:latin typeface="Times New Roman" panose="02020603050405020304" pitchFamily="18" charset="0"/>
              </a:rPr>
              <a:t>Adi</a:t>
            </a:r>
            <a:r>
              <a:rPr sz="1800">
                <a:latin typeface="Times New Roman" panose="02020603050405020304" pitchFamily="18" charset="0"/>
              </a:rPr>
              <a:t> </a:t>
            </a:r>
            <a:r>
              <a:rPr sz="1800" err="1">
                <a:latin typeface="Times New Roman" panose="02020603050405020304" pitchFamily="18" charset="0"/>
              </a:rPr>
              <a:t>Shamir</a:t>
            </a:r>
            <a:r>
              <a:rPr sz="1800">
                <a:latin typeface="Times New Roman" panose="02020603050405020304" pitchFamily="18" charset="0"/>
              </a:rPr>
              <a:t>.  A Polynomial Time Algorithm for Breaking the Basic </a:t>
            </a:r>
            <a:r>
              <a:rPr sz="1800" err="1">
                <a:latin typeface="Times New Roman" panose="02020603050405020304" pitchFamily="18" charset="0"/>
              </a:rPr>
              <a:t>Merkle-Hellman</a:t>
            </a:r>
            <a:r>
              <a:rPr sz="1800">
                <a:latin typeface="Times New Roman" panose="02020603050405020304" pitchFamily="18" charset="0"/>
              </a:rPr>
              <a:t> Cryptosystem.  In David </a:t>
            </a:r>
            <a:r>
              <a:rPr sz="1800" err="1">
                <a:latin typeface="Times New Roman" panose="02020603050405020304" pitchFamily="18" charset="0"/>
              </a:rPr>
              <a:t>Chaum</a:t>
            </a:r>
            <a:r>
              <a:rPr sz="1800">
                <a:latin typeface="Times New Roman" panose="02020603050405020304" pitchFamily="18" charset="0"/>
              </a:rPr>
              <a:t>, Ronald L. </a:t>
            </a:r>
            <a:r>
              <a:rPr sz="1800" err="1">
                <a:latin typeface="Times New Roman" panose="02020603050405020304" pitchFamily="18" charset="0"/>
              </a:rPr>
              <a:t>Rivest</a:t>
            </a:r>
            <a:r>
              <a:rPr sz="1800">
                <a:latin typeface="Times New Roman" panose="02020603050405020304" pitchFamily="18" charset="0"/>
              </a:rPr>
              <a:t>, Alan T. Sherman. editors, Advances in Cryptology – CRYPTO ’82.  Plenum, New York, 1983. </a:t>
            </a:r>
          </a:p>
          <a:p>
            <a:pPr>
              <a:lnSpc>
                <a:spcPct val="80000"/>
              </a:lnSpc>
              <a:buNone/>
            </a:pPr>
            <a:r>
              <a:rPr sz="1800">
                <a:latin typeface="Times New Roman" panose="02020603050405020304" pitchFamily="18" charset="0"/>
              </a:rPr>
              <a:t>6.   </a:t>
            </a:r>
            <a:r>
              <a:rPr sz="1800" err="1">
                <a:latin typeface="Times New Roman" panose="02020603050405020304" pitchFamily="18" charset="0"/>
              </a:rPr>
              <a:t>Adi</a:t>
            </a:r>
            <a:r>
              <a:rPr sz="1800">
                <a:latin typeface="Times New Roman" panose="02020603050405020304" pitchFamily="18" charset="0"/>
              </a:rPr>
              <a:t> </a:t>
            </a:r>
            <a:r>
              <a:rPr sz="1800" err="1">
                <a:latin typeface="Times New Roman" panose="02020603050405020304" pitchFamily="18" charset="0"/>
              </a:rPr>
              <a:t>Shamir</a:t>
            </a:r>
            <a:r>
              <a:rPr sz="1800">
                <a:latin typeface="Times New Roman" panose="02020603050405020304" pitchFamily="18" charset="0"/>
              </a:rPr>
              <a:t>.  A Polynomial-time Algorithm for Breaking the Basic </a:t>
            </a:r>
            <a:r>
              <a:rPr sz="1800" err="1">
                <a:latin typeface="Times New Roman" panose="02020603050405020304" pitchFamily="18" charset="0"/>
              </a:rPr>
              <a:t>Merkle-Hellman</a:t>
            </a:r>
            <a:r>
              <a:rPr sz="1800">
                <a:latin typeface="Times New Roman" panose="02020603050405020304" pitchFamily="18" charset="0"/>
              </a:rPr>
              <a:t> Cryptosystem.  IEEE Transactions on Information Theory, vol. IT-30, no. 5, September 1984, pp. 699-704.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57345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ctr"/>
            <a:r>
              <a:t>REFERENCES</a:t>
            </a:r>
          </a:p>
        </p:txBody>
      </p:sp>
      <p:sp>
        <p:nvSpPr>
          <p:cNvPr id="57347" name="Text Placeholder 57346"/>
          <p:cNvSpPr>
            <a:spLocks noGrp="1"/>
          </p:cNvSpPr>
          <p:nvPr>
            <p:ph type="body" idx="1"/>
          </p:nvPr>
        </p:nvSpPr>
        <p:spPr>
          <a:xfrm>
            <a:off x="914400" y="1600200"/>
            <a:ext cx="7696200" cy="4953000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sz="1600">
                <a:latin typeface="Times New Roman" panose="02020603050405020304" pitchFamily="18" charset="0"/>
              </a:rPr>
              <a:t>7. </a:t>
            </a:r>
            <a:r>
              <a:rPr sz="1600" err="1">
                <a:latin typeface="Times New Roman" panose="02020603050405020304" pitchFamily="18" charset="0"/>
              </a:rPr>
              <a:t>Hendrik</a:t>
            </a:r>
            <a:r>
              <a:rPr sz="1600">
                <a:latin typeface="Times New Roman" panose="02020603050405020304" pitchFamily="18" charset="0"/>
              </a:rPr>
              <a:t> W. </a:t>
            </a:r>
            <a:r>
              <a:rPr sz="1600" err="1">
                <a:latin typeface="Times New Roman" panose="02020603050405020304" pitchFamily="18" charset="0"/>
              </a:rPr>
              <a:t>Lenstra</a:t>
            </a:r>
            <a:r>
              <a:rPr sz="1600">
                <a:latin typeface="Times New Roman" panose="02020603050405020304" pitchFamily="18" charset="0"/>
              </a:rPr>
              <a:t> </a:t>
            </a:r>
            <a:r>
              <a:rPr sz="1600" err="1">
                <a:latin typeface="Times New Roman" panose="02020603050405020304" pitchFamily="18" charset="0"/>
              </a:rPr>
              <a:t>Jr</a:t>
            </a:r>
            <a:r>
              <a:rPr sz="1600">
                <a:latin typeface="Times New Roman" panose="02020603050405020304" pitchFamily="18" charset="0"/>
              </a:rPr>
              <a:t>,  Integer Programming with a Fixed Number of Variables,  Mathematics and Operations Research, vol. 8, no. 4, 1983, pp. 538-548</a:t>
            </a:r>
          </a:p>
          <a:p>
            <a:pPr>
              <a:lnSpc>
                <a:spcPct val="80000"/>
              </a:lnSpc>
              <a:buNone/>
            </a:pPr>
            <a:r>
              <a:rPr sz="1600">
                <a:latin typeface="Times New Roman" panose="02020603050405020304" pitchFamily="18" charset="0"/>
              </a:rPr>
              <a:t>8. Ming Kin Lai, Knapsack Cryptosystems: The Past and the Future, http://</a:t>
            </a:r>
            <a:r>
              <a:rPr sz="1600" err="1">
                <a:latin typeface="Times New Roman" panose="02020603050405020304" pitchFamily="18" charset="0"/>
              </a:rPr>
              <a:t>www.cecs.uci.edu/~mingl/knapsack.html</a:t>
            </a:r>
            <a:r>
              <a:rPr sz="160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buNone/>
            </a:pPr>
            <a:r>
              <a:rPr sz="1600">
                <a:latin typeface="Times New Roman" panose="02020603050405020304" pitchFamily="18" charset="0"/>
              </a:rPr>
              <a:t>9. Ernest F. </a:t>
            </a:r>
            <a:r>
              <a:rPr sz="1600" err="1">
                <a:latin typeface="Times New Roman" panose="02020603050405020304" pitchFamily="18" charset="0"/>
              </a:rPr>
              <a:t>Brickell</a:t>
            </a:r>
            <a:r>
              <a:rPr sz="1600">
                <a:latin typeface="Times New Roman" panose="02020603050405020304" pitchFamily="18" charset="0"/>
              </a:rPr>
              <a:t>,  Breaking Iterated Knapsacks.  In G. R. </a:t>
            </a:r>
            <a:r>
              <a:rPr sz="1600" err="1">
                <a:latin typeface="Times New Roman" panose="02020603050405020304" pitchFamily="18" charset="0"/>
              </a:rPr>
              <a:t>Blakley</a:t>
            </a:r>
            <a:r>
              <a:rPr sz="1600">
                <a:latin typeface="Times New Roman" panose="02020603050405020304" pitchFamily="18" charset="0"/>
              </a:rPr>
              <a:t>, David C. </a:t>
            </a:r>
            <a:r>
              <a:rPr sz="1600" err="1">
                <a:latin typeface="Times New Roman" panose="02020603050405020304" pitchFamily="18" charset="0"/>
              </a:rPr>
              <a:t>Chaum</a:t>
            </a:r>
            <a:r>
              <a:rPr sz="1600">
                <a:latin typeface="Times New Roman" panose="02020603050405020304" pitchFamily="18" charset="0"/>
              </a:rPr>
              <a:t>, editors, Advances in Cryptology – CRYPTO ’84, Lecture Notes in Computer Science, vol. 196.  Springer, Berlin, 1985, pp. 342-358. </a:t>
            </a:r>
          </a:p>
          <a:p>
            <a:pPr>
              <a:lnSpc>
                <a:spcPct val="80000"/>
              </a:lnSpc>
              <a:buNone/>
            </a:pPr>
            <a:r>
              <a:rPr sz="1600">
                <a:latin typeface="Times New Roman" panose="02020603050405020304" pitchFamily="18" charset="0"/>
              </a:rPr>
              <a:t>10. M. Carey and D.S. Johnson, Computers and   Intractability: A guide  to the Theory of NP-Completeness, Freeman, 1979</a:t>
            </a:r>
          </a:p>
          <a:p>
            <a:pPr>
              <a:lnSpc>
                <a:spcPct val="80000"/>
              </a:lnSpc>
              <a:buNone/>
            </a:pPr>
            <a:r>
              <a:rPr sz="1600">
                <a:latin typeface="Times New Roman" panose="02020603050405020304" pitchFamily="18" charset="0"/>
              </a:rPr>
              <a:t>11. Lecture Notes on Cryptography, S. </a:t>
            </a:r>
            <a:r>
              <a:rPr sz="1600" err="1">
                <a:latin typeface="Times New Roman" panose="02020603050405020304" pitchFamily="18" charset="0"/>
              </a:rPr>
              <a:t>Goldwasser</a:t>
            </a:r>
            <a:r>
              <a:rPr sz="1600">
                <a:latin typeface="Times New Roman" panose="02020603050405020304" pitchFamily="18" charset="0"/>
              </a:rPr>
              <a:t>, M. </a:t>
            </a:r>
            <a:r>
              <a:rPr sz="1600" err="1">
                <a:latin typeface="Times New Roman" panose="02020603050405020304" pitchFamily="18" charset="0"/>
              </a:rPr>
              <a:t>Bellare</a:t>
            </a:r>
            <a:endParaRPr sz="16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sz="1600">
                <a:latin typeface="Times New Roman" panose="02020603050405020304" pitchFamily="18" charset="0"/>
              </a:rPr>
              <a:t>12. J. C. </a:t>
            </a:r>
            <a:r>
              <a:rPr sz="1600" err="1">
                <a:latin typeface="Times New Roman" panose="02020603050405020304" pitchFamily="18" charset="0"/>
              </a:rPr>
              <a:t>Lagarias</a:t>
            </a:r>
            <a:r>
              <a:rPr sz="1600">
                <a:latin typeface="Times New Roman" panose="02020603050405020304" pitchFamily="18" charset="0"/>
              </a:rPr>
              <a:t>, Performance Analysis of </a:t>
            </a:r>
            <a:r>
              <a:rPr sz="1600" err="1">
                <a:latin typeface="Times New Roman" panose="02020603050405020304" pitchFamily="18" charset="0"/>
              </a:rPr>
              <a:t>Shamir’s</a:t>
            </a:r>
            <a:r>
              <a:rPr sz="1600">
                <a:latin typeface="Times New Roman" panose="02020603050405020304" pitchFamily="18" charset="0"/>
              </a:rPr>
              <a:t> Attack on the Basic </a:t>
            </a:r>
            <a:r>
              <a:rPr sz="1600" err="1">
                <a:latin typeface="Times New Roman" panose="02020603050405020304" pitchFamily="18" charset="0"/>
              </a:rPr>
              <a:t>Merkle-Hellman</a:t>
            </a:r>
            <a:r>
              <a:rPr sz="1600">
                <a:latin typeface="Times New Roman" panose="02020603050405020304" pitchFamily="18" charset="0"/>
              </a:rPr>
              <a:t> Knapsack Cryptosystem.  Proceedings of the 11th International Colloquium on Automata, Languages and Programming, Lecture Notes in Computer Science, vol. 172.  Springer, Berlin, 1984.</a:t>
            </a:r>
          </a:p>
          <a:p>
            <a:pPr>
              <a:lnSpc>
                <a:spcPct val="80000"/>
              </a:lnSpc>
              <a:buNone/>
            </a:pPr>
            <a:r>
              <a:rPr sz="1600">
                <a:latin typeface="Times New Roman" panose="02020603050405020304" pitchFamily="18" charset="0"/>
              </a:rPr>
              <a:t>13.  A. M. </a:t>
            </a:r>
            <a:r>
              <a:rPr sz="1600" err="1">
                <a:latin typeface="Times New Roman" panose="02020603050405020304" pitchFamily="18" charset="0"/>
              </a:rPr>
              <a:t>Odlyzko</a:t>
            </a:r>
            <a:r>
              <a:rPr sz="1600">
                <a:latin typeface="Times New Roman" panose="02020603050405020304" pitchFamily="18" charset="0"/>
              </a:rPr>
              <a:t>.  The Rise and Fall of Knapsack Cryptosystems.  In Carl </a:t>
            </a:r>
            <a:r>
              <a:rPr sz="1600" err="1">
                <a:latin typeface="Times New Roman" panose="02020603050405020304" pitchFamily="18" charset="0"/>
              </a:rPr>
              <a:t>Pomerance</a:t>
            </a:r>
            <a:r>
              <a:rPr sz="1600">
                <a:latin typeface="Times New Roman" panose="02020603050405020304" pitchFamily="18" charset="0"/>
              </a:rPr>
              <a:t>, editor, Cryptology and Computational Number Theory, Proceedings of Symposia in Applied Mathematics, vol. 42.  American Mathematics Society, Providence, RI, 1990, pp. 75-88, http://</a:t>
            </a:r>
            <a:r>
              <a:rPr sz="1600" err="1">
                <a:latin typeface="Times New Roman" panose="02020603050405020304" pitchFamily="18" charset="0"/>
              </a:rPr>
              <a:t>www.dtc.umn.edu/~odlyzko/doc/complete.html</a:t>
            </a:r>
            <a:endParaRPr sz="16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sz="1600">
                <a:latin typeface="Times New Roman" panose="02020603050405020304" pitchFamily="18" charset="0"/>
              </a:rPr>
              <a:t>14.  A. M. </a:t>
            </a:r>
            <a:r>
              <a:rPr sz="1600" err="1">
                <a:latin typeface="Times New Roman" panose="02020603050405020304" pitchFamily="18" charset="0"/>
              </a:rPr>
              <a:t>Odlyzko</a:t>
            </a:r>
            <a:r>
              <a:rPr sz="1600">
                <a:latin typeface="Times New Roman" panose="02020603050405020304" pitchFamily="18" charset="0"/>
              </a:rPr>
              <a:t>.  Cryptanalytic Attacks on the Multiplicative Knapsack Cryptosystem and on </a:t>
            </a:r>
            <a:r>
              <a:rPr sz="1600" err="1">
                <a:latin typeface="Times New Roman" panose="02020603050405020304" pitchFamily="18" charset="0"/>
              </a:rPr>
              <a:t>Shamir’s</a:t>
            </a:r>
            <a:r>
              <a:rPr sz="1600">
                <a:latin typeface="Times New Roman" panose="02020603050405020304" pitchFamily="18" charset="0"/>
              </a:rPr>
              <a:t> Fast Signature Scheme.  IEEE Transactions on Information Theory, IT-30, 1984, pp. 594-601, http://</a:t>
            </a:r>
            <a:r>
              <a:rPr sz="1600" err="1">
                <a:latin typeface="Times New Roman" panose="02020603050405020304" pitchFamily="18" charset="0"/>
              </a:rPr>
              <a:t>www.dtc.umn.edu/~odlyzko/doc/complete.html</a:t>
            </a:r>
            <a:endParaRPr sz="16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9217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ctr"/>
            <a:r>
              <a:t>Public Key Cryptosystem</a:t>
            </a:r>
          </a:p>
        </p:txBody>
      </p:sp>
      <p:sp>
        <p:nvSpPr>
          <p:cNvPr id="9219" name="Text Placeholder 9218"/>
          <p:cNvSpPr>
            <a:spLocks noGrp="1"/>
          </p:cNvSpPr>
          <p:nvPr>
            <p:ph type="body" idx="1"/>
          </p:nvPr>
        </p:nvSpPr>
        <p:spPr>
          <a:xfrm>
            <a:off x="914400" y="1600200"/>
            <a:ext cx="7848600" cy="5029200"/>
          </a:xfrm>
        </p:spPr>
        <p:txBody>
          <a:bodyPr/>
          <a:lstStyle/>
          <a:p>
            <a:r>
              <a:rPr sz="2400">
                <a:latin typeface="Times New Roman" panose="02020603050405020304" pitchFamily="18" charset="0"/>
              </a:rPr>
              <a:t>In Symmetric or Private Key cryptosystems the encryption and decryption keys are either the same or can be easily found from each other.</a:t>
            </a:r>
          </a:p>
          <a:p>
            <a:r>
              <a:rPr sz="2400">
                <a:latin typeface="Times New Roman" panose="02020603050405020304" pitchFamily="18" charset="0"/>
              </a:rPr>
              <a:t>Public Key Cryptosystem (PKC) was introduced in 1976 by </a:t>
            </a:r>
            <a:r>
              <a:rPr sz="2400" err="1">
                <a:latin typeface="Times New Roman" panose="02020603050405020304" pitchFamily="18" charset="0"/>
              </a:rPr>
              <a:t>Diffie</a:t>
            </a:r>
            <a:r>
              <a:rPr sz="2400">
                <a:latin typeface="Times New Roman" panose="02020603050405020304" pitchFamily="18" charset="0"/>
              </a:rPr>
              <a:t> and </a:t>
            </a:r>
            <a:r>
              <a:rPr sz="2400" err="1">
                <a:latin typeface="Times New Roman" panose="02020603050405020304" pitchFamily="18" charset="0"/>
              </a:rPr>
              <a:t>Hellman</a:t>
            </a:r>
            <a:r>
              <a:rPr sz="2400">
                <a:latin typeface="Times New Roman" panose="02020603050405020304" pitchFamily="18" charset="0"/>
              </a:rPr>
              <a:t> [2]. In PKC different keys are used for encryption and decryption. </a:t>
            </a:r>
          </a:p>
          <a:p>
            <a:pPr>
              <a:buNone/>
            </a:pPr>
            <a:endParaRPr sz="2400">
              <a:latin typeface="Times New Roman" panose="02020603050405020304" pitchFamily="18" charset="0"/>
            </a:endParaRPr>
          </a:p>
        </p:txBody>
      </p:sp>
      <p:sp>
        <p:nvSpPr>
          <p:cNvPr id="9220" name="Rectangles 9219"/>
          <p:cNvSpPr/>
          <p:nvPr/>
        </p:nvSpPr>
        <p:spPr>
          <a:xfrm>
            <a:off x="914400" y="4191000"/>
            <a:ext cx="3505200" cy="2057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b="1">
                <a:latin typeface="Times New Roman" panose="02020603050405020304" pitchFamily="18" charset="0"/>
              </a:rPr>
              <a:t>Alice: </a:t>
            </a:r>
          </a:p>
          <a:p>
            <a:r>
              <a:rPr b="1">
                <a:latin typeface="Times New Roman" panose="02020603050405020304" pitchFamily="18" charset="0"/>
              </a:rPr>
              <a:t>1. Chooses secret (private) key</a:t>
            </a:r>
          </a:p>
          <a:p>
            <a:r>
              <a:rPr b="1">
                <a:latin typeface="Times New Roman" panose="02020603050405020304" pitchFamily="18" charset="0"/>
              </a:rPr>
              <a:t>2. Create and publishes public key </a:t>
            </a:r>
          </a:p>
          <a:p>
            <a:r>
              <a:rPr b="1">
                <a:latin typeface="Times New Roman" panose="02020603050405020304" pitchFamily="18" charset="0"/>
              </a:rPr>
              <a:t>3. Receives </a:t>
            </a:r>
            <a:r>
              <a:rPr b="1" err="1">
                <a:latin typeface="Times New Roman" panose="02020603050405020304" pitchFamily="18" charset="0"/>
              </a:rPr>
              <a:t>ciphertext</a:t>
            </a:r>
            <a:endParaRPr b="1">
              <a:latin typeface="Times New Roman" panose="02020603050405020304" pitchFamily="18" charset="0"/>
            </a:endParaRPr>
          </a:p>
          <a:p>
            <a:r>
              <a:rPr b="1">
                <a:latin typeface="Times New Roman" panose="02020603050405020304" pitchFamily="18" charset="0"/>
              </a:rPr>
              <a:t>4. Decrypts </a:t>
            </a:r>
            <a:r>
              <a:rPr b="1" err="1">
                <a:latin typeface="Times New Roman" panose="02020603050405020304" pitchFamily="18" charset="0"/>
              </a:rPr>
              <a:t>ciphertext</a:t>
            </a:r>
            <a:r>
              <a:rPr b="1">
                <a:latin typeface="Times New Roman" panose="02020603050405020304" pitchFamily="18" charset="0"/>
              </a:rPr>
              <a:t> using secret</a:t>
            </a:r>
          </a:p>
          <a:p>
            <a:r>
              <a:rPr b="1">
                <a:latin typeface="Times New Roman" panose="02020603050405020304" pitchFamily="18" charset="0"/>
              </a:rPr>
              <a:t>    key to recover the plaintext – </a:t>
            </a:r>
          </a:p>
          <a:p>
            <a:r>
              <a:rPr b="1">
                <a:latin typeface="Times New Roman" panose="02020603050405020304" pitchFamily="18" charset="0"/>
              </a:rPr>
              <a:t>    original message</a:t>
            </a:r>
          </a:p>
        </p:txBody>
      </p:sp>
      <p:sp>
        <p:nvSpPr>
          <p:cNvPr id="9223" name="Rectangles 9222"/>
          <p:cNvSpPr/>
          <p:nvPr/>
        </p:nvSpPr>
        <p:spPr>
          <a:xfrm>
            <a:off x="5257800" y="4191000"/>
            <a:ext cx="3581400" cy="2057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marL="342900" indent="-342900"/>
            <a:r>
              <a:rPr b="1">
                <a:latin typeface="Times New Roman" panose="02020603050405020304" pitchFamily="18" charset="0"/>
              </a:rPr>
              <a:t>Bob </a:t>
            </a:r>
          </a:p>
          <a:p>
            <a:pPr marL="342900" indent="-342900"/>
            <a:r>
              <a:rPr b="1">
                <a:latin typeface="Times New Roman" panose="02020603050405020304" pitchFamily="18" charset="0"/>
              </a:rPr>
              <a:t>1. Uses Public Key to encrypt</a:t>
            </a:r>
          </a:p>
          <a:p>
            <a:pPr marL="342900" indent="-342900"/>
            <a:r>
              <a:rPr b="1">
                <a:latin typeface="Times New Roman" panose="02020603050405020304" pitchFamily="18" charset="0"/>
              </a:rPr>
              <a:t>    the message</a:t>
            </a:r>
          </a:p>
          <a:p>
            <a:pPr marL="342900" indent="-342900"/>
            <a:r>
              <a:rPr b="1">
                <a:latin typeface="Times New Roman" panose="02020603050405020304" pitchFamily="18" charset="0"/>
              </a:rPr>
              <a:t>2. Sends </a:t>
            </a:r>
            <a:r>
              <a:rPr b="1" err="1">
                <a:latin typeface="Times New Roman" panose="02020603050405020304" pitchFamily="18" charset="0"/>
              </a:rPr>
              <a:t>ciphertext</a:t>
            </a:r>
            <a:r>
              <a:rPr b="1">
                <a:latin typeface="Times New Roman" panose="02020603050405020304" pitchFamily="18" charset="0"/>
              </a:rPr>
              <a:t> – encrypted</a:t>
            </a:r>
          </a:p>
          <a:p>
            <a:pPr marL="342900" indent="-342900"/>
            <a:r>
              <a:rPr b="1">
                <a:latin typeface="Times New Roman" panose="02020603050405020304" pitchFamily="18" charset="0"/>
              </a:rPr>
              <a:t>    message to Alice</a:t>
            </a:r>
          </a:p>
          <a:p>
            <a:pPr marL="342900" indent="-342900"/>
            <a:endParaRPr b="1">
              <a:latin typeface="Times New Roman" panose="02020603050405020304" pitchFamily="18" charset="0"/>
            </a:endParaRPr>
          </a:p>
        </p:txBody>
      </p:sp>
      <p:cxnSp>
        <p:nvCxnSpPr>
          <p:cNvPr id="9224" name="Straight Arrow Connector 9223"/>
          <p:cNvCxnSpPr>
            <a:stCxn id="9220" idx="3"/>
            <a:endCxn id="9223" idx="1"/>
          </p:cNvCxnSpPr>
          <p:nvPr/>
        </p:nvCxnSpPr>
        <p:spPr>
          <a:xfrm>
            <a:off x="4419600" y="5219700"/>
            <a:ext cx="8382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s 68611"/>
          <p:cNvSpPr/>
          <p:nvPr/>
        </p:nvSpPr>
        <p:spPr>
          <a:xfrm>
            <a:off x="2514600" y="304800"/>
            <a:ext cx="4419600" cy="685800"/>
          </a:xfrm>
          <a:prstGeom prst="rect">
            <a:avLst/>
          </a:prstGeom>
          <a:solidFill>
            <a:srgbClr val="FFFECB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sz="2400" b="1">
                <a:latin typeface="Times New Roman" panose="02020603050405020304" pitchFamily="18" charset="0"/>
              </a:rPr>
              <a:t>Public Key Cryptosystem</a:t>
            </a:r>
          </a:p>
        </p:txBody>
      </p:sp>
      <p:sp>
        <p:nvSpPr>
          <p:cNvPr id="68614" name="Oval 68613"/>
          <p:cNvSpPr/>
          <p:nvPr/>
        </p:nvSpPr>
        <p:spPr>
          <a:xfrm>
            <a:off x="152400" y="990600"/>
            <a:ext cx="3733800" cy="6096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b="1">
                <a:latin typeface="Times New Roman" panose="02020603050405020304" pitchFamily="18" charset="0"/>
              </a:rPr>
              <a:t>1978: First Two Implementation</a:t>
            </a:r>
          </a:p>
        </p:txBody>
      </p:sp>
      <p:sp>
        <p:nvSpPr>
          <p:cNvPr id="68616" name="Rectangles 68615"/>
          <p:cNvSpPr/>
          <p:nvPr/>
        </p:nvSpPr>
        <p:spPr>
          <a:xfrm>
            <a:off x="685800" y="2057400"/>
            <a:ext cx="2970213" cy="2211388"/>
          </a:xfrm>
          <a:prstGeom prst="rect">
            <a:avLst/>
          </a:prstGeom>
          <a:solidFill>
            <a:srgbClr val="FFFECB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b="1">
                <a:latin typeface="Times New Roman" panose="02020603050405020304" pitchFamily="18" charset="0"/>
              </a:rPr>
              <a:t>RSA: </a:t>
            </a:r>
          </a:p>
          <a:p>
            <a:pPr algn="ctr"/>
            <a:r>
              <a:rPr b="1" err="1">
                <a:latin typeface="Times New Roman" panose="02020603050405020304" pitchFamily="18" charset="0"/>
              </a:rPr>
              <a:t>Rivest-Shamir-Adleman</a:t>
            </a:r>
            <a:r>
              <a:rPr b="1">
                <a:latin typeface="Times New Roman" panose="02020603050405020304" pitchFamily="18" charset="0"/>
              </a:rPr>
              <a:t> [3]</a:t>
            </a:r>
          </a:p>
          <a:p>
            <a:pPr algn="ctr"/>
            <a:endParaRPr b="1">
              <a:latin typeface="Times New Roman" panose="02020603050405020304" pitchFamily="18" charset="0"/>
            </a:endParaRPr>
          </a:p>
          <a:p>
            <a:pPr algn="ctr"/>
            <a:r>
              <a:rPr b="1">
                <a:latin typeface="Times New Roman" panose="02020603050405020304" pitchFamily="18" charset="0"/>
              </a:rPr>
              <a:t>Based on integer </a:t>
            </a:r>
          </a:p>
          <a:p>
            <a:pPr algn="ctr"/>
            <a:r>
              <a:rPr b="1">
                <a:latin typeface="Times New Roman" panose="02020603050405020304" pitchFamily="18" charset="0"/>
              </a:rPr>
              <a:t>factorization</a:t>
            </a:r>
          </a:p>
        </p:txBody>
      </p:sp>
      <p:sp>
        <p:nvSpPr>
          <p:cNvPr id="68617" name="Rectangles 68616"/>
          <p:cNvSpPr/>
          <p:nvPr/>
        </p:nvSpPr>
        <p:spPr>
          <a:xfrm>
            <a:off x="4724400" y="2057400"/>
            <a:ext cx="2971800" cy="2209800"/>
          </a:xfrm>
          <a:prstGeom prst="rect">
            <a:avLst/>
          </a:prstGeom>
          <a:solidFill>
            <a:srgbClr val="FFFECB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endParaRPr b="1">
              <a:latin typeface="Times New Roman" panose="02020603050405020304" pitchFamily="18" charset="0"/>
            </a:endParaRPr>
          </a:p>
          <a:p>
            <a:pPr algn="ctr"/>
            <a:r>
              <a:rPr b="1" err="1">
                <a:latin typeface="Times New Roman" panose="02020603050405020304" pitchFamily="18" charset="0"/>
              </a:rPr>
              <a:t>Merkle-Hellman</a:t>
            </a:r>
            <a:r>
              <a:rPr b="1">
                <a:latin typeface="Times New Roman" panose="02020603050405020304" pitchFamily="18" charset="0"/>
              </a:rPr>
              <a:t>  </a:t>
            </a:r>
          </a:p>
          <a:p>
            <a:pPr algn="ctr"/>
            <a:r>
              <a:rPr b="1">
                <a:latin typeface="Times New Roman" panose="02020603050405020304" pitchFamily="18" charset="0"/>
              </a:rPr>
              <a:t>Knapsack Cryptosystem [1]</a:t>
            </a:r>
          </a:p>
          <a:p>
            <a:pPr algn="ctr"/>
            <a:endParaRPr b="1">
              <a:latin typeface="Times New Roman" panose="02020603050405020304" pitchFamily="18" charset="0"/>
            </a:endParaRPr>
          </a:p>
          <a:p>
            <a:pPr algn="ctr"/>
            <a:r>
              <a:rPr b="1">
                <a:latin typeface="Times New Roman" panose="02020603050405020304" pitchFamily="18" charset="0"/>
              </a:rPr>
              <a:t>Based on the </a:t>
            </a:r>
          </a:p>
          <a:p>
            <a:pPr algn="ctr"/>
            <a:r>
              <a:rPr b="1">
                <a:latin typeface="Times New Roman" panose="02020603050405020304" pitchFamily="18" charset="0"/>
              </a:rPr>
              <a:t>subset-sum problem, </a:t>
            </a:r>
          </a:p>
          <a:p>
            <a:pPr algn="ctr"/>
            <a:r>
              <a:rPr b="1">
                <a:latin typeface="Times New Roman" panose="02020603050405020304" pitchFamily="18" charset="0"/>
              </a:rPr>
              <a:t>variant of  knapsack problem</a:t>
            </a:r>
          </a:p>
          <a:p>
            <a:pPr algn="ctr"/>
            <a:endParaRPr b="1">
              <a:latin typeface="Times New Roman" panose="02020603050405020304" pitchFamily="18" charset="0"/>
            </a:endParaRPr>
          </a:p>
          <a:p>
            <a:pPr algn="ctr"/>
            <a:endParaRPr b="1">
              <a:latin typeface="Times New Roman" panose="02020603050405020304" pitchFamily="18" charset="0"/>
            </a:endParaRPr>
          </a:p>
        </p:txBody>
      </p:sp>
      <p:cxnSp>
        <p:nvCxnSpPr>
          <p:cNvPr id="68628" name="Straight Arrow Connector 68627"/>
          <p:cNvCxnSpPr>
            <a:stCxn id="68612" idx="2"/>
            <a:endCxn id="68616" idx="0"/>
          </p:cNvCxnSpPr>
          <p:nvPr/>
        </p:nvCxnSpPr>
        <p:spPr>
          <a:xfrm flipH="1">
            <a:off x="2171700" y="990600"/>
            <a:ext cx="2552700" cy="10668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68629" name="Straight Arrow Connector 68628"/>
          <p:cNvCxnSpPr>
            <a:stCxn id="68612" idx="2"/>
            <a:endCxn id="68617" idx="0"/>
          </p:cNvCxnSpPr>
          <p:nvPr/>
        </p:nvCxnSpPr>
        <p:spPr>
          <a:xfrm>
            <a:off x="4724400" y="990600"/>
            <a:ext cx="1485900" cy="10668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68631" name="Rectangles 68630"/>
          <p:cNvSpPr/>
          <p:nvPr/>
        </p:nvSpPr>
        <p:spPr>
          <a:xfrm>
            <a:off x="3505200" y="4572000"/>
            <a:ext cx="1600200" cy="1371600"/>
          </a:xfrm>
          <a:prstGeom prst="rect">
            <a:avLst/>
          </a:prstGeom>
          <a:solidFill>
            <a:srgbClr val="FFFECB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b="1">
                <a:latin typeface="Times New Roman" panose="02020603050405020304" pitchFamily="18" charset="0"/>
              </a:rPr>
              <a:t>Additive</a:t>
            </a:r>
          </a:p>
          <a:p>
            <a:pPr algn="ctr"/>
            <a:r>
              <a:rPr b="1">
                <a:latin typeface="Times New Roman" panose="02020603050405020304" pitchFamily="18" charset="0"/>
              </a:rPr>
              <a:t>Knapsack</a:t>
            </a:r>
          </a:p>
          <a:p>
            <a:pPr algn="ctr"/>
            <a:r>
              <a:rPr b="1">
                <a:latin typeface="Times New Roman" panose="02020603050405020304" pitchFamily="18" charset="0"/>
              </a:rPr>
              <a:t>Cryptosystem</a:t>
            </a:r>
          </a:p>
        </p:txBody>
      </p:sp>
      <p:sp>
        <p:nvSpPr>
          <p:cNvPr id="68632" name="Rectangles 68631"/>
          <p:cNvSpPr/>
          <p:nvPr/>
        </p:nvSpPr>
        <p:spPr>
          <a:xfrm>
            <a:off x="5334000" y="4572000"/>
            <a:ext cx="1524000" cy="1371600"/>
          </a:xfrm>
          <a:prstGeom prst="rect">
            <a:avLst/>
          </a:prstGeom>
          <a:solidFill>
            <a:srgbClr val="FFFECB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b="1">
                <a:latin typeface="Times New Roman" panose="02020603050405020304" pitchFamily="18" charset="0"/>
              </a:rPr>
              <a:t>Multiplicative</a:t>
            </a:r>
          </a:p>
          <a:p>
            <a:pPr algn="ctr"/>
            <a:r>
              <a:rPr b="1">
                <a:latin typeface="Times New Roman" panose="02020603050405020304" pitchFamily="18" charset="0"/>
              </a:rPr>
              <a:t>Knapsack</a:t>
            </a:r>
          </a:p>
          <a:p>
            <a:pPr algn="ctr"/>
            <a:r>
              <a:rPr b="1">
                <a:latin typeface="Times New Roman" panose="02020603050405020304" pitchFamily="18" charset="0"/>
              </a:rPr>
              <a:t>Cryptosystem</a:t>
            </a:r>
          </a:p>
        </p:txBody>
      </p:sp>
      <p:sp>
        <p:nvSpPr>
          <p:cNvPr id="68633" name="Rectangles 68632"/>
          <p:cNvSpPr/>
          <p:nvPr/>
        </p:nvSpPr>
        <p:spPr>
          <a:xfrm>
            <a:off x="7086600" y="4572000"/>
            <a:ext cx="1905000" cy="1371600"/>
          </a:xfrm>
          <a:prstGeom prst="rect">
            <a:avLst/>
          </a:prstGeom>
          <a:solidFill>
            <a:srgbClr val="FFFECB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b="1">
                <a:latin typeface="Times New Roman" panose="02020603050405020304" pitchFamily="18" charset="0"/>
              </a:rPr>
              <a:t>Multiply-Iterated</a:t>
            </a:r>
          </a:p>
          <a:p>
            <a:pPr algn="ctr"/>
            <a:r>
              <a:rPr b="1">
                <a:latin typeface="Times New Roman" panose="02020603050405020304" pitchFamily="18" charset="0"/>
              </a:rPr>
              <a:t>Knapsack</a:t>
            </a:r>
          </a:p>
          <a:p>
            <a:pPr algn="ctr"/>
            <a:r>
              <a:rPr b="1">
                <a:latin typeface="Times New Roman" panose="02020603050405020304" pitchFamily="18" charset="0"/>
              </a:rPr>
              <a:t>Cryptosystem</a:t>
            </a:r>
          </a:p>
        </p:txBody>
      </p:sp>
      <p:cxnSp>
        <p:nvCxnSpPr>
          <p:cNvPr id="68637" name="Straight Arrow Connector 68636"/>
          <p:cNvCxnSpPr>
            <a:stCxn id="68617" idx="2"/>
            <a:endCxn id="68631" idx="0"/>
          </p:cNvCxnSpPr>
          <p:nvPr/>
        </p:nvCxnSpPr>
        <p:spPr>
          <a:xfrm flipH="1">
            <a:off x="4305300" y="4267200"/>
            <a:ext cx="1905000" cy="3048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68638" name="Straight Arrow Connector 68637"/>
          <p:cNvCxnSpPr>
            <a:stCxn id="68617" idx="2"/>
            <a:endCxn id="68632" idx="0"/>
          </p:cNvCxnSpPr>
          <p:nvPr/>
        </p:nvCxnSpPr>
        <p:spPr>
          <a:xfrm flipH="1">
            <a:off x="6096000" y="4267200"/>
            <a:ext cx="114300" cy="3048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68639" name="Straight Arrow Connector 68638"/>
          <p:cNvCxnSpPr>
            <a:stCxn id="68617" idx="2"/>
            <a:endCxn id="68633" idx="0"/>
          </p:cNvCxnSpPr>
          <p:nvPr/>
        </p:nvCxnSpPr>
        <p:spPr>
          <a:xfrm>
            <a:off x="6210300" y="4267200"/>
            <a:ext cx="1828800" cy="3048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7168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ctr"/>
            <a:r>
              <a:rPr sz="3600" err="1"/>
              <a:t>Merkle-Hellman</a:t>
            </a:r>
            <a:r>
              <a:rPr sz="3600"/>
              <a:t> Knapsack Cryptosystem Example</a:t>
            </a:r>
          </a:p>
        </p:txBody>
      </p:sp>
      <p:sp>
        <p:nvSpPr>
          <p:cNvPr id="71683" name="Text Placeholder 71682"/>
          <p:cNvSpPr>
            <a:spLocks noGrp="1"/>
          </p:cNvSpPr>
          <p:nvPr>
            <p:ph type="body" idx="1"/>
          </p:nvPr>
        </p:nvSpPr>
        <p:spPr>
          <a:xfrm>
            <a:off x="914400" y="1600200"/>
            <a:ext cx="79248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>
                <a:latin typeface="Times New Roman" panose="02020603050405020304" pitchFamily="18" charset="0"/>
              </a:rPr>
              <a:t>Alice: Private Key</a:t>
            </a:r>
            <a:r>
              <a:t> </a:t>
            </a:r>
          </a:p>
          <a:p>
            <a:pPr lvl="1">
              <a:lnSpc>
                <a:spcPct val="90000"/>
              </a:lnSpc>
            </a:pPr>
            <a:r>
              <a:rPr>
                <a:latin typeface="Times New Roman" panose="02020603050405020304" pitchFamily="18" charset="0"/>
              </a:rPr>
              <a:t>Private Key:</a:t>
            </a:r>
            <a:r>
              <a:t> </a:t>
            </a:r>
            <a:r>
              <a:rPr i="1">
                <a:latin typeface="Times New Roman" panose="02020603050405020304" pitchFamily="18" charset="0"/>
              </a:rPr>
              <a:t>A </a:t>
            </a:r>
            <a:r>
              <a:rPr>
                <a:latin typeface="Times New Roman" panose="02020603050405020304" pitchFamily="18" charset="0"/>
              </a:rPr>
              <a:t>= {1, 2, 4, 8}, </a:t>
            </a:r>
            <a:r>
              <a:rPr i="1">
                <a:latin typeface="Times New Roman" panose="02020603050405020304" pitchFamily="18" charset="0"/>
              </a:rPr>
              <a:t>M</a:t>
            </a:r>
            <a:r>
              <a:rPr>
                <a:latin typeface="Times New Roman" panose="02020603050405020304" pitchFamily="18" charset="0"/>
              </a:rPr>
              <a:t> = 17, </a:t>
            </a:r>
            <a:r>
              <a:rPr i="1">
                <a:latin typeface="Times New Roman" panose="02020603050405020304" pitchFamily="18" charset="0"/>
              </a:rPr>
              <a:t>W</a:t>
            </a:r>
            <a:r>
              <a:rPr>
                <a:latin typeface="Times New Roman" panose="02020603050405020304" pitchFamily="18" charset="0"/>
              </a:rPr>
              <a:t> = 7, w = 5</a:t>
            </a:r>
          </a:p>
          <a:p>
            <a:pPr lvl="1">
              <a:lnSpc>
                <a:spcPct val="90000"/>
              </a:lnSpc>
            </a:pPr>
            <a:r>
              <a:rPr>
                <a:latin typeface="Times New Roman" panose="02020603050405020304" pitchFamily="18" charset="0"/>
              </a:rPr>
              <a:t>Public Key: </a:t>
            </a:r>
            <a:r>
              <a:rPr i="1">
                <a:latin typeface="Times New Roman" panose="02020603050405020304" pitchFamily="18" charset="0"/>
              </a:rPr>
              <a:t>B</a:t>
            </a:r>
            <a:r>
              <a:rPr>
                <a:latin typeface="Times New Roman" panose="02020603050405020304" pitchFamily="18" charset="0"/>
              </a:rPr>
              <a:t> ={7, 14, 11, 5}</a:t>
            </a:r>
          </a:p>
          <a:p>
            <a:pPr>
              <a:lnSpc>
                <a:spcPct val="90000"/>
              </a:lnSpc>
            </a:pPr>
            <a:r>
              <a:rPr>
                <a:latin typeface="Times New Roman" panose="02020603050405020304" pitchFamily="18" charset="0"/>
              </a:rPr>
              <a:t>Bob: Encryption</a:t>
            </a:r>
          </a:p>
          <a:p>
            <a:pPr lvl="1">
              <a:lnSpc>
                <a:spcPct val="90000"/>
              </a:lnSpc>
            </a:pPr>
            <a:r>
              <a:rPr>
                <a:latin typeface="Times New Roman" panose="02020603050405020304" pitchFamily="18" charset="0"/>
              </a:rPr>
              <a:t>Plaintext 1101</a:t>
            </a:r>
          </a:p>
          <a:p>
            <a:pPr lvl="1">
              <a:lnSpc>
                <a:spcPct val="90000"/>
              </a:lnSpc>
            </a:pPr>
            <a:r>
              <a:rPr err="1">
                <a:latin typeface="Times New Roman" panose="02020603050405020304" pitchFamily="18" charset="0"/>
              </a:rPr>
              <a:t>Ciphertext</a:t>
            </a:r>
            <a:r>
              <a:rPr>
                <a:latin typeface="Times New Roman" panose="02020603050405020304" pitchFamily="18" charset="0"/>
              </a:rPr>
              <a:t> = 7 + 14 + 5 = 26</a:t>
            </a:r>
          </a:p>
          <a:p>
            <a:pPr>
              <a:lnSpc>
                <a:spcPct val="90000"/>
              </a:lnSpc>
            </a:pPr>
            <a:r>
              <a:rPr>
                <a:latin typeface="Times New Roman" panose="02020603050405020304" pitchFamily="18" charset="0"/>
              </a:rPr>
              <a:t>Alice: Decryption</a:t>
            </a:r>
          </a:p>
          <a:p>
            <a:pPr lvl="1">
              <a:lnSpc>
                <a:spcPct val="90000"/>
              </a:lnSpc>
            </a:pPr>
            <a:r>
              <a:rPr sz="2800">
                <a:latin typeface="Times New Roman" panose="02020603050405020304" pitchFamily="18" charset="0"/>
              </a:rPr>
              <a:t>5*26 (mod 17) = 11 </a:t>
            </a:r>
          </a:p>
          <a:p>
            <a:pPr lvl="1">
              <a:lnSpc>
                <a:spcPct val="90000"/>
              </a:lnSpc>
            </a:pPr>
            <a:r>
              <a:rPr sz="2800">
                <a:latin typeface="Times New Roman" panose="02020603050405020304" pitchFamily="18" charset="0"/>
              </a:rPr>
              <a:t>11 = 1*1 + 1*2 +0*4 + 1*8</a:t>
            </a:r>
          </a:p>
          <a:p>
            <a:pPr lvl="1">
              <a:lnSpc>
                <a:spcPct val="90000"/>
              </a:lnSpc>
            </a:pPr>
            <a:r>
              <a:rPr sz="2800">
                <a:latin typeface="Times New Roman" panose="02020603050405020304" pitchFamily="18" charset="0"/>
              </a:rPr>
              <a:t>Plaintext: 1101</a:t>
            </a:r>
          </a:p>
          <a:p>
            <a:pPr lvl="1">
              <a:lnSpc>
                <a:spcPct val="90000"/>
              </a:lnSpc>
              <a:buNone/>
            </a:pPr>
            <a:endParaRPr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s 76803"/>
          <p:cNvSpPr/>
          <p:nvPr/>
        </p:nvSpPr>
        <p:spPr>
          <a:xfrm>
            <a:off x="762000" y="609600"/>
            <a:ext cx="3048000" cy="685800"/>
          </a:xfrm>
          <a:prstGeom prst="rect">
            <a:avLst/>
          </a:prstGeom>
          <a:solidFill>
            <a:srgbClr val="FFFECB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b="1">
                <a:latin typeface="Times New Roman" panose="02020603050405020304" pitchFamily="18" charset="0"/>
              </a:rPr>
              <a:t>Alice</a:t>
            </a:r>
          </a:p>
        </p:txBody>
      </p:sp>
      <p:sp>
        <p:nvSpPr>
          <p:cNvPr id="76806" name="Rectangles 76805"/>
          <p:cNvSpPr/>
          <p:nvPr/>
        </p:nvSpPr>
        <p:spPr>
          <a:xfrm>
            <a:off x="5867400" y="457200"/>
            <a:ext cx="3043238" cy="685800"/>
          </a:xfrm>
          <a:prstGeom prst="rect">
            <a:avLst/>
          </a:prstGeom>
          <a:solidFill>
            <a:srgbClr val="FFFECB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b="1">
                <a:latin typeface="Times New Roman" panose="02020603050405020304" pitchFamily="18" charset="0"/>
              </a:rPr>
              <a:t>Bob</a:t>
            </a:r>
          </a:p>
        </p:txBody>
      </p:sp>
      <p:sp>
        <p:nvSpPr>
          <p:cNvPr id="76808" name="Rectangles 76807"/>
          <p:cNvSpPr/>
          <p:nvPr/>
        </p:nvSpPr>
        <p:spPr>
          <a:xfrm>
            <a:off x="152400" y="2438400"/>
            <a:ext cx="1676400" cy="1447800"/>
          </a:xfrm>
          <a:prstGeom prst="rect">
            <a:avLst/>
          </a:prstGeom>
          <a:solidFill>
            <a:srgbClr val="FFFECB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b="1">
                <a:latin typeface="Times New Roman" panose="02020603050405020304" pitchFamily="18" charset="0"/>
              </a:rPr>
              <a:t>Private Key</a:t>
            </a:r>
          </a:p>
          <a:p>
            <a:pPr algn="ctr"/>
            <a:r>
              <a:rPr b="1" i="1">
                <a:latin typeface="Times New Roman" panose="02020603050405020304" pitchFamily="18" charset="0"/>
              </a:rPr>
              <a:t>A </a:t>
            </a:r>
            <a:r>
              <a:rPr b="1">
                <a:latin typeface="Times New Roman" panose="02020603050405020304" pitchFamily="18" charset="0"/>
              </a:rPr>
              <a:t>= {1, 2, 4, 8} </a:t>
            </a:r>
          </a:p>
          <a:p>
            <a:pPr algn="ctr"/>
            <a:r>
              <a:rPr b="1" i="1">
                <a:latin typeface="Times New Roman" panose="02020603050405020304" pitchFamily="18" charset="0"/>
              </a:rPr>
              <a:t>M</a:t>
            </a:r>
            <a:r>
              <a:rPr b="1">
                <a:latin typeface="Times New Roman" panose="02020603050405020304" pitchFamily="18" charset="0"/>
              </a:rPr>
              <a:t> = 17, </a:t>
            </a:r>
            <a:r>
              <a:rPr b="1" i="1">
                <a:latin typeface="Times New Roman" panose="02020603050405020304" pitchFamily="18" charset="0"/>
              </a:rPr>
              <a:t>W</a:t>
            </a:r>
            <a:r>
              <a:rPr b="1">
                <a:latin typeface="Times New Roman" panose="02020603050405020304" pitchFamily="18" charset="0"/>
              </a:rPr>
              <a:t> = 7 </a:t>
            </a:r>
          </a:p>
          <a:p>
            <a:pPr algn="ctr"/>
            <a:r>
              <a:rPr b="1">
                <a:latin typeface="Times New Roman" panose="02020603050405020304" pitchFamily="18" charset="0"/>
              </a:rPr>
              <a:t>w = 5</a:t>
            </a:r>
          </a:p>
        </p:txBody>
      </p:sp>
      <p:sp>
        <p:nvSpPr>
          <p:cNvPr id="76809" name="Rectangles 76808"/>
          <p:cNvSpPr/>
          <p:nvPr/>
        </p:nvSpPr>
        <p:spPr>
          <a:xfrm>
            <a:off x="1905000" y="2438400"/>
            <a:ext cx="1828800" cy="1447800"/>
          </a:xfrm>
          <a:prstGeom prst="rect">
            <a:avLst/>
          </a:prstGeom>
          <a:solidFill>
            <a:srgbClr val="FFFECB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b="1">
                <a:latin typeface="Times New Roman" panose="02020603050405020304" pitchFamily="18" charset="0"/>
              </a:rPr>
              <a:t>Public Key</a:t>
            </a:r>
          </a:p>
          <a:p>
            <a:pPr algn="ctr"/>
            <a:r>
              <a:rPr b="1" i="1">
                <a:latin typeface="Times New Roman" panose="02020603050405020304" pitchFamily="18" charset="0"/>
              </a:rPr>
              <a:t>B</a:t>
            </a:r>
            <a:r>
              <a:rPr b="1">
                <a:latin typeface="Times New Roman" panose="02020603050405020304" pitchFamily="18" charset="0"/>
              </a:rPr>
              <a:t> ={7, 14, 11, 5}</a:t>
            </a:r>
          </a:p>
        </p:txBody>
      </p:sp>
      <p:cxnSp>
        <p:nvCxnSpPr>
          <p:cNvPr id="76816" name="Straight Arrow Connector 76815"/>
          <p:cNvCxnSpPr>
            <a:stCxn id="76804" idx="2"/>
            <a:endCxn id="76808" idx="0"/>
          </p:cNvCxnSpPr>
          <p:nvPr/>
        </p:nvCxnSpPr>
        <p:spPr>
          <a:xfrm flipH="1">
            <a:off x="990600" y="1295400"/>
            <a:ext cx="1295400" cy="11430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76817" name="Text Box 76816"/>
          <p:cNvSpPr txBox="1"/>
          <p:nvPr/>
        </p:nvSpPr>
        <p:spPr>
          <a:xfrm>
            <a:off x="0" y="1447800"/>
            <a:ext cx="15430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b="1">
                <a:latin typeface="Times New Roman" panose="02020603050405020304" pitchFamily="18" charset="0"/>
              </a:rPr>
              <a:t>Creates </a:t>
            </a:r>
          </a:p>
          <a:p>
            <a:r>
              <a:rPr b="1">
                <a:latin typeface="Times New Roman" panose="02020603050405020304" pitchFamily="18" charset="0"/>
              </a:rPr>
              <a:t>Cryptosystem</a:t>
            </a:r>
          </a:p>
        </p:txBody>
      </p:sp>
      <p:sp>
        <p:nvSpPr>
          <p:cNvPr id="76818" name="Rectangles 76817"/>
          <p:cNvSpPr/>
          <p:nvPr/>
        </p:nvSpPr>
        <p:spPr>
          <a:xfrm>
            <a:off x="5867400" y="1600200"/>
            <a:ext cx="3043238" cy="838200"/>
          </a:xfrm>
          <a:prstGeom prst="rect">
            <a:avLst/>
          </a:prstGeom>
          <a:solidFill>
            <a:srgbClr val="FFFECB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b="1">
                <a:latin typeface="Times New Roman" panose="02020603050405020304" pitchFamily="18" charset="0"/>
              </a:rPr>
              <a:t>Plaintext:</a:t>
            </a:r>
          </a:p>
          <a:p>
            <a:pPr algn="ctr"/>
            <a:r>
              <a:rPr b="1">
                <a:latin typeface="Times New Roman" panose="02020603050405020304" pitchFamily="18" charset="0"/>
              </a:rPr>
              <a:t>P=1101</a:t>
            </a:r>
          </a:p>
        </p:txBody>
      </p:sp>
      <p:sp>
        <p:nvSpPr>
          <p:cNvPr id="76821" name="Rectangles 76820"/>
          <p:cNvSpPr/>
          <p:nvPr/>
        </p:nvSpPr>
        <p:spPr>
          <a:xfrm>
            <a:off x="5867400" y="2971800"/>
            <a:ext cx="3048000" cy="1143000"/>
          </a:xfrm>
          <a:prstGeom prst="rect">
            <a:avLst/>
          </a:prstGeom>
          <a:solidFill>
            <a:srgbClr val="FFFECB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endParaRPr>
              <a:latin typeface="Times New Roman" panose="02020603050405020304" pitchFamily="18" charset="0"/>
            </a:endParaRPr>
          </a:p>
          <a:p>
            <a:pPr algn="ctr"/>
            <a:r>
              <a:rPr b="1">
                <a:latin typeface="Times New Roman" panose="02020603050405020304" pitchFamily="18" charset="0"/>
              </a:rPr>
              <a:t>Encryption:</a:t>
            </a:r>
          </a:p>
          <a:p>
            <a:pPr algn="ctr"/>
            <a:r>
              <a:rPr b="1">
                <a:latin typeface="Times New Roman" panose="02020603050405020304" pitchFamily="18" charset="0"/>
              </a:rPr>
              <a:t>Using Public Key</a:t>
            </a:r>
          </a:p>
          <a:p>
            <a:pPr algn="ctr"/>
            <a:r>
              <a:rPr b="1">
                <a:latin typeface="Times New Roman" panose="02020603050405020304" pitchFamily="18" charset="0"/>
              </a:rPr>
              <a:t>1*7 +1* 14 +0*11+1* 5 = 26</a:t>
            </a:r>
          </a:p>
          <a:p>
            <a:pPr algn="ctr"/>
            <a:endParaRPr b="1">
              <a:latin typeface="Times New Roman" panose="02020603050405020304" pitchFamily="18" charset="0"/>
            </a:endParaRPr>
          </a:p>
        </p:txBody>
      </p:sp>
      <p:sp>
        <p:nvSpPr>
          <p:cNvPr id="76824" name="Rectangles 76823"/>
          <p:cNvSpPr/>
          <p:nvPr/>
        </p:nvSpPr>
        <p:spPr>
          <a:xfrm>
            <a:off x="6781800" y="4648200"/>
            <a:ext cx="1676400" cy="1219200"/>
          </a:xfrm>
          <a:prstGeom prst="rect">
            <a:avLst/>
          </a:prstGeom>
          <a:solidFill>
            <a:srgbClr val="FFFECB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b="1" err="1">
                <a:latin typeface="Times New Roman" panose="02020603050405020304" pitchFamily="18" charset="0"/>
              </a:rPr>
              <a:t>Ciphertext</a:t>
            </a:r>
            <a:r>
              <a:rPr b="1">
                <a:latin typeface="Times New Roman" panose="02020603050405020304" pitchFamily="18" charset="0"/>
              </a:rPr>
              <a:t>:</a:t>
            </a:r>
          </a:p>
          <a:p>
            <a:pPr algn="ctr"/>
            <a:r>
              <a:rPr b="1">
                <a:latin typeface="Times New Roman" panose="02020603050405020304" pitchFamily="18" charset="0"/>
              </a:rPr>
              <a:t>26</a:t>
            </a:r>
          </a:p>
        </p:txBody>
      </p:sp>
      <p:cxnSp>
        <p:nvCxnSpPr>
          <p:cNvPr id="76826" name="Straight Arrow Connector 76825"/>
          <p:cNvCxnSpPr>
            <a:stCxn id="76804" idx="2"/>
            <a:endCxn id="76809" idx="0"/>
          </p:cNvCxnSpPr>
          <p:nvPr/>
        </p:nvCxnSpPr>
        <p:spPr>
          <a:xfrm>
            <a:off x="2286000" y="1295400"/>
            <a:ext cx="533400" cy="11430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6827" name="Straight Arrow Connector 76826"/>
          <p:cNvCxnSpPr>
            <a:stCxn id="76806" idx="2"/>
            <a:endCxn id="76818" idx="0"/>
          </p:cNvCxnSpPr>
          <p:nvPr/>
        </p:nvCxnSpPr>
        <p:spPr>
          <a:xfrm>
            <a:off x="7389813" y="1143000"/>
            <a:ext cx="0" cy="4572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6828" name="Straight Arrow Connector 76827"/>
          <p:cNvCxnSpPr>
            <a:stCxn id="76818" idx="2"/>
            <a:endCxn id="76821" idx="0"/>
          </p:cNvCxnSpPr>
          <p:nvPr/>
        </p:nvCxnSpPr>
        <p:spPr>
          <a:xfrm>
            <a:off x="7389813" y="2438400"/>
            <a:ext cx="1587" cy="5334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76831" name="Rectangles 76830"/>
          <p:cNvSpPr/>
          <p:nvPr/>
        </p:nvSpPr>
        <p:spPr>
          <a:xfrm>
            <a:off x="2438400" y="4267200"/>
            <a:ext cx="2743200" cy="1447800"/>
          </a:xfrm>
          <a:prstGeom prst="rect">
            <a:avLst/>
          </a:prstGeom>
          <a:solidFill>
            <a:srgbClr val="FFFECB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>
              <a:latin typeface="Times New Roman" panose="02020603050405020304" pitchFamily="18" charset="0"/>
            </a:endParaRPr>
          </a:p>
          <a:p>
            <a:r>
              <a:rPr b="1">
                <a:latin typeface="Times New Roman" panose="02020603050405020304" pitchFamily="18" charset="0"/>
              </a:rPr>
              <a:t>Decryption:</a:t>
            </a:r>
          </a:p>
          <a:p>
            <a:r>
              <a:rPr b="1">
                <a:latin typeface="Times New Roman" panose="02020603050405020304" pitchFamily="18" charset="0"/>
              </a:rPr>
              <a:t>5*26 (mod 17) = 11</a:t>
            </a:r>
          </a:p>
          <a:p>
            <a:r>
              <a:rPr b="1">
                <a:latin typeface="Times New Roman" panose="02020603050405020304" pitchFamily="18" charset="0"/>
              </a:rPr>
              <a:t>11 = 1*1 + 1*2 + 0*4 + 1*8</a:t>
            </a:r>
          </a:p>
          <a:p>
            <a:endParaRPr>
              <a:latin typeface="Times New Roman" panose="02020603050405020304" pitchFamily="18" charset="0"/>
            </a:endParaRPr>
          </a:p>
          <a:p>
            <a:endParaRPr>
              <a:latin typeface="Times New Roman" panose="02020603050405020304" pitchFamily="18" charset="0"/>
            </a:endParaRPr>
          </a:p>
        </p:txBody>
      </p:sp>
      <p:sp>
        <p:nvSpPr>
          <p:cNvPr id="76833" name="Rectangles 76832"/>
          <p:cNvSpPr/>
          <p:nvPr/>
        </p:nvSpPr>
        <p:spPr>
          <a:xfrm>
            <a:off x="2438400" y="5943600"/>
            <a:ext cx="2743200" cy="609600"/>
          </a:xfrm>
          <a:prstGeom prst="rect">
            <a:avLst/>
          </a:prstGeom>
          <a:solidFill>
            <a:srgbClr val="FFFECB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b="1">
                <a:latin typeface="Times New Roman" panose="02020603050405020304" pitchFamily="18" charset="0"/>
              </a:rPr>
              <a:t>Plaintext:</a:t>
            </a:r>
          </a:p>
          <a:p>
            <a:pPr algn="ctr"/>
            <a:r>
              <a:rPr b="1">
                <a:latin typeface="Times New Roman" panose="02020603050405020304" pitchFamily="18" charset="0"/>
              </a:rPr>
              <a:t>1101</a:t>
            </a:r>
          </a:p>
        </p:txBody>
      </p:sp>
      <p:cxnSp>
        <p:nvCxnSpPr>
          <p:cNvPr id="76836" name="Straight Arrow Connector 76835"/>
          <p:cNvCxnSpPr>
            <a:stCxn id="76831" idx="2"/>
            <a:endCxn id="76833" idx="0"/>
          </p:cNvCxnSpPr>
          <p:nvPr/>
        </p:nvCxnSpPr>
        <p:spPr>
          <a:xfrm>
            <a:off x="3810000" y="5715000"/>
            <a:ext cx="0" cy="228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6838" name="Elbow Connector 76837"/>
          <p:cNvCxnSpPr>
            <a:stCxn id="76824" idx="1"/>
            <a:endCxn id="76804" idx="0"/>
          </p:cNvCxnSpPr>
          <p:nvPr/>
        </p:nvCxnSpPr>
        <p:spPr>
          <a:xfrm rot="10800000">
            <a:off x="2286000" y="609600"/>
            <a:ext cx="4495800" cy="4648200"/>
          </a:xfrm>
          <a:prstGeom prst="bentConnector4">
            <a:avLst>
              <a:gd name="adj1" fmla="val 33051"/>
              <a:gd name="adj2" fmla="val 104917"/>
            </a:avLst>
          </a:prstGeom>
          <a:ln w="22225" cap="flat" cmpd="sng">
            <a:solidFill>
              <a:srgbClr val="FF0000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76839" name="Elbow Connector 76838"/>
          <p:cNvCxnSpPr>
            <a:stCxn id="76804" idx="3"/>
            <a:endCxn id="76831" idx="0"/>
          </p:cNvCxnSpPr>
          <p:nvPr/>
        </p:nvCxnSpPr>
        <p:spPr>
          <a:xfrm>
            <a:off x="3810000" y="952500"/>
            <a:ext cx="1588" cy="3314700"/>
          </a:xfrm>
          <a:prstGeom prst="bentConnector4">
            <a:avLst>
              <a:gd name="adj1" fmla="val 14400000"/>
              <a:gd name="adj2" fmla="val 55171"/>
            </a:avLst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76840" name="Text Box 76839"/>
          <p:cNvSpPr txBox="1"/>
          <p:nvPr/>
        </p:nvSpPr>
        <p:spPr>
          <a:xfrm>
            <a:off x="2819400" y="1447800"/>
            <a:ext cx="1295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b="1">
                <a:latin typeface="Times New Roman" panose="02020603050405020304" pitchFamily="18" charset="0"/>
              </a:rPr>
              <a:t>Decrypts</a:t>
            </a:r>
          </a:p>
          <a:p>
            <a:r>
              <a:rPr b="1" err="1">
                <a:latin typeface="Times New Roman" panose="02020603050405020304" pitchFamily="18" charset="0"/>
              </a:rPr>
              <a:t>Ciphertext</a:t>
            </a:r>
            <a:endParaRPr b="1">
              <a:latin typeface="Times New Roman" panose="02020603050405020304" pitchFamily="18" charset="0"/>
            </a:endParaRPr>
          </a:p>
        </p:txBody>
      </p:sp>
      <p:sp>
        <p:nvSpPr>
          <p:cNvPr id="76841" name="Straight Connector 76840"/>
          <p:cNvSpPr/>
          <p:nvPr/>
        </p:nvSpPr>
        <p:spPr>
          <a:xfrm>
            <a:off x="7467600" y="41148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77825"/>
          <p:cNvSpPr>
            <a:spLocks noGrp="1"/>
          </p:cNvSpPr>
          <p:nvPr>
            <p:ph type="title"/>
          </p:nvPr>
        </p:nvSpPr>
        <p:spPr>
          <a:xfrm>
            <a:off x="762000" y="304800"/>
            <a:ext cx="8001000" cy="1143000"/>
          </a:xfrm>
        </p:spPr>
        <p:txBody>
          <a:bodyPr anchor="ctr" anchorCtr="0"/>
          <a:lstStyle/>
          <a:p>
            <a:pPr algn="ctr"/>
            <a:r>
              <a:rPr sz="3600" err="1"/>
              <a:t>Merkle-Hellman</a:t>
            </a:r>
            <a:r>
              <a:rPr sz="3600"/>
              <a:t> Knapsack Cryptosystem</a:t>
            </a:r>
          </a:p>
        </p:txBody>
      </p:sp>
      <p:sp>
        <p:nvSpPr>
          <p:cNvPr id="77827" name="Text Placeholder 77826"/>
          <p:cNvSpPr>
            <a:spLocks noGrp="1"/>
          </p:cNvSpPr>
          <p:nvPr>
            <p:ph type="body" idx="1"/>
          </p:nvPr>
        </p:nvSpPr>
        <p:spPr>
          <a:xfrm>
            <a:off x="914400" y="1524000"/>
            <a:ext cx="77724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>
                <a:latin typeface="Times New Roman" panose="02020603050405020304" pitchFamily="18" charset="0"/>
              </a:rPr>
              <a:t>1982: Single iteration </a:t>
            </a:r>
            <a:r>
              <a:rPr err="1">
                <a:latin typeface="Times New Roman" panose="02020603050405020304" pitchFamily="18" charset="0"/>
              </a:rPr>
              <a:t>Merkle</a:t>
            </a:r>
            <a:r>
              <a:rPr>
                <a:latin typeface="Times New Roman" panose="02020603050405020304" pitchFamily="18" charset="0"/>
              </a:rPr>
              <a:t> - </a:t>
            </a:r>
            <a:r>
              <a:rPr err="1">
                <a:latin typeface="Times New Roman" panose="02020603050405020304" pitchFamily="18" charset="0"/>
              </a:rPr>
              <a:t>Hellman</a:t>
            </a:r>
            <a:r>
              <a:rPr>
                <a:latin typeface="Times New Roman" panose="02020603050405020304" pitchFamily="18" charset="0"/>
              </a:rPr>
              <a:t> Knapsack Cryptosystem was broken by </a:t>
            </a:r>
            <a:r>
              <a:rPr err="1">
                <a:latin typeface="Times New Roman" panose="02020603050405020304" pitchFamily="18" charset="0"/>
              </a:rPr>
              <a:t>Adi</a:t>
            </a:r>
            <a:r>
              <a:rPr>
                <a:latin typeface="Times New Roman" panose="02020603050405020304" pitchFamily="18" charset="0"/>
              </a:rPr>
              <a:t> </a:t>
            </a:r>
            <a:r>
              <a:rPr err="1">
                <a:latin typeface="Times New Roman" panose="02020603050405020304" pitchFamily="18" charset="0"/>
              </a:rPr>
              <a:t>Shamir</a:t>
            </a:r>
            <a:r>
              <a:rPr>
                <a:latin typeface="Times New Roman" panose="02020603050405020304" pitchFamily="18" charset="0"/>
              </a:rPr>
              <a:t> [4,5,6] </a:t>
            </a:r>
          </a:p>
          <a:p>
            <a:pPr>
              <a:lnSpc>
                <a:spcPct val="90000"/>
              </a:lnSpc>
            </a:pPr>
            <a:endParaRPr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>
                <a:latin typeface="Times New Roman" panose="02020603050405020304" pitchFamily="18" charset="0"/>
              </a:rPr>
              <a:t>1983: At the CRYPTO ’83 , </a:t>
            </a:r>
            <a:r>
              <a:rPr err="1">
                <a:latin typeface="Times New Roman" panose="02020603050405020304" pitchFamily="18" charset="0"/>
              </a:rPr>
              <a:t>Adleman</a:t>
            </a:r>
            <a:r>
              <a:rPr>
                <a:latin typeface="Times New Roman" panose="02020603050405020304" pitchFamily="18" charset="0"/>
              </a:rPr>
              <a:t> used an Apple II computer to demonstrate </a:t>
            </a:r>
            <a:r>
              <a:rPr err="1">
                <a:latin typeface="Times New Roman" panose="02020603050405020304" pitchFamily="18" charset="0"/>
              </a:rPr>
              <a:t>Shamir’s</a:t>
            </a:r>
            <a:r>
              <a:rPr>
                <a:latin typeface="Times New Roman" panose="02020603050405020304" pitchFamily="18" charset="0"/>
              </a:rPr>
              <a:t> method [8]</a:t>
            </a:r>
          </a:p>
          <a:p>
            <a:pPr>
              <a:lnSpc>
                <a:spcPct val="90000"/>
              </a:lnSpc>
            </a:pPr>
            <a:endParaRPr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>
                <a:latin typeface="Times New Roman" panose="02020603050405020304" pitchFamily="18" charset="0"/>
              </a:rPr>
              <a:t>1985: Multiple iteration </a:t>
            </a:r>
            <a:r>
              <a:rPr err="1">
                <a:latin typeface="Times New Roman" panose="02020603050405020304" pitchFamily="18" charset="0"/>
              </a:rPr>
              <a:t>Merkle-Hellman</a:t>
            </a:r>
            <a:r>
              <a:rPr>
                <a:latin typeface="Times New Roman" panose="02020603050405020304" pitchFamily="18" charset="0"/>
              </a:rPr>
              <a:t> knapsack was broken by </a:t>
            </a:r>
            <a:r>
              <a:rPr err="1">
                <a:latin typeface="Times New Roman" panose="02020603050405020304" pitchFamily="18" charset="0"/>
              </a:rPr>
              <a:t>Brickell</a:t>
            </a:r>
            <a:r>
              <a:rPr>
                <a:latin typeface="Times New Roman" panose="02020603050405020304" pitchFamily="18" charset="0"/>
              </a:rPr>
              <a:t> [9], a system of 40 iterations was breaking in about an hour of Cray-1 time </a:t>
            </a:r>
          </a:p>
          <a:p>
            <a:pPr>
              <a:lnSpc>
                <a:spcPct val="90000"/>
              </a:lnSpc>
            </a:pPr>
            <a:endParaRPr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22529"/>
          <p:cNvSpPr>
            <a:spLocks noGrp="1"/>
          </p:cNvSpPr>
          <p:nvPr>
            <p:ph type="title"/>
          </p:nvPr>
        </p:nvSpPr>
        <p:spPr>
          <a:xfrm>
            <a:off x="762000" y="304800"/>
            <a:ext cx="8001000" cy="1143000"/>
          </a:xfrm>
        </p:spPr>
        <p:txBody>
          <a:bodyPr anchor="ctr" anchorCtr="0"/>
          <a:lstStyle/>
          <a:p>
            <a:pPr algn="ctr"/>
            <a:r>
              <a:rPr sz="3600" err="1"/>
              <a:t>Merkle-Hellman</a:t>
            </a:r>
            <a:r>
              <a:rPr sz="3600"/>
              <a:t> Knapsack Cryptosystem</a:t>
            </a:r>
            <a:br>
              <a:rPr sz="3600"/>
            </a:br>
            <a:endParaRPr sz="3600"/>
          </a:p>
        </p:txBody>
      </p:sp>
      <p:sp>
        <p:nvSpPr>
          <p:cNvPr id="22531" name="Text Placeholder 22530"/>
          <p:cNvSpPr>
            <a:spLocks noGrp="1"/>
          </p:cNvSpPr>
          <p:nvPr>
            <p:ph type="body" idx="1"/>
          </p:nvPr>
        </p:nvSpPr>
        <p:spPr>
          <a:xfrm>
            <a:off x="914400" y="1600200"/>
            <a:ext cx="7772400" cy="502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sz="2400">
                <a:latin typeface="Times New Roman" panose="02020603050405020304" pitchFamily="18" charset="0"/>
              </a:rPr>
              <a:t>History has not been kind to knapsack schemes [11] Lecture Notes on Cryptography, S. </a:t>
            </a:r>
            <a:r>
              <a:rPr sz="2400" err="1">
                <a:latin typeface="Times New Roman" panose="02020603050405020304" pitchFamily="18" charset="0"/>
              </a:rPr>
              <a:t>Goldwasser</a:t>
            </a:r>
            <a:r>
              <a:rPr sz="2400">
                <a:latin typeface="Times New Roman" panose="02020603050405020304" pitchFamily="18" charset="0"/>
              </a:rPr>
              <a:t>, M. </a:t>
            </a:r>
            <a:r>
              <a:rPr sz="2400" err="1">
                <a:latin typeface="Times New Roman" panose="02020603050405020304" pitchFamily="18" charset="0"/>
              </a:rPr>
              <a:t>Bellare</a:t>
            </a:r>
            <a:endParaRPr sz="24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sz="2400" err="1">
                <a:latin typeface="Times New Roman" panose="02020603050405020304" pitchFamily="18" charset="0"/>
              </a:rPr>
              <a:t>Merkle</a:t>
            </a:r>
            <a:r>
              <a:rPr sz="2400">
                <a:latin typeface="Times New Roman" panose="02020603050405020304" pitchFamily="18" charset="0"/>
              </a:rPr>
              <a:t> offered $100 award for breaking singly - iterated knapsack</a:t>
            </a:r>
          </a:p>
          <a:p>
            <a:pPr>
              <a:lnSpc>
                <a:spcPct val="80000"/>
              </a:lnSpc>
            </a:pPr>
            <a:r>
              <a:rPr sz="2400">
                <a:latin typeface="Times New Roman" panose="02020603050405020304" pitchFamily="18" charset="0"/>
              </a:rPr>
              <a:t>Singly-iterated </a:t>
            </a:r>
            <a:r>
              <a:rPr sz="2400" err="1">
                <a:latin typeface="Times New Roman" panose="02020603050405020304" pitchFamily="18" charset="0"/>
              </a:rPr>
              <a:t>Merkle</a:t>
            </a:r>
            <a:r>
              <a:rPr sz="2400">
                <a:latin typeface="Times New Roman" panose="02020603050405020304" pitchFamily="18" charset="0"/>
              </a:rPr>
              <a:t> - </a:t>
            </a:r>
            <a:r>
              <a:rPr sz="2400" err="1">
                <a:latin typeface="Times New Roman" panose="02020603050405020304" pitchFamily="18" charset="0"/>
              </a:rPr>
              <a:t>Hellman</a:t>
            </a:r>
            <a:r>
              <a:rPr sz="2400">
                <a:latin typeface="Times New Roman" panose="02020603050405020304" pitchFamily="18" charset="0"/>
              </a:rPr>
              <a:t> KC was broken by </a:t>
            </a:r>
            <a:r>
              <a:rPr sz="2400" err="1">
                <a:latin typeface="Times New Roman" panose="02020603050405020304" pitchFamily="18" charset="0"/>
              </a:rPr>
              <a:t>Adi</a:t>
            </a:r>
            <a:r>
              <a:rPr sz="2400">
                <a:latin typeface="Times New Roman" panose="02020603050405020304" pitchFamily="18" charset="0"/>
              </a:rPr>
              <a:t> </a:t>
            </a:r>
            <a:r>
              <a:rPr sz="2400" err="1">
                <a:latin typeface="Times New Roman" panose="02020603050405020304" pitchFamily="18" charset="0"/>
              </a:rPr>
              <a:t>Shamir</a:t>
            </a:r>
            <a:r>
              <a:rPr sz="2400">
                <a:latin typeface="Times New Roman" panose="02020603050405020304" pitchFamily="18" charset="0"/>
              </a:rPr>
              <a:t> in 1982 [4,5,6] using </a:t>
            </a:r>
            <a:r>
              <a:rPr sz="2400" err="1">
                <a:latin typeface="Times New Roman" panose="02020603050405020304" pitchFamily="18" charset="0"/>
              </a:rPr>
              <a:t>Hendrik</a:t>
            </a:r>
            <a:r>
              <a:rPr sz="2400">
                <a:latin typeface="Times New Roman" panose="02020603050405020304" pitchFamily="18" charset="0"/>
              </a:rPr>
              <a:t> W. </a:t>
            </a:r>
            <a:r>
              <a:rPr sz="2400" err="1">
                <a:latin typeface="Times New Roman" panose="02020603050405020304" pitchFamily="18" charset="0"/>
              </a:rPr>
              <a:t>Lenstra’s</a:t>
            </a:r>
            <a:r>
              <a:rPr sz="2400">
                <a:latin typeface="Times New Roman" panose="02020603050405020304" pitchFamily="18" charset="0"/>
              </a:rPr>
              <a:t> polynomial time algorithm [7] for the integer programming problem when the number of variables is fixed.  </a:t>
            </a:r>
          </a:p>
          <a:p>
            <a:pPr>
              <a:lnSpc>
                <a:spcPct val="80000"/>
              </a:lnSpc>
            </a:pPr>
            <a:r>
              <a:rPr sz="2400">
                <a:latin typeface="Times New Roman" panose="02020603050405020304" pitchFamily="18" charset="0"/>
              </a:rPr>
              <a:t>At the CRYPTO ’83 conference, </a:t>
            </a:r>
            <a:r>
              <a:rPr sz="2400" err="1">
                <a:latin typeface="Times New Roman" panose="02020603050405020304" pitchFamily="18" charset="0"/>
              </a:rPr>
              <a:t>Adleman</a:t>
            </a:r>
            <a:r>
              <a:rPr sz="2400">
                <a:latin typeface="Times New Roman" panose="02020603050405020304" pitchFamily="18" charset="0"/>
              </a:rPr>
              <a:t> used an Apple II computer to demonstrate </a:t>
            </a:r>
            <a:r>
              <a:rPr sz="2400" err="1">
                <a:latin typeface="Times New Roman" panose="02020603050405020304" pitchFamily="18" charset="0"/>
              </a:rPr>
              <a:t>Shamir’s</a:t>
            </a:r>
            <a:r>
              <a:rPr sz="2400">
                <a:latin typeface="Times New Roman" panose="02020603050405020304" pitchFamily="18" charset="0"/>
              </a:rPr>
              <a:t> method [8]</a:t>
            </a:r>
          </a:p>
          <a:p>
            <a:pPr>
              <a:lnSpc>
                <a:spcPct val="80000"/>
              </a:lnSpc>
            </a:pPr>
            <a:r>
              <a:rPr sz="2400" err="1">
                <a:latin typeface="Times New Roman" panose="02020603050405020304" pitchFamily="18" charset="0"/>
              </a:rPr>
              <a:t>Merkle</a:t>
            </a:r>
            <a:r>
              <a:rPr sz="2400">
                <a:latin typeface="Times New Roman" panose="02020603050405020304" pitchFamily="18" charset="0"/>
              </a:rPr>
              <a:t> offered $1000 award for breaking multiply-iterated knapsack</a:t>
            </a:r>
          </a:p>
          <a:p>
            <a:pPr>
              <a:lnSpc>
                <a:spcPct val="80000"/>
              </a:lnSpc>
            </a:pPr>
            <a:r>
              <a:rPr sz="2400">
                <a:latin typeface="Times New Roman" panose="02020603050405020304" pitchFamily="18" charset="0"/>
              </a:rPr>
              <a:t>Multiply-iterated </a:t>
            </a:r>
            <a:r>
              <a:rPr sz="2400" err="1">
                <a:latin typeface="Times New Roman" panose="02020603050405020304" pitchFamily="18" charset="0"/>
              </a:rPr>
              <a:t>Merkle-Hellman</a:t>
            </a:r>
            <a:r>
              <a:rPr sz="2400">
                <a:latin typeface="Times New Roman" panose="02020603050405020304" pitchFamily="18" charset="0"/>
              </a:rPr>
              <a:t> knapsack was broken by </a:t>
            </a:r>
            <a:r>
              <a:rPr sz="2400" err="1">
                <a:latin typeface="Times New Roman" panose="02020603050405020304" pitchFamily="18" charset="0"/>
              </a:rPr>
              <a:t>Brickell</a:t>
            </a:r>
            <a:r>
              <a:rPr sz="2400">
                <a:latin typeface="Times New Roman" panose="02020603050405020304" pitchFamily="18" charset="0"/>
              </a:rPr>
              <a:t> in 1985 [9]</a:t>
            </a:r>
          </a:p>
          <a:p>
            <a:pPr>
              <a:lnSpc>
                <a:spcPct val="80000"/>
              </a:lnSpc>
            </a:pPr>
            <a:endParaRPr sz="24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sz="24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2289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ctr"/>
            <a:r>
              <a:t>Classical Knapsack Problem</a:t>
            </a:r>
          </a:p>
        </p:txBody>
      </p:sp>
      <p:sp>
        <p:nvSpPr>
          <p:cNvPr id="12291" name="Text Placeholder 1229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</a:rPr>
              <a:t>General 0-1 knapsack problem: given </a:t>
            </a:r>
            <a:r>
              <a:rPr i="1">
                <a:latin typeface="Times New Roman" panose="02020603050405020304" pitchFamily="18" charset="0"/>
              </a:rPr>
              <a:t>n </a:t>
            </a:r>
            <a:r>
              <a:rPr>
                <a:latin typeface="Times New Roman" panose="02020603050405020304" pitchFamily="18" charset="0"/>
              </a:rPr>
              <a:t>items of different values </a:t>
            </a:r>
            <a:r>
              <a:rPr i="1">
                <a:latin typeface="Times New Roman" panose="02020603050405020304" pitchFamily="18" charset="0"/>
              </a:rPr>
              <a:t>v</a:t>
            </a:r>
            <a:r>
              <a:rPr i="1" baseline="-25000">
                <a:latin typeface="Times New Roman" panose="02020603050405020304" pitchFamily="18" charset="0"/>
              </a:rPr>
              <a:t>i</a:t>
            </a:r>
            <a:r>
              <a:rPr baseline="-25000">
                <a:latin typeface="Times New Roman" panose="02020603050405020304" pitchFamily="18" charset="0"/>
              </a:rPr>
              <a:t> </a:t>
            </a:r>
            <a:r>
              <a:rPr>
                <a:latin typeface="Times New Roman" panose="02020603050405020304" pitchFamily="18" charset="0"/>
              </a:rPr>
              <a:t>and weights </a:t>
            </a:r>
            <a:r>
              <a:rPr i="1" err="1">
                <a:latin typeface="Times New Roman" panose="02020603050405020304" pitchFamily="18" charset="0"/>
              </a:rPr>
              <a:t>w</a:t>
            </a:r>
            <a:r>
              <a:rPr i="1" baseline="-25000" err="1">
                <a:latin typeface="Times New Roman" panose="02020603050405020304" pitchFamily="18" charset="0"/>
              </a:rPr>
              <a:t>i</a:t>
            </a:r>
            <a:r>
              <a:rPr>
                <a:latin typeface="Times New Roman" panose="02020603050405020304" pitchFamily="18" charset="0"/>
              </a:rPr>
              <a:t>, find the most valuable subset of the items while the overall weight does not exceed a given capacity W</a:t>
            </a:r>
          </a:p>
          <a:p>
            <a:endParaRPr>
              <a:latin typeface="Times New Roman" panose="02020603050405020304" pitchFamily="18" charset="0"/>
            </a:endParaRPr>
          </a:p>
          <a:p>
            <a:r>
              <a:rPr>
                <a:latin typeface="Times New Roman" panose="02020603050405020304" pitchFamily="18" charset="0"/>
              </a:rPr>
              <a:t>The knapsack problem is NP-hard [10]</a:t>
            </a:r>
          </a:p>
          <a:p>
            <a:endParaRPr>
              <a:latin typeface="Times New Roman" panose="02020603050405020304" pitchFamily="18" charset="0"/>
            </a:endParaRPr>
          </a:p>
          <a:p>
            <a:r>
              <a:rPr>
                <a:latin typeface="Times New Roman" panose="02020603050405020304" pitchFamily="18" charset="0"/>
              </a:rPr>
              <a:t>The knapsack problem could be solved in pseudo-polynomial time through dynamic programming</a:t>
            </a:r>
          </a:p>
          <a:p>
            <a:endParaRPr>
              <a:latin typeface="Times New Roman" panose="02020603050405020304" pitchFamily="18" charset="0"/>
            </a:endParaRPr>
          </a:p>
          <a:p>
            <a:endParaRPr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yers">
  <a:themeElements>
    <a:clrScheme name="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D"/>
      </a:accent3>
      <a:accent4>
        <a:srgbClr val="000000"/>
      </a:accent4>
      <a:accent5>
        <a:srgbClr val="E2E2CA"/>
      </a:accent5>
      <a:accent6>
        <a:srgbClr val="E50000"/>
      </a:accent6>
      <a:hlink>
        <a:srgbClr val="990033"/>
      </a:hlink>
      <a:folHlink>
        <a:srgbClr val="B2B2B2"/>
      </a:folHlink>
    </a:clrScheme>
    <a:fontScheme name="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CCCCCC"/>
        </a:dk1>
        <a:lt1>
          <a:srgbClr val="000000"/>
        </a:lt1>
        <a:dk2>
          <a:srgbClr val="FFFFFF"/>
        </a:dk2>
        <a:lt2>
          <a:srgbClr val="993300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FAFAF"/>
        </a:accent4>
        <a:accent5>
          <a:srgbClr val="B5BBAC"/>
        </a:accent5>
        <a:accent6>
          <a:srgbClr val="5B5B89"/>
        </a:accent6>
        <a:hlink>
          <a:srgbClr val="99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CCCCCC"/>
        </a:dk1>
        <a:lt1>
          <a:srgbClr val="330000"/>
        </a:lt1>
        <a:dk2>
          <a:srgbClr val="FFFFFF"/>
        </a:dk2>
        <a:lt2>
          <a:srgbClr val="993300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FAFAF"/>
        </a:accent4>
        <a:accent5>
          <a:srgbClr val="CAB9AD"/>
        </a:accent5>
        <a:accent6>
          <a:srgbClr val="E50000"/>
        </a:accent6>
        <a:hlink>
          <a:srgbClr val="FF3300"/>
        </a:hlink>
        <a:folHlink>
          <a:srgbClr val="CC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21203C"/>
        </a:lt1>
        <a:dk2>
          <a:srgbClr val="FFFFCC"/>
        </a:dk2>
        <a:lt2>
          <a:srgbClr val="79788A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CDCDC"/>
        </a:accent4>
        <a:accent5>
          <a:srgbClr val="B1B7BE"/>
        </a:accent5>
        <a:accent6>
          <a:srgbClr val="5C6050"/>
        </a:accent6>
        <a:hlink>
          <a:srgbClr val="666699"/>
        </a:hlink>
        <a:folHlink>
          <a:srgbClr val="8CB0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79A994"/>
        </a:lt1>
        <a:dk2>
          <a:srgbClr val="FFFFCC"/>
        </a:dk2>
        <a:lt2>
          <a:srgbClr val="455B41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CDCAF"/>
        </a:accent4>
        <a:accent5>
          <a:srgbClr val="B3BCC3"/>
        </a:accent5>
        <a:accent6>
          <a:srgbClr val="5B5B89"/>
        </a:accent6>
        <a:hlink>
          <a:srgbClr val="993300"/>
        </a:hlink>
        <a:folHlink>
          <a:srgbClr val="A4AF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BAA"/>
        </a:accent5>
        <a:accent6>
          <a:srgbClr val="B789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D"/>
        </a:accent3>
        <a:accent4>
          <a:srgbClr val="000000"/>
        </a:accent4>
        <a:accent5>
          <a:srgbClr val="E2E2CA"/>
        </a:accent5>
        <a:accent6>
          <a:srgbClr val="E5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3C7C0"/>
        </a:accent5>
        <a:accent6>
          <a:srgbClr val="B789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7B75B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DFD6AA"/>
        </a:accent5>
        <a:accent6>
          <a:srgbClr val="E5E55B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9CEE4"/>
        </a:accent5>
        <a:accent6>
          <a:srgbClr val="E5E55B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2831</Words>
  <Application>Microsoft Office PowerPoint</Application>
  <PresentationFormat>On-screen Show (4:3)</PresentationFormat>
  <Paragraphs>339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Times New Roman</vt:lpstr>
      <vt:lpstr>Wingdings</vt:lpstr>
      <vt:lpstr>Layers</vt:lpstr>
      <vt:lpstr>Default Design</vt:lpstr>
      <vt:lpstr>Equation.COEE2</vt:lpstr>
      <vt:lpstr>Equation.3</vt:lpstr>
      <vt:lpstr>Knap-Sack Lecture</vt:lpstr>
      <vt:lpstr>Additional Research Topics</vt:lpstr>
      <vt:lpstr>Public Key Cryptosystem</vt:lpstr>
      <vt:lpstr>PowerPoint Presentation</vt:lpstr>
      <vt:lpstr>Merkle-Hellman Knapsack Cryptosystem Example</vt:lpstr>
      <vt:lpstr>PowerPoint Presentation</vt:lpstr>
      <vt:lpstr>Merkle-Hellman Knapsack Cryptosystem</vt:lpstr>
      <vt:lpstr>Merkle-Hellman Knapsack Cryptosystem </vt:lpstr>
      <vt:lpstr>Classical Knapsack Problem</vt:lpstr>
      <vt:lpstr>Subset-Sum Problem</vt:lpstr>
      <vt:lpstr>Easy Knapsack Problem</vt:lpstr>
      <vt:lpstr>Polynomial Time Algorithm for Easy Knapsack Problem</vt:lpstr>
      <vt:lpstr>Merkle-Hellman Additive Knapsack Cryptosystem</vt:lpstr>
      <vt:lpstr>Alice  Knapsack Cryptosystem Construction</vt:lpstr>
      <vt:lpstr>Bob – Encryption Process</vt:lpstr>
      <vt:lpstr>Alice – Decryption Process</vt:lpstr>
      <vt:lpstr>Example</vt:lpstr>
      <vt:lpstr>Ciphertext Only Cryptanalytic Attack on Merkle-Hellman Knapsack: Dynamic Programming Algorithm </vt:lpstr>
      <vt:lpstr>Step 2: Backtracking</vt:lpstr>
      <vt:lpstr>  EXAMPLE Input: B={1, 4, 5, 2}, C =3  </vt:lpstr>
      <vt:lpstr>Merkle-Hellman Multiplicative Knapsack Cryptosystem</vt:lpstr>
      <vt:lpstr>Merkle-Hellman Multiplicative Knapsack Cryptosystem- Encryption</vt:lpstr>
      <vt:lpstr>Merkle-Hellman Multiplicative Knapsack Cryptosystem- Decryption</vt:lpstr>
      <vt:lpstr>Merkle-Hellman Multiplicative Knapsack Example</vt:lpstr>
      <vt:lpstr>Multiply-Iterated Merkle-Hellman Knapsack Cryptosystem</vt:lpstr>
      <vt:lpstr>Multiply-Iterated Merkle-Hellman Knapsack Cryptosystem Example</vt:lpstr>
      <vt:lpstr>REFERENCES</vt:lpstr>
      <vt:lpstr>REFERENCES</vt:lpstr>
    </vt:vector>
  </TitlesOfParts>
  <Company> rutgers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Number Theory in Computer Science Curriculum</dc:title>
  <dc:creator>yana</dc:creator>
  <cp:lastModifiedBy>Dhruba Saha</cp:lastModifiedBy>
  <cp:revision>214</cp:revision>
  <dcterms:created xsi:type="dcterms:W3CDTF">2005-12-28T00:21:00Z</dcterms:created>
  <dcterms:modified xsi:type="dcterms:W3CDTF">2022-11-06T06:26:56Z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794F4666DFB94CB5A3EF7D2E95215616</vt:lpwstr>
  </property>
  <property fmtid="{D5CDD505-2E9C-101B-9397-08002B2CF9AE}" pid="3" name="KSOProductBuildVer">
    <vt:lpwstr>1033-11.2.0.11380</vt:lpwstr>
  </property>
</Properties>
</file>