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26"/>
  </p:handoutMasterIdLst>
  <p:sldIdLst>
    <p:sldId id="401" r:id="rId3"/>
    <p:sldId id="377" r:id="rId4"/>
    <p:sldId id="378" r:id="rId6"/>
    <p:sldId id="394" r:id="rId7"/>
    <p:sldId id="391" r:id="rId8"/>
    <p:sldId id="396" r:id="rId9"/>
    <p:sldId id="398" r:id="rId10"/>
    <p:sldId id="393" r:id="rId11"/>
    <p:sldId id="400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5" r:id="rId24"/>
    <p:sldId id="399" r:id="rId25"/>
  </p:sldIdLst>
  <p:sldSz cx="9144000" cy="6858000" type="screen4x3"/>
  <p:notesSz cx="9269095" cy="7019925"/>
  <p:embeddedFontLst>
    <p:embeddedFont>
      <p:font typeface="Arial Narrow" panose="020B060602020203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0033"/>
    <a:srgbClr val="CC00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4"/>
    <p:restoredTop sz="94682"/>
  </p:normalViewPr>
  <p:slideViewPr>
    <p:cSldViewPr showGuides="1">
      <p:cViewPr varScale="1">
        <p:scale>
          <a:sx n="110" d="100"/>
          <a:sy n="110" d="100"/>
        </p:scale>
        <p:origin x="180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Header Placeholder 1433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14788" cy="352425"/>
          </a:xfrm>
          <a:prstGeom prst="rect">
            <a:avLst/>
          </a:prstGeom>
          <a:noFill/>
          <a:ln w="9525">
            <a:noFill/>
          </a:ln>
        </p:spPr>
        <p:txBody>
          <a:bodyPr lIns="93235" tIns="46617" rIns="93235" bIns="46617"/>
          <a:lstStyle/>
          <a:p>
            <a:pPr lvl="0" defTabSz="932180" fontAlgn="base"/>
            <a:endParaRPr lang="en-US" sz="1200" strike="noStrike" noProof="1"/>
          </a:p>
        </p:txBody>
      </p:sp>
      <p:sp>
        <p:nvSpPr>
          <p:cNvPr id="14339" name="Date Placeholder 14338"/>
          <p:cNvSpPr>
            <a:spLocks noGrp="1"/>
          </p:cNvSpPr>
          <p:nvPr>
            <p:ph type="dt" sz="quarter" idx="1"/>
          </p:nvPr>
        </p:nvSpPr>
        <p:spPr>
          <a:xfrm>
            <a:off x="5254625" y="0"/>
            <a:ext cx="4014788" cy="352425"/>
          </a:xfrm>
          <a:prstGeom prst="rect">
            <a:avLst/>
          </a:prstGeom>
          <a:noFill/>
          <a:ln w="9525">
            <a:noFill/>
          </a:ln>
        </p:spPr>
        <p:txBody>
          <a:bodyPr lIns="93235" tIns="46617" rIns="93235" bIns="46617"/>
          <a:lstStyle/>
          <a:p>
            <a:pPr lvl="0" algn="r" defTabSz="932180" fontAlgn="base"/>
            <a:fld id="{BB962C8B-B14F-4D97-AF65-F5344CB8AC3E}" type="datetime1">
              <a:rPr lang="en-US" sz="1200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z="1200" strike="noStrike" noProof="1"/>
          </a:p>
        </p:txBody>
      </p:sp>
      <p:sp>
        <p:nvSpPr>
          <p:cNvPr id="14340" name="Footer Placeholder 14339"/>
          <p:cNvSpPr>
            <a:spLocks noGrp="1"/>
          </p:cNvSpPr>
          <p:nvPr>
            <p:ph type="ftr" sz="quarter" idx="2"/>
          </p:nvPr>
        </p:nvSpPr>
        <p:spPr>
          <a:xfrm>
            <a:off x="0" y="6667500"/>
            <a:ext cx="4014788" cy="352425"/>
          </a:xfrm>
          <a:prstGeom prst="rect">
            <a:avLst/>
          </a:prstGeom>
          <a:noFill/>
          <a:ln w="9525">
            <a:noFill/>
          </a:ln>
        </p:spPr>
        <p:txBody>
          <a:bodyPr lIns="93235" tIns="46617" rIns="93235" bIns="46617" anchor="b" anchorCtr="0"/>
          <a:lstStyle/>
          <a:p>
            <a:pPr lvl="0" defTabSz="932180" fontAlgn="base"/>
            <a:endParaRPr lang="en-US" sz="1200" strike="noStrike" noProof="1"/>
          </a:p>
        </p:txBody>
      </p:sp>
      <p:sp>
        <p:nvSpPr>
          <p:cNvPr id="14341" name="Slide Number Placeholder 14340"/>
          <p:cNvSpPr>
            <a:spLocks noGrp="1"/>
          </p:cNvSpPr>
          <p:nvPr>
            <p:ph type="sldNum" sz="quarter" idx="3"/>
          </p:nvPr>
        </p:nvSpPr>
        <p:spPr>
          <a:xfrm>
            <a:off x="5254625" y="6667500"/>
            <a:ext cx="4014788" cy="352425"/>
          </a:xfrm>
          <a:prstGeom prst="rect">
            <a:avLst/>
          </a:prstGeom>
          <a:noFill/>
          <a:ln w="9525">
            <a:noFill/>
          </a:ln>
        </p:spPr>
        <p:txBody>
          <a:bodyPr lIns="93235" tIns="46617" rIns="93235" bIns="46617" anchor="b" anchorCtr="0"/>
          <a:lstStyle/>
          <a:p>
            <a:pPr lvl="0" algn="r" defTabSz="932180" fontAlgn="base"/>
            <a:fld id="{9A0DB2DC-4C9A-4742-B13C-FB6460FD3503}" type="slidenum">
              <a:rPr lang="en-US" sz="1200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Header Placeholder 205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14788" cy="352425"/>
          </a:xfrm>
          <a:prstGeom prst="rect">
            <a:avLst/>
          </a:prstGeom>
          <a:noFill/>
          <a:ln w="9525">
            <a:noFill/>
          </a:ln>
        </p:spPr>
        <p:txBody>
          <a:bodyPr lIns="93235" tIns="46617" rIns="93235" bIns="46617"/>
          <a:lstStyle/>
          <a:p>
            <a:pPr lvl="0" defTabSz="932180" fontAlgn="base"/>
            <a:endParaRPr lang="en-US" sz="1200" strike="noStrike" noProof="1"/>
          </a:p>
        </p:txBody>
      </p:sp>
      <p:sp>
        <p:nvSpPr>
          <p:cNvPr id="4099" name="Slide Image Placeholder 2056"/>
          <p:cNvSpPr>
            <a:spLocks noGrp="1" noRot="1" noChangeAspect="1"/>
          </p:cNvSpPr>
          <p:nvPr>
            <p:ph type="sldImg"/>
          </p:nvPr>
        </p:nvSpPr>
        <p:spPr>
          <a:xfrm>
            <a:off x="2879725" y="527050"/>
            <a:ext cx="3509963" cy="26320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0" name="Text Placeholder 2057"/>
          <p:cNvSpPr>
            <a:spLocks noGrp="1"/>
          </p:cNvSpPr>
          <p:nvPr>
            <p:ph type="body" sz="quarter"/>
          </p:nvPr>
        </p:nvSpPr>
        <p:spPr>
          <a:xfrm>
            <a:off x="1236663" y="3333750"/>
            <a:ext cx="6796087" cy="3159125"/>
          </a:xfrm>
          <a:prstGeom prst="rect">
            <a:avLst/>
          </a:prstGeom>
          <a:noFill/>
          <a:ln w="9525">
            <a:noFill/>
          </a:ln>
        </p:spPr>
        <p:txBody>
          <a:bodyPr lIns="93235" tIns="46617" rIns="93235" bIns="46617" anchor="t" anchorCtr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59" name="Date Placeholder 2058"/>
          <p:cNvSpPr>
            <a:spLocks noGrp="1"/>
          </p:cNvSpPr>
          <p:nvPr>
            <p:ph type="dt" idx="1"/>
          </p:nvPr>
        </p:nvSpPr>
        <p:spPr>
          <a:xfrm>
            <a:off x="5254625" y="0"/>
            <a:ext cx="4014788" cy="352425"/>
          </a:xfrm>
          <a:prstGeom prst="rect">
            <a:avLst/>
          </a:prstGeom>
          <a:noFill/>
          <a:ln w="9525">
            <a:noFill/>
          </a:ln>
        </p:spPr>
        <p:txBody>
          <a:bodyPr lIns="93235" tIns="46617" rIns="93235" bIns="46617"/>
          <a:lstStyle/>
          <a:p>
            <a:pPr lvl="0" algn="r" defTabSz="932180" fontAlgn="base"/>
            <a:fld id="{BB962C8B-B14F-4D97-AF65-F5344CB8AC3E}" type="datetime1">
              <a:rPr lang="en-US" sz="1200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en-US" sz="1200" strike="noStrike" noProof="1"/>
          </a:p>
        </p:txBody>
      </p:sp>
      <p:sp>
        <p:nvSpPr>
          <p:cNvPr id="2060" name="Footer Placeholder 2059"/>
          <p:cNvSpPr>
            <a:spLocks noGrp="1"/>
          </p:cNvSpPr>
          <p:nvPr>
            <p:ph type="ftr" sz="quarter" idx="4"/>
          </p:nvPr>
        </p:nvSpPr>
        <p:spPr>
          <a:xfrm>
            <a:off x="0" y="6667500"/>
            <a:ext cx="4014788" cy="352425"/>
          </a:xfrm>
          <a:prstGeom prst="rect">
            <a:avLst/>
          </a:prstGeom>
          <a:noFill/>
          <a:ln w="9525">
            <a:noFill/>
          </a:ln>
        </p:spPr>
        <p:txBody>
          <a:bodyPr lIns="93235" tIns="46617" rIns="93235" bIns="46617" anchor="b" anchorCtr="0"/>
          <a:lstStyle/>
          <a:p>
            <a:pPr lvl="0" defTabSz="932180" fontAlgn="base"/>
            <a:endParaRPr lang="en-US" sz="1200" strike="noStrike" noProof="1"/>
          </a:p>
        </p:txBody>
      </p:sp>
      <p:sp>
        <p:nvSpPr>
          <p:cNvPr id="2061" name="Slide Number Placeholder 2060"/>
          <p:cNvSpPr>
            <a:spLocks noGrp="1"/>
          </p:cNvSpPr>
          <p:nvPr>
            <p:ph type="sldNum" sz="quarter" idx="5"/>
          </p:nvPr>
        </p:nvSpPr>
        <p:spPr>
          <a:xfrm>
            <a:off x="5254625" y="6667500"/>
            <a:ext cx="4014788" cy="352425"/>
          </a:xfrm>
          <a:prstGeom prst="rect">
            <a:avLst/>
          </a:prstGeom>
          <a:noFill/>
          <a:ln w="9525">
            <a:noFill/>
          </a:ln>
        </p:spPr>
        <p:txBody>
          <a:bodyPr lIns="93235" tIns="46617" rIns="93235" bIns="46617" anchor="b" anchorCtr="0"/>
          <a:lstStyle/>
          <a:p>
            <a:pPr lvl="0" algn="r" defTabSz="932180" fontAlgn="base"/>
            <a:fld id="{9A0DB2DC-4C9A-4742-B13C-FB6460FD3503}" type="slidenum">
              <a:rPr lang="en-US" sz="1200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53555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4" name="Text Placeholder 535554"/>
          <p:cNvSpPr>
            <a:spLocks noGrp="1"/>
          </p:cNvSpPr>
          <p:nvPr>
            <p:ph type="body"/>
          </p:nvPr>
        </p:nvSpPr>
        <p:spPr/>
        <p:txBody>
          <a:bodyPr lIns="93235" tIns="46617" rIns="93235" bIns="46617" anchor="t" anchorCtr="0"/>
          <a:lstStyle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5427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6" name="Text Placeholder 542722"/>
          <p:cNvSpPr>
            <a:spLocks noGrp="1"/>
          </p:cNvSpPr>
          <p:nvPr>
            <p:ph type="body"/>
          </p:nvPr>
        </p:nvSpPr>
        <p:spPr/>
        <p:txBody>
          <a:bodyPr lIns="93235" tIns="46617" rIns="93235" bIns="46617" anchor="t" anchorCtr="0"/>
          <a:lstStyle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54476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4" name="Text Placeholder 544770"/>
          <p:cNvSpPr>
            <a:spLocks noGrp="1"/>
          </p:cNvSpPr>
          <p:nvPr>
            <p:ph type="body"/>
          </p:nvPr>
        </p:nvSpPr>
        <p:spPr/>
        <p:txBody>
          <a:bodyPr lIns="93235" tIns="46617" rIns="93235" bIns="46617" anchor="t" anchorCtr="0"/>
          <a:lstStyle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54681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2" name="Text Placeholder 546818"/>
          <p:cNvSpPr>
            <a:spLocks noGrp="1"/>
          </p:cNvSpPr>
          <p:nvPr>
            <p:ph type="body"/>
          </p:nvPr>
        </p:nvSpPr>
        <p:spPr/>
        <p:txBody>
          <a:bodyPr lIns="93235" tIns="46617" rIns="93235" bIns="46617" anchor="t" anchorCtr="0"/>
          <a:lstStyle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54988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0" name="Text Placeholder 549890"/>
          <p:cNvSpPr>
            <a:spLocks noGrp="1"/>
          </p:cNvSpPr>
          <p:nvPr>
            <p:ph type="body"/>
          </p:nvPr>
        </p:nvSpPr>
        <p:spPr/>
        <p:txBody>
          <a:bodyPr lIns="93235" tIns="46617" rIns="93235" bIns="46617" anchor="t" anchorCtr="0"/>
          <a:lstStyle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55193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8" name="Text Placeholder 551938"/>
          <p:cNvSpPr>
            <a:spLocks noGrp="1"/>
          </p:cNvSpPr>
          <p:nvPr>
            <p:ph type="body"/>
          </p:nvPr>
        </p:nvSpPr>
        <p:spPr/>
        <p:txBody>
          <a:bodyPr lIns="93235" tIns="46617" rIns="93235" bIns="46617" anchor="t" anchorCtr="0"/>
          <a:lstStyle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55500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6" name="Text Placeholder 555010"/>
          <p:cNvSpPr>
            <a:spLocks noGrp="1"/>
          </p:cNvSpPr>
          <p:nvPr>
            <p:ph type="body"/>
          </p:nvPr>
        </p:nvSpPr>
        <p:spPr/>
        <p:txBody>
          <a:bodyPr lIns="93235" tIns="46617" rIns="93235" bIns="46617" anchor="t" anchorCtr="0"/>
          <a:lstStyle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55705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4" name="Text Placeholder 557058"/>
          <p:cNvSpPr>
            <a:spLocks noGrp="1"/>
          </p:cNvSpPr>
          <p:nvPr>
            <p:ph type="body"/>
          </p:nvPr>
        </p:nvSpPr>
        <p:spPr/>
        <p:txBody>
          <a:bodyPr lIns="93235" tIns="46617" rIns="93235" bIns="46617" anchor="t" anchorCtr="0"/>
          <a:lstStyle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55910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2" name="Text Placeholder 559106"/>
          <p:cNvSpPr>
            <a:spLocks noGrp="1"/>
          </p:cNvSpPr>
          <p:nvPr>
            <p:ph type="body"/>
          </p:nvPr>
        </p:nvSpPr>
        <p:spPr/>
        <p:txBody>
          <a:bodyPr lIns="93235" tIns="46617" rIns="93235" bIns="46617" anchor="t" anchorCtr="0"/>
          <a:lstStyle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56115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Text Placeholder 561154"/>
          <p:cNvSpPr>
            <a:spLocks noGrp="1"/>
          </p:cNvSpPr>
          <p:nvPr>
            <p:ph type="body"/>
          </p:nvPr>
        </p:nvSpPr>
        <p:spPr/>
        <p:txBody>
          <a:bodyPr lIns="93235" tIns="46617" rIns="93235" bIns="46617" anchor="t" anchorCtr="0"/>
          <a:lstStyle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56320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Text Placeholder 563202"/>
          <p:cNvSpPr>
            <a:spLocks noGrp="1"/>
          </p:cNvSpPr>
          <p:nvPr>
            <p:ph type="body"/>
          </p:nvPr>
        </p:nvSpPr>
        <p:spPr/>
        <p:txBody>
          <a:bodyPr lIns="93235" tIns="46617" rIns="93235" bIns="46617" anchor="t" anchorCtr="0"/>
          <a:lstStyle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53657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2" name="Text Placeholder 536578"/>
          <p:cNvSpPr>
            <a:spLocks noGrp="1"/>
          </p:cNvSpPr>
          <p:nvPr>
            <p:ph type="body"/>
          </p:nvPr>
        </p:nvSpPr>
        <p:spPr/>
        <p:txBody>
          <a:bodyPr lIns="93235" tIns="46617" rIns="93235" bIns="46617" anchor="t" anchorCtr="0"/>
          <a:lstStyle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57344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6" name="Text Placeholder 573442"/>
          <p:cNvSpPr>
            <a:spLocks noGrp="1"/>
          </p:cNvSpPr>
          <p:nvPr>
            <p:ph type="body"/>
          </p:nvPr>
        </p:nvSpPr>
        <p:spPr/>
        <p:txBody>
          <a:bodyPr lIns="93235" tIns="46617" rIns="93235" bIns="46617" anchor="t" anchorCtr="0"/>
          <a:lstStyle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58470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Text Placeholder 584706"/>
          <p:cNvSpPr>
            <a:spLocks noGrp="1"/>
          </p:cNvSpPr>
          <p:nvPr>
            <p:ph type="body"/>
          </p:nvPr>
        </p:nvSpPr>
        <p:spPr/>
        <p:txBody>
          <a:bodyPr lIns="93235" tIns="46617" rIns="93235" bIns="46617" anchor="t" anchorCtr="0"/>
          <a:lstStyle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57139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Text Placeholder 571394"/>
          <p:cNvSpPr>
            <a:spLocks noGrp="1"/>
          </p:cNvSpPr>
          <p:nvPr>
            <p:ph type="body"/>
          </p:nvPr>
        </p:nvSpPr>
        <p:spPr/>
        <p:txBody>
          <a:bodyPr lIns="93235" tIns="46617" rIns="93235" bIns="46617" anchor="t" anchorCtr="0"/>
          <a:lstStyle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56524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8" name="Text Placeholder 565250"/>
          <p:cNvSpPr>
            <a:spLocks noGrp="1"/>
          </p:cNvSpPr>
          <p:nvPr>
            <p:ph type="body"/>
          </p:nvPr>
        </p:nvSpPr>
        <p:spPr/>
        <p:txBody>
          <a:bodyPr lIns="93235" tIns="46617" rIns="93235" bIns="46617" anchor="t" anchorCtr="0"/>
          <a:lstStyle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57548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Text Placeholder 575490"/>
          <p:cNvSpPr>
            <a:spLocks noGrp="1"/>
          </p:cNvSpPr>
          <p:nvPr>
            <p:ph type="body"/>
          </p:nvPr>
        </p:nvSpPr>
        <p:spPr/>
        <p:txBody>
          <a:bodyPr lIns="93235" tIns="46617" rIns="93235" bIns="46617" anchor="t" anchorCtr="0"/>
          <a:lstStyle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58265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Text Placeholder 582658"/>
          <p:cNvSpPr>
            <a:spLocks noGrp="1"/>
          </p:cNvSpPr>
          <p:nvPr>
            <p:ph type="body"/>
          </p:nvPr>
        </p:nvSpPr>
        <p:spPr/>
        <p:txBody>
          <a:bodyPr lIns="93235" tIns="46617" rIns="93235" bIns="46617" anchor="t" anchorCtr="0"/>
          <a:lstStyle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56934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Text Placeholder 569346"/>
          <p:cNvSpPr>
            <a:spLocks noGrp="1"/>
          </p:cNvSpPr>
          <p:nvPr>
            <p:ph type="body"/>
          </p:nvPr>
        </p:nvSpPr>
        <p:spPr/>
        <p:txBody>
          <a:bodyPr lIns="93235" tIns="46617" rIns="93235" bIns="46617" anchor="t" anchorCtr="0"/>
          <a:lstStyle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59494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Text Placeholder 594946"/>
          <p:cNvSpPr>
            <a:spLocks noGrp="1"/>
          </p:cNvSpPr>
          <p:nvPr>
            <p:ph type="body"/>
          </p:nvPr>
        </p:nvSpPr>
        <p:spPr/>
        <p:txBody>
          <a:bodyPr lIns="93235" tIns="46617" rIns="93235" bIns="46617" anchor="t" anchorCtr="0"/>
          <a:lstStyle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54067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8" name="Text Placeholder 540674"/>
          <p:cNvSpPr>
            <a:spLocks noGrp="1"/>
          </p:cNvSpPr>
          <p:nvPr>
            <p:ph type="body"/>
          </p:nvPr>
        </p:nvSpPr>
        <p:spPr/>
        <p:txBody>
          <a:bodyPr lIns="93235" tIns="46617" rIns="93235" bIns="46617" anchor="t" anchorCtr="0"/>
          <a:lstStyle/>
          <a:p>
            <a:pPr lvl="0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24600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25478" cy="6324600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5814" cy="54102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2386" y="914400"/>
            <a:ext cx="3845814" cy="54102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52838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Text Placeholder 528386"/>
          <p:cNvSpPr>
            <a:spLocks noGrp="1"/>
          </p:cNvSpPr>
          <p:nvPr>
            <p:ph type="body"/>
          </p:nvPr>
        </p:nvSpPr>
        <p:spPr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28388" name="Slide Number Placeholder 528387"/>
          <p:cNvSpPr>
            <a:spLocks noGrp="1"/>
          </p:cNvSpPr>
          <p:nvPr>
            <p:ph type="sldNum" sz="quarter" idx="4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lstStyle>
            <a:lvl1pPr algn="r">
              <a:defRPr sz="8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0" fontAlgn="base" latinLnBrk="0" hangingPunct="0">
        <a:lnSpc>
          <a:spcPct val="7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rgbClr val="660066"/>
          </a:solidFill>
          <a:latin typeface="+mj-lt"/>
          <a:ea typeface="+mj-ea"/>
          <a:cs typeface="+mj-cs"/>
        </a:defRPr>
      </a:lvl1pPr>
    </p:titleStyle>
    <p:bodyStyle>
      <a:lvl1pPr marL="0" lvl="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3399"/>
        </a:buClr>
        <a:buSzPct val="50000"/>
        <a:buFont typeface="Monotype Sorts" pitchFamily="2" charset="2"/>
        <a:buNone/>
        <a:defRPr sz="1800" b="1" i="0" u="none" kern="1200" baseline="0">
          <a:solidFill>
            <a:srgbClr val="003399"/>
          </a:solidFill>
          <a:latin typeface="+mn-lt"/>
          <a:ea typeface="+mn-ea"/>
          <a:cs typeface="+mn-cs"/>
        </a:defRPr>
      </a:lvl1pPr>
      <a:lvl2pPr marL="346075" lvl="1" indent="-231775" algn="l" defTabSz="914400" rtl="0" eaLnBrk="0" fontAlgn="base" latinLnBrk="0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35000"/>
        <a:buFont typeface="Monotype Sorts" pitchFamily="2" charset="2"/>
        <a:buChar char="n"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27380" lvl="2" indent="-167005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6600"/>
        </a:buClr>
        <a:buSzPct val="80000"/>
        <a:buFontTx/>
        <a:buChar char="–"/>
        <a:defRPr sz="1800" b="1" i="0" u="none" kern="1200" baseline="0">
          <a:solidFill>
            <a:srgbClr val="004000"/>
          </a:solidFill>
          <a:latin typeface="+mn-lt"/>
          <a:ea typeface="+mn-ea"/>
          <a:cs typeface="+mn-cs"/>
        </a:defRPr>
      </a:lvl3pPr>
      <a:lvl4pPr marL="1148080" lvl="3" indent="-40513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 typeface="Wingdings" panose="05000000000000000000" pitchFamily="2" charset="2"/>
        <a:buChar char="!"/>
        <a:defRPr sz="1800" b="1" i="0" u="none" kern="1200" baseline="0">
          <a:solidFill>
            <a:schemeClr val="folHlink"/>
          </a:solidFill>
          <a:latin typeface="+mn-lt"/>
          <a:ea typeface="+mn-ea"/>
          <a:cs typeface="+mn-cs"/>
        </a:defRPr>
      </a:lvl4pPr>
      <a:lvl5pPr marL="1539875" lvl="4" indent="-169545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100000"/>
        <a:buFontTx/>
        <a:buChar char="–"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100000"/>
        <a:buFontTx/>
        <a:buChar char="–"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100000"/>
        <a:buFontTx/>
        <a:buChar char="–"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100000"/>
        <a:buFontTx/>
        <a:buChar char="–"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100000"/>
        <a:buFontTx/>
        <a:buChar char="–"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noProof="1">
                <a:latin typeface="Arial Narrow" panose="020B0606020202030204" pitchFamily="34" charset="0"/>
              </a:rPr>
              <a:t> Cryptography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3" indent="0">
              <a:buClr>
                <a:srgbClr val="003399"/>
              </a:buClr>
              <a:buSzPct val="50000"/>
              <a:buNone/>
            </a:pPr>
            <a:endParaRPr lang="en-US" sz="3200" dirty="0" smtClean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marL="0" lvl="3" indent="0">
              <a:buClr>
                <a:srgbClr val="003399"/>
              </a:buClr>
              <a:buSzPct val="50000"/>
              <a:buNone/>
            </a:pPr>
            <a:endParaRPr lang="en-US" sz="3200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23554" name="Title 53760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lstStyle/>
          <a:p>
            <a:r>
              <a:rPr lang="en-US"/>
              <a:t>Encryption Schemes</a:t>
            </a:r>
            <a:endParaRPr lang="en-US"/>
          </a:p>
        </p:txBody>
      </p:sp>
      <p:sp>
        <p:nvSpPr>
          <p:cNvPr id="23555" name="Text Placeholder 537602"/>
          <p:cNvSpPr>
            <a:spLocks noGrp="1"/>
          </p:cNvSpPr>
          <p:nvPr>
            <p:ph type="body" sz="half" idx="1"/>
          </p:nvPr>
        </p:nvSpPr>
        <p:spPr>
          <a:xfrm>
            <a:off x="609600" y="762000"/>
            <a:ext cx="8153400" cy="533400"/>
          </a:xfrm>
        </p:spPr>
        <p:txBody>
          <a:bodyPr lIns="92075" tIns="46038" rIns="92075" bIns="46038" anchor="t" anchorCtr="0"/>
          <a:lstStyle/>
          <a:p>
            <a:pPr defTabSz="914400"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>
                <a:solidFill>
                  <a:srgbClr val="CC0000"/>
                </a:solidFill>
              </a:rPr>
              <a:t>Alice</a:t>
            </a:r>
            <a:r>
              <a:rPr lang="en-US"/>
              <a:t> wants to send </a:t>
            </a:r>
            <a:r>
              <a:rPr lang="en-US">
                <a:solidFill>
                  <a:srgbClr val="CC0000"/>
                </a:solidFill>
              </a:rPr>
              <a:t>Bob</a:t>
            </a:r>
            <a:r>
              <a:rPr lang="en-US"/>
              <a:t> a secret message.</a:t>
            </a:r>
            <a:endParaRPr lang="en-US"/>
          </a:p>
        </p:txBody>
      </p:sp>
      <p:pic>
        <p:nvPicPr>
          <p:cNvPr id="537604" name="Content Placeholder 537603" descr="AliceCooper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609600" y="1295400"/>
            <a:ext cx="1023938" cy="1447800"/>
          </a:xfrm>
        </p:spPr>
      </p:pic>
      <p:pic>
        <p:nvPicPr>
          <p:cNvPr id="537606" name="Content Placeholder 537605" descr="BobMarley"/>
          <p:cNvPicPr>
            <a:picLocks noGrp="1" noChangeAspect="1"/>
          </p:cNvPicPr>
          <p:nvPr>
            <p:ph sz="quarter" idx="3"/>
          </p:nvPr>
        </p:nvPicPr>
        <p:blipFill>
          <a:blip r:embed="rId2"/>
          <a:stretch>
            <a:fillRect/>
          </a:stretch>
        </p:blipFill>
        <p:spPr>
          <a:xfrm>
            <a:off x="7162800" y="1371600"/>
            <a:ext cx="1447800" cy="1274763"/>
          </a:xfrm>
        </p:spPr>
      </p:pic>
      <p:sp>
        <p:nvSpPr>
          <p:cNvPr id="537608" name="Rectangles 537607"/>
          <p:cNvSpPr/>
          <p:nvPr/>
        </p:nvSpPr>
        <p:spPr>
          <a:xfrm>
            <a:off x="457200" y="3352800"/>
            <a:ext cx="8305800" cy="1371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They agree in advance on 3 components: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Encryption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algorithm: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E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Decryption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algorithm: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D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Secret key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: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k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37609" name="Rectangles 537608"/>
          <p:cNvSpPr/>
          <p:nvPr/>
        </p:nvSpPr>
        <p:spPr>
          <a:xfrm>
            <a:off x="457200" y="4800600"/>
            <a:ext cx="83058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To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encrypt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plaintext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m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, Alice sends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c = </a:t>
            </a:r>
            <a:r>
              <a:rPr lang="en-US" b="1" err="1">
                <a:solidFill>
                  <a:srgbClr val="CC0000"/>
                </a:solidFill>
                <a:latin typeface="Arial" panose="020B0604020202020204" pitchFamily="34" charset="0"/>
              </a:rPr>
              <a:t>E(m,k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)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to Bob.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37610" name="Rectangles 537609"/>
          <p:cNvSpPr/>
          <p:nvPr/>
        </p:nvSpPr>
        <p:spPr>
          <a:xfrm>
            <a:off x="457200" y="5181600"/>
            <a:ext cx="83058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To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decrypt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a </a:t>
            </a:r>
            <a:r>
              <a:rPr lang="en-US" b="1" err="1">
                <a:solidFill>
                  <a:srgbClr val="003399"/>
                </a:solidFill>
                <a:latin typeface="Arial" panose="020B0604020202020204" pitchFamily="34" charset="0"/>
              </a:rPr>
              <a:t>cyphertext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c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, Bob computes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m’ = </a:t>
            </a:r>
            <a:r>
              <a:rPr lang="en-US" b="1" err="1">
                <a:solidFill>
                  <a:srgbClr val="CC0000"/>
                </a:solidFill>
                <a:latin typeface="Arial" panose="020B0604020202020204" pitchFamily="34" charset="0"/>
              </a:rPr>
              <a:t>D(c,k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)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.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37611" name="Rectangles 537610"/>
          <p:cNvSpPr/>
          <p:nvPr/>
        </p:nvSpPr>
        <p:spPr>
          <a:xfrm>
            <a:off x="609600" y="2819400"/>
            <a:ext cx="12954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c = </a:t>
            </a:r>
            <a:r>
              <a:rPr lang="en-US" b="1" err="1">
                <a:solidFill>
                  <a:srgbClr val="CC0000"/>
                </a:solidFill>
                <a:latin typeface="Arial" panose="020B0604020202020204" pitchFamily="34" charset="0"/>
              </a:rPr>
              <a:t>E(m,k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)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pSp>
        <p:nvGrpSpPr>
          <p:cNvPr id="537614" name="Group 537613"/>
          <p:cNvGrpSpPr/>
          <p:nvPr/>
        </p:nvGrpSpPr>
        <p:grpSpPr>
          <a:xfrm>
            <a:off x="2286000" y="1752600"/>
            <a:ext cx="4495800" cy="685800"/>
            <a:chOff x="1440" y="1200"/>
            <a:chExt cx="2832" cy="432"/>
          </a:xfrm>
        </p:grpSpPr>
        <p:sp>
          <p:nvSpPr>
            <p:cNvPr id="23563" name="Right Arrow 537611"/>
            <p:cNvSpPr/>
            <p:nvPr/>
          </p:nvSpPr>
          <p:spPr>
            <a:xfrm>
              <a:off x="1440" y="1200"/>
              <a:ext cx="2832" cy="432"/>
            </a:xfrm>
            <a:prstGeom prst="rightArrow">
              <a:avLst>
                <a:gd name="adj1" fmla="val 50000"/>
                <a:gd name="adj2" fmla="val 163858"/>
              </a:avLst>
            </a:prstGeom>
            <a:solidFill>
              <a:srgbClr val="CCFF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3564" name="Rectangles 537612"/>
            <p:cNvSpPr/>
            <p:nvPr/>
          </p:nvSpPr>
          <p:spPr>
            <a:xfrm>
              <a:off x="2592" y="1296"/>
              <a:ext cx="24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 anchorCtr="0"/>
            <a:lstStyle/>
            <a:p>
              <a:pPr marL="342900" indent="-342900" eaLnBrk="0" hangingPunct="0">
                <a:spcBef>
                  <a:spcPct val="20000"/>
                </a:spcBef>
                <a:buClr>
                  <a:srgbClr val="003399"/>
                </a:buClr>
                <a:buSzPct val="50000"/>
                <a:buFont typeface="Monotype Sorts" pitchFamily="2" charset="2"/>
              </a:pPr>
              <a:r>
                <a:rPr lang="en-US" b="1">
                  <a:solidFill>
                    <a:srgbClr val="CC0000"/>
                  </a:solidFill>
                  <a:latin typeface="Arial" panose="020B0604020202020204" pitchFamily="34" charset="0"/>
                </a:rPr>
                <a:t>c</a:t>
              </a:r>
              <a:endParaRPr lang="en-US" b="1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37615" name="Rectangles 537614"/>
          <p:cNvSpPr/>
          <p:nvPr/>
        </p:nvSpPr>
        <p:spPr>
          <a:xfrm>
            <a:off x="7162800" y="2819400"/>
            <a:ext cx="1752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m’ = </a:t>
            </a:r>
            <a:r>
              <a:rPr lang="en-US" b="1" err="1">
                <a:solidFill>
                  <a:srgbClr val="CC0000"/>
                </a:solidFill>
                <a:latin typeface="Arial" panose="020B0604020202020204" pitchFamily="34" charset="0"/>
              </a:rPr>
              <a:t>D(c,k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)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37616" name="Rectangles 537615"/>
          <p:cNvSpPr/>
          <p:nvPr/>
        </p:nvSpPr>
        <p:spPr>
          <a:xfrm>
            <a:off x="457200" y="5791200"/>
            <a:ext cx="83058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A scheme is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valid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if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m’=m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37617" name="Rectangles 537616"/>
          <p:cNvSpPr/>
          <p:nvPr/>
        </p:nvSpPr>
        <p:spPr>
          <a:xfrm>
            <a:off x="457200" y="6172200"/>
            <a:ext cx="83058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Intuitively, a scheme is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secure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if eavesdropper can not learn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m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from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c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.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37618" name="Rounded Rectangle 537617"/>
          <p:cNvSpPr/>
          <p:nvPr/>
        </p:nvSpPr>
        <p:spPr>
          <a:xfrm>
            <a:off x="381000" y="5715000"/>
            <a:ext cx="8458200" cy="838200"/>
          </a:xfrm>
          <a:prstGeom prst="roundRect">
            <a:avLst>
              <a:gd name="adj" fmla="val 16667"/>
            </a:avLst>
          </a:prstGeom>
          <a:noFill/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3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3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7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7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8" grpId="0"/>
      <p:bldP spid="537609" grpId="0"/>
      <p:bldP spid="537610" grpId="0"/>
      <p:bldP spid="537611" grpId="0"/>
      <p:bldP spid="537615" grpId="0"/>
      <p:bldP spid="537616" grpId="0"/>
      <p:bldP spid="5376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25602" name="Title 541697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lstStyle/>
          <a:p>
            <a:r>
              <a:rPr lang="en-US"/>
              <a:t>Example 1: Caesar’s Cipher </a:t>
            </a:r>
            <a:endParaRPr lang="en-US"/>
          </a:p>
        </p:txBody>
      </p:sp>
      <p:sp>
        <p:nvSpPr>
          <p:cNvPr id="25603" name="Text Placeholder 541698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457200"/>
          </a:xfrm>
        </p:spPr>
        <p:txBody>
          <a:bodyPr lIns="92075" tIns="46038" rIns="92075" bIns="46038" anchor="t" anchorCtr="0"/>
          <a:lstStyle/>
          <a:p>
            <a:r>
              <a:rPr lang="en-US">
                <a:solidFill>
                  <a:srgbClr val="CC0000"/>
                </a:solidFill>
              </a:rPr>
              <a:t>Key:</a:t>
            </a:r>
            <a:r>
              <a:rPr lang="en-US"/>
              <a:t> </a:t>
            </a:r>
            <a:r>
              <a:rPr lang="en-US">
                <a:solidFill>
                  <a:srgbClr val="CC0000"/>
                </a:solidFill>
              </a:rPr>
              <a:t>k = </a:t>
            </a:r>
            <a:r>
              <a:rPr lang="en-US"/>
              <a:t>no. between 0 and 25.</a:t>
            </a:r>
            <a:endParaRPr lang="en-US"/>
          </a:p>
        </p:txBody>
      </p:sp>
      <p:sp>
        <p:nvSpPr>
          <p:cNvPr id="25604" name="Rectangles 541699"/>
          <p:cNvSpPr/>
          <p:nvPr/>
        </p:nvSpPr>
        <p:spPr>
          <a:xfrm>
            <a:off x="609600" y="1295400"/>
            <a:ext cx="7848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Encryption: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encode the </a:t>
            </a:r>
            <a:r>
              <a:rPr lang="en-US" b="1" err="1">
                <a:solidFill>
                  <a:srgbClr val="003399"/>
                </a:solidFill>
                <a:latin typeface="Arial" panose="020B0604020202020204" pitchFamily="34" charset="0"/>
              </a:rPr>
              <a:t>i</a:t>
            </a:r>
            <a:r>
              <a:rPr lang="en-US" b="1" baseline="30000" err="1">
                <a:solidFill>
                  <a:srgbClr val="003399"/>
                </a:solidFill>
                <a:latin typeface="Arial" panose="020B0604020202020204" pitchFamily="34" charset="0"/>
              </a:rPr>
              <a:t>th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letter as the (</a:t>
            </a:r>
            <a:r>
              <a:rPr lang="en-US" b="1" err="1">
                <a:solidFill>
                  <a:srgbClr val="003399"/>
                </a:solidFill>
                <a:latin typeface="Arial" panose="020B0604020202020204" pitchFamily="34" charset="0"/>
              </a:rPr>
              <a:t>i+k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) </a:t>
            </a:r>
            <a:r>
              <a:rPr lang="en-US" b="1" baseline="30000" err="1">
                <a:solidFill>
                  <a:srgbClr val="003399"/>
                </a:solidFill>
                <a:latin typeface="Arial" panose="020B0604020202020204" pitchFamily="34" charset="0"/>
              </a:rPr>
              <a:t>th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 letter.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Rectangles 541700"/>
          <p:cNvSpPr/>
          <p:nvPr/>
        </p:nvSpPr>
        <p:spPr>
          <a:xfrm>
            <a:off x="1905000" y="1600200"/>
            <a:ext cx="3048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336699"/>
                </a:solidFill>
                <a:latin typeface="Arial" panose="020B0604020202020204" pitchFamily="34" charset="0"/>
              </a:rPr>
              <a:t>(working mod 26: z+1=a )</a:t>
            </a:r>
            <a:endParaRPr lang="en-US" b="1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  <p:sp>
        <p:nvSpPr>
          <p:cNvPr id="25606" name="Rectangles 541701"/>
          <p:cNvSpPr/>
          <p:nvPr/>
        </p:nvSpPr>
        <p:spPr>
          <a:xfrm>
            <a:off x="609600" y="2057400"/>
            <a:ext cx="7848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Decryption: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decode the </a:t>
            </a:r>
            <a:r>
              <a:rPr lang="en-US" b="1" err="1">
                <a:solidFill>
                  <a:srgbClr val="003399"/>
                </a:solidFill>
                <a:latin typeface="Arial" panose="020B0604020202020204" pitchFamily="34" charset="0"/>
              </a:rPr>
              <a:t>j</a:t>
            </a:r>
            <a:r>
              <a:rPr lang="en-US" b="1" baseline="30000" err="1">
                <a:solidFill>
                  <a:srgbClr val="003399"/>
                </a:solidFill>
                <a:latin typeface="Arial" panose="020B0604020202020204" pitchFamily="34" charset="0"/>
              </a:rPr>
              <a:t>th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letter to the (</a:t>
            </a:r>
            <a:r>
              <a:rPr lang="en-US" b="1" err="1">
                <a:solidFill>
                  <a:srgbClr val="003399"/>
                </a:solidFill>
                <a:latin typeface="Arial" panose="020B0604020202020204" pitchFamily="34" charset="0"/>
              </a:rPr>
              <a:t>j-k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) </a:t>
            </a:r>
            <a:r>
              <a:rPr lang="en-US" b="1" baseline="30000" err="1">
                <a:solidFill>
                  <a:srgbClr val="003399"/>
                </a:solidFill>
                <a:latin typeface="Arial" panose="020B0604020202020204" pitchFamily="34" charset="0"/>
              </a:rPr>
              <a:t>th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 letter.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41703" name="Rectangles 541702"/>
          <p:cNvSpPr/>
          <p:nvPr/>
        </p:nvSpPr>
        <p:spPr>
          <a:xfrm>
            <a:off x="2133600" y="2743200"/>
            <a:ext cx="51054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9999"/>
                </a:solidFill>
                <a:latin typeface="Courier New" panose="02070309020205020404" pitchFamily="49" charset="0"/>
              </a:rPr>
              <a:t>S E N D   R E I N F O R C E M E N T</a:t>
            </a:r>
            <a:endParaRPr lang="en-US" b="1">
              <a:solidFill>
                <a:srgbClr val="009999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41704" name="Rectangles 541703"/>
          <p:cNvSpPr/>
          <p:nvPr/>
        </p:nvSpPr>
        <p:spPr>
          <a:xfrm>
            <a:off x="609600" y="27432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Plain-text: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41705" name="Rectangles 541704"/>
          <p:cNvSpPr/>
          <p:nvPr/>
        </p:nvSpPr>
        <p:spPr>
          <a:xfrm>
            <a:off x="1219200" y="3076575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Key: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 2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41706" name="Rectangles 541705"/>
          <p:cNvSpPr/>
          <p:nvPr/>
        </p:nvSpPr>
        <p:spPr>
          <a:xfrm>
            <a:off x="457200" y="34290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Cipher-text: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41707" name="Rectangles 541706"/>
          <p:cNvSpPr/>
          <p:nvPr/>
        </p:nvSpPr>
        <p:spPr>
          <a:xfrm>
            <a:off x="2133600" y="3429000"/>
            <a:ext cx="51054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U G P F   T F K P H Q T E G O G P V</a:t>
            </a:r>
            <a:endParaRPr lang="en-US" b="1">
              <a:solidFill>
                <a:srgbClr val="FF9966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41708" name="Rectangles 541707"/>
          <p:cNvSpPr/>
          <p:nvPr/>
        </p:nvSpPr>
        <p:spPr>
          <a:xfrm>
            <a:off x="304800" y="2667000"/>
            <a:ext cx="7315200" cy="1219200"/>
          </a:xfrm>
          <a:prstGeom prst="rect">
            <a:avLst/>
          </a:prstGeom>
          <a:noFill/>
          <a:ln w="317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41709" name="Rectangles 541708"/>
          <p:cNvSpPr/>
          <p:nvPr/>
        </p:nvSpPr>
        <p:spPr>
          <a:xfrm>
            <a:off x="609600" y="4191000"/>
            <a:ext cx="7848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Problem: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only 26 possibilities for key – can be broken in short time.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41711" name="Rectangles 541710"/>
          <p:cNvSpPr/>
          <p:nvPr/>
        </p:nvSpPr>
        <p:spPr>
          <a:xfrm>
            <a:off x="609600" y="5943600"/>
            <a:ext cx="7848600" cy="685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In other words: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“security through obscurity”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does not work.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grpSp>
        <p:nvGrpSpPr>
          <p:cNvPr id="541713" name="Group 541712"/>
          <p:cNvGrpSpPr/>
          <p:nvPr/>
        </p:nvGrpSpPr>
        <p:grpSpPr>
          <a:xfrm>
            <a:off x="533400" y="4800600"/>
            <a:ext cx="7924800" cy="838200"/>
            <a:chOff x="336" y="3024"/>
            <a:chExt cx="4992" cy="528"/>
          </a:xfrm>
        </p:grpSpPr>
        <p:sp>
          <p:nvSpPr>
            <p:cNvPr id="25616" name="Rectangles 541709"/>
            <p:cNvSpPr/>
            <p:nvPr/>
          </p:nvSpPr>
          <p:spPr>
            <a:xfrm>
              <a:off x="384" y="3072"/>
              <a:ext cx="4944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 anchorCtr="0"/>
            <a:lstStyle/>
            <a:p>
              <a:pPr marL="342900" indent="-342900" eaLnBrk="0" hangingPunct="0">
                <a:spcBef>
                  <a:spcPct val="20000"/>
                </a:spcBef>
                <a:buClr>
                  <a:srgbClr val="003399"/>
                </a:buClr>
                <a:buSzPct val="50000"/>
                <a:buFont typeface="Monotype Sorts" pitchFamily="2" charset="2"/>
              </a:pPr>
              <a:r>
                <a:rPr lang="en-US" b="1" err="1">
                  <a:solidFill>
                    <a:srgbClr val="CC0000"/>
                  </a:solidFill>
                  <a:latin typeface="Arial" panose="020B0604020202020204" pitchFamily="34" charset="0"/>
                </a:rPr>
                <a:t>Kerchoff’s</a:t>
              </a:r>
              <a:r>
                <a:rPr lang="en-US" b="1">
                  <a:solidFill>
                    <a:srgbClr val="CC0000"/>
                  </a:solidFill>
                  <a:latin typeface="Arial" panose="020B0604020202020204" pitchFamily="34" charset="0"/>
                </a:rPr>
                <a:t> Principle (1883):</a:t>
              </a:r>
              <a:r>
                <a:rPr lang="en-US" b="1">
                  <a:solidFill>
                    <a:srgbClr val="003399"/>
                  </a:solidFill>
                  <a:latin typeface="Arial" panose="020B0604020202020204" pitchFamily="34" charset="0"/>
                </a:rPr>
                <a:t> System should be secure even if algorithms are known, as long as key is secret.</a:t>
              </a:r>
              <a:endParaRPr lang="en-US" b="1">
                <a:solidFill>
                  <a:srgbClr val="00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17" name="Rounded Rectangle 541711"/>
            <p:cNvSpPr/>
            <p:nvPr/>
          </p:nvSpPr>
          <p:spPr>
            <a:xfrm>
              <a:off x="336" y="3024"/>
              <a:ext cx="4464" cy="528"/>
            </a:xfrm>
            <a:prstGeom prst="roundRect">
              <a:avLst>
                <a:gd name="adj" fmla="val 16667"/>
              </a:avLst>
            </a:pr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en-US" altLang="zh-CN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1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41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3" grpId="0"/>
      <p:bldP spid="541704" grpId="0"/>
      <p:bldP spid="541705" grpId="0"/>
      <p:bldP spid="541706" grpId="0"/>
      <p:bldP spid="541707" grpId="0"/>
      <p:bldP spid="541709" grpId="0"/>
      <p:bldP spid="5417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27650" name="Title 543745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lstStyle/>
          <a:p>
            <a:r>
              <a:rPr lang="en-US"/>
              <a:t>Example 2: Substitution Cipher</a:t>
            </a:r>
            <a:endParaRPr lang="en-US"/>
          </a:p>
        </p:txBody>
      </p:sp>
      <p:sp>
        <p:nvSpPr>
          <p:cNvPr id="27651" name="Text Placeholder 543748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457200"/>
          </a:xfrm>
        </p:spPr>
        <p:txBody>
          <a:bodyPr lIns="92075" tIns="46038" rIns="92075" bIns="46038" anchor="t" anchorCtr="0"/>
          <a:lstStyle/>
          <a:p>
            <a:pPr marL="342900" indent="-342900"/>
            <a:r>
              <a:rPr lang="en-US">
                <a:solidFill>
                  <a:srgbClr val="CC0000"/>
                </a:solidFill>
              </a:rPr>
              <a:t>Key:</a:t>
            </a:r>
            <a:r>
              <a:rPr lang="en-US"/>
              <a:t> </a:t>
            </a:r>
            <a:r>
              <a:rPr lang="en-US">
                <a:solidFill>
                  <a:srgbClr val="CC0000"/>
                </a:solidFill>
              </a:rPr>
              <a:t>k = </a:t>
            </a:r>
            <a:r>
              <a:rPr lang="en-US"/>
              <a:t>table mapping each letter to another letter</a:t>
            </a:r>
            <a:endParaRPr lang="en-US"/>
          </a:p>
        </p:txBody>
      </p:sp>
      <p:sp>
        <p:nvSpPr>
          <p:cNvPr id="27652" name="Straight Connector 543749"/>
          <p:cNvSpPr/>
          <p:nvPr/>
        </p:nvSpPr>
        <p:spPr>
          <a:xfrm>
            <a:off x="1524000" y="1752600"/>
            <a:ext cx="5638800" cy="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53" name="Straight Connector 543750"/>
          <p:cNvSpPr/>
          <p:nvPr/>
        </p:nvSpPr>
        <p:spPr>
          <a:xfrm>
            <a:off x="1905000" y="1447800"/>
            <a:ext cx="0" cy="68580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54" name="Straight Connector 543751"/>
          <p:cNvSpPr/>
          <p:nvPr/>
        </p:nvSpPr>
        <p:spPr>
          <a:xfrm>
            <a:off x="2286000" y="1447800"/>
            <a:ext cx="0" cy="68580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55" name="Straight Connector 543752"/>
          <p:cNvSpPr/>
          <p:nvPr/>
        </p:nvSpPr>
        <p:spPr>
          <a:xfrm>
            <a:off x="6781800" y="1447800"/>
            <a:ext cx="0" cy="685800"/>
          </a:xfrm>
          <a:prstGeom prst="line">
            <a:avLst/>
          </a:prstGeom>
          <a:ln w="25400" cap="flat" cmpd="sng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56" name="Rectangles 543753"/>
          <p:cNvSpPr/>
          <p:nvPr/>
        </p:nvSpPr>
        <p:spPr>
          <a:xfrm>
            <a:off x="1584325" y="14478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9999"/>
                </a:solidFill>
                <a:latin typeface="Courier New" panose="02070309020205020404" pitchFamily="49" charset="0"/>
              </a:rPr>
              <a:t>A</a:t>
            </a:r>
            <a:endParaRPr lang="en-US" b="1">
              <a:solidFill>
                <a:srgbClr val="009999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27657" name="Rectangles 543754"/>
          <p:cNvSpPr/>
          <p:nvPr/>
        </p:nvSpPr>
        <p:spPr>
          <a:xfrm>
            <a:off x="1905000" y="14478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9999"/>
                </a:solidFill>
                <a:latin typeface="Courier New" panose="02070309020205020404" pitchFamily="49" charset="0"/>
              </a:rPr>
              <a:t>B</a:t>
            </a:r>
            <a:endParaRPr lang="en-US" b="1">
              <a:solidFill>
                <a:srgbClr val="009999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27658" name="Rectangles 543755"/>
          <p:cNvSpPr/>
          <p:nvPr/>
        </p:nvSpPr>
        <p:spPr>
          <a:xfrm>
            <a:off x="2362200" y="14478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9999"/>
                </a:solidFill>
                <a:latin typeface="Courier New" panose="02070309020205020404" pitchFamily="49" charset="0"/>
              </a:rPr>
              <a:t>C</a:t>
            </a:r>
            <a:endParaRPr lang="en-US" b="1">
              <a:solidFill>
                <a:srgbClr val="009999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27659" name="Rectangles 543756"/>
          <p:cNvSpPr/>
          <p:nvPr/>
        </p:nvSpPr>
        <p:spPr>
          <a:xfrm>
            <a:off x="6858000" y="14478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9999"/>
                </a:solidFill>
                <a:latin typeface="Courier New" panose="02070309020205020404" pitchFamily="49" charset="0"/>
              </a:rPr>
              <a:t>Z</a:t>
            </a:r>
            <a:endParaRPr lang="en-US" b="1">
              <a:solidFill>
                <a:srgbClr val="009999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27660" name="Rectangles 543757"/>
          <p:cNvSpPr/>
          <p:nvPr/>
        </p:nvSpPr>
        <p:spPr>
          <a:xfrm>
            <a:off x="1600200" y="17526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U</a:t>
            </a:r>
            <a:endParaRPr lang="en-US" b="1">
              <a:solidFill>
                <a:srgbClr val="FF9966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27661" name="Rectangles 543758"/>
          <p:cNvSpPr/>
          <p:nvPr/>
        </p:nvSpPr>
        <p:spPr>
          <a:xfrm>
            <a:off x="1920875" y="17526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R</a:t>
            </a:r>
            <a:endParaRPr lang="en-US" b="1">
              <a:solidFill>
                <a:srgbClr val="FF9966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27662" name="Rectangles 543759"/>
          <p:cNvSpPr/>
          <p:nvPr/>
        </p:nvSpPr>
        <p:spPr>
          <a:xfrm>
            <a:off x="2378075" y="17526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B</a:t>
            </a:r>
            <a:endParaRPr lang="en-US" b="1">
              <a:solidFill>
                <a:srgbClr val="FF9966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27663" name="Rectangles 543760"/>
          <p:cNvSpPr/>
          <p:nvPr/>
        </p:nvSpPr>
        <p:spPr>
          <a:xfrm>
            <a:off x="6873875" y="1752600"/>
            <a:ext cx="3048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E</a:t>
            </a:r>
            <a:endParaRPr lang="en-US" b="1">
              <a:solidFill>
                <a:srgbClr val="FF9966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27664" name="Rectangles 543761"/>
          <p:cNvSpPr/>
          <p:nvPr/>
        </p:nvSpPr>
        <p:spPr>
          <a:xfrm>
            <a:off x="609600" y="2438400"/>
            <a:ext cx="7620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Encryption and decryption: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letter by letter according to table.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43763" name="Rectangles 543762"/>
          <p:cNvSpPr/>
          <p:nvPr/>
        </p:nvSpPr>
        <p:spPr>
          <a:xfrm>
            <a:off x="609600" y="2971800"/>
            <a:ext cx="2667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# of possible keys: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26! 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43764" name="Rectangles 543763"/>
          <p:cNvSpPr/>
          <p:nvPr/>
        </p:nvSpPr>
        <p:spPr>
          <a:xfrm>
            <a:off x="3200400" y="2971800"/>
            <a:ext cx="4800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9999"/>
                </a:solidFill>
                <a:latin typeface="Arial" panose="020B0604020202020204" pitchFamily="34" charset="0"/>
              </a:rPr>
              <a:t>( = 403,291,461,126,605,635,584,000,000 )</a:t>
            </a:r>
            <a:endParaRPr lang="en-US" b="1">
              <a:solidFill>
                <a:srgbClr val="009999"/>
              </a:solidFill>
              <a:latin typeface="Arial" panose="020B0604020202020204" pitchFamily="34" charset="0"/>
            </a:endParaRPr>
          </a:p>
        </p:txBody>
      </p:sp>
      <p:sp>
        <p:nvSpPr>
          <p:cNvPr id="543765" name="Rectangles 543764"/>
          <p:cNvSpPr/>
          <p:nvPr/>
        </p:nvSpPr>
        <p:spPr>
          <a:xfrm>
            <a:off x="609600" y="3505200"/>
            <a:ext cx="7620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sz="2000" b="1">
                <a:solidFill>
                  <a:schemeClr val="folHlink"/>
                </a:solidFill>
                <a:latin typeface="Arial" panose="020B0604020202020204" pitchFamily="34" charset="0"/>
              </a:rPr>
              <a:t>However – substitution cipher is still insecure!</a:t>
            </a:r>
            <a:endParaRPr lang="en-US" sz="2000" b="1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543766" name="Rectangles 543765"/>
          <p:cNvSpPr/>
          <p:nvPr/>
        </p:nvSpPr>
        <p:spPr>
          <a:xfrm>
            <a:off x="609600" y="3962400"/>
            <a:ext cx="7620000" cy="762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Key observation: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can recover plaintext using statistics on letter frequencies.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43767" name="Text Box 543766"/>
          <p:cNvSpPr txBox="1"/>
          <p:nvPr/>
        </p:nvSpPr>
        <p:spPr>
          <a:xfrm>
            <a:off x="685800" y="5029200"/>
            <a:ext cx="7467600" cy="779463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LIVITCSWPIYVEWHEVSRIQMXLEYVEOIEWHRXEXIPFEMVEWHKVSTYLX</a:t>
            </a:r>
            <a:endParaRPr lang="en-US" b="1">
              <a:solidFill>
                <a:srgbClr val="FF9966"/>
              </a:solidFill>
              <a:latin typeface="Courier New" panose="02070309020205020404" pitchFamily="49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ZIXLIKIIXPIJVSZEYPERRGERIMWQLMGLMXQERIWGPSRIHMXQEREKI</a:t>
            </a:r>
            <a:endParaRPr lang="en-US" b="1">
              <a:solidFill>
                <a:srgbClr val="FF9966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43768" name="Text Box 543767"/>
          <p:cNvSpPr txBox="1"/>
          <p:nvPr/>
        </p:nvSpPr>
        <p:spPr>
          <a:xfrm>
            <a:off x="685800" y="4848225"/>
            <a:ext cx="7467600" cy="779463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9999"/>
                </a:solidFill>
                <a:latin typeface="Courier New" panose="02070309020205020404" pitchFamily="49" charset="0"/>
              </a:rPr>
              <a:t>He e     e         e   h     e    t t              ht</a:t>
            </a:r>
            <a:endParaRPr lang="en-US" b="1">
              <a:solidFill>
                <a:srgbClr val="009999"/>
              </a:solidFill>
              <a:latin typeface="Courier New" panose="02070309020205020404" pitchFamily="49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9999"/>
                </a:solidFill>
                <a:latin typeface="Courier New" panose="02070309020205020404" pitchFamily="49" charset="0"/>
              </a:rPr>
              <a:t> </a:t>
            </a:r>
            <a:r>
              <a:rPr lang="en-US" b="1" err="1">
                <a:solidFill>
                  <a:srgbClr val="009999"/>
                </a:solidFill>
                <a:latin typeface="Courier New" panose="02070309020205020404" pitchFamily="49" charset="0"/>
              </a:rPr>
              <a:t>ethe</a:t>
            </a:r>
            <a:r>
              <a:rPr lang="en-US" b="1">
                <a:solidFill>
                  <a:srgbClr val="009999"/>
                </a:solidFill>
                <a:latin typeface="Courier New" panose="02070309020205020404" pitchFamily="49" charset="0"/>
              </a:rPr>
              <a:t> </a:t>
            </a:r>
            <a:r>
              <a:rPr lang="en-US" b="1" err="1">
                <a:solidFill>
                  <a:srgbClr val="009999"/>
                </a:solidFill>
                <a:latin typeface="Courier New" panose="02070309020205020404" pitchFamily="49" charset="0"/>
              </a:rPr>
              <a:t>eet</a:t>
            </a:r>
            <a:r>
              <a:rPr lang="en-US" b="1">
                <a:solidFill>
                  <a:srgbClr val="009999"/>
                </a:solidFill>
                <a:latin typeface="Courier New" panose="02070309020205020404" pitchFamily="49" charset="0"/>
              </a:rPr>
              <a:t> e             e   h  h t   e     e  t     e</a:t>
            </a:r>
            <a:endParaRPr lang="en-US" b="1">
              <a:solidFill>
                <a:srgbClr val="009999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43769" name="Rectangles 543768"/>
          <p:cNvSpPr/>
          <p:nvPr/>
        </p:nvSpPr>
        <p:spPr>
          <a:xfrm>
            <a:off x="609600" y="5867400"/>
            <a:ext cx="33528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I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– most common letter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43770" name="Rectangles 543769"/>
          <p:cNvSpPr/>
          <p:nvPr/>
        </p:nvSpPr>
        <p:spPr>
          <a:xfrm>
            <a:off x="609600" y="6096000"/>
            <a:ext cx="35814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LI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– most common pair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43771" name="Rectangles 543770"/>
          <p:cNvSpPr/>
          <p:nvPr/>
        </p:nvSpPr>
        <p:spPr>
          <a:xfrm>
            <a:off x="609600" y="6400800"/>
            <a:ext cx="35814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XLI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– most common triple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43772" name="Text Box 543771"/>
          <p:cNvSpPr txBox="1"/>
          <p:nvPr/>
        </p:nvSpPr>
        <p:spPr>
          <a:xfrm>
            <a:off x="685800" y="4843463"/>
            <a:ext cx="7467600" cy="779462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9999"/>
                </a:solidFill>
                <a:latin typeface="Courier New" panose="02070309020205020404" pitchFamily="49" charset="0"/>
              </a:rPr>
              <a:t>Here     e r       e   h     e    t t     r    r   ht</a:t>
            </a:r>
            <a:endParaRPr lang="en-US" b="1">
              <a:solidFill>
                <a:srgbClr val="009999"/>
              </a:solidFill>
              <a:latin typeface="Courier New" panose="02070309020205020404" pitchFamily="49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9999"/>
                </a:solidFill>
                <a:latin typeface="Courier New" panose="02070309020205020404" pitchFamily="49" charset="0"/>
              </a:rPr>
              <a:t> </a:t>
            </a:r>
            <a:r>
              <a:rPr lang="en-US" b="1" err="1">
                <a:solidFill>
                  <a:srgbClr val="009999"/>
                </a:solidFill>
                <a:latin typeface="Courier New" panose="02070309020205020404" pitchFamily="49" charset="0"/>
              </a:rPr>
              <a:t>ethe</a:t>
            </a:r>
            <a:r>
              <a:rPr lang="en-US" b="1">
                <a:solidFill>
                  <a:srgbClr val="009999"/>
                </a:solidFill>
                <a:latin typeface="Courier New" panose="02070309020205020404" pitchFamily="49" charset="0"/>
              </a:rPr>
              <a:t> </a:t>
            </a:r>
            <a:r>
              <a:rPr lang="en-US" b="1" err="1">
                <a:solidFill>
                  <a:srgbClr val="009999"/>
                </a:solidFill>
                <a:latin typeface="Courier New" panose="02070309020205020404" pitchFamily="49" charset="0"/>
              </a:rPr>
              <a:t>eet</a:t>
            </a:r>
            <a:r>
              <a:rPr lang="en-US" b="1">
                <a:solidFill>
                  <a:srgbClr val="009999"/>
                </a:solidFill>
                <a:latin typeface="Courier New" panose="02070309020205020404" pitchFamily="49" charset="0"/>
              </a:rPr>
              <a:t> e r           e   h  h t   e     e  t     e</a:t>
            </a:r>
            <a:endParaRPr lang="en-US" b="1">
              <a:solidFill>
                <a:srgbClr val="009999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43773" name="Rectangles 543772"/>
          <p:cNvSpPr/>
          <p:nvPr/>
        </p:nvSpPr>
        <p:spPr>
          <a:xfrm>
            <a:off x="4267200" y="5867400"/>
            <a:ext cx="23622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I</a:t>
            </a:r>
            <a:r>
              <a:rPr lang="en-US" b="1">
                <a:solidFill>
                  <a:srgbClr val="CC0000"/>
                </a:solidFill>
                <a:latin typeface="Courier New" panose="02070309020205020404" pitchFamily="49" charset="0"/>
              </a:rPr>
              <a:t>=</a:t>
            </a:r>
            <a:r>
              <a:rPr lang="en-US" b="1">
                <a:solidFill>
                  <a:srgbClr val="009999"/>
                </a:solidFill>
                <a:latin typeface="Courier New" panose="02070309020205020404" pitchFamily="49" charset="0"/>
              </a:rPr>
              <a:t>e</a:t>
            </a:r>
            <a:r>
              <a:rPr lang="en-US" b="1">
                <a:solidFill>
                  <a:srgbClr val="CC0000"/>
                </a:solidFill>
                <a:latin typeface="Courier New" panose="02070309020205020404" pitchFamily="49" charset="0"/>
              </a:rPr>
              <a:t>  </a:t>
            </a: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L</a:t>
            </a:r>
            <a:r>
              <a:rPr lang="en-US" b="1">
                <a:solidFill>
                  <a:srgbClr val="CC0000"/>
                </a:solidFill>
                <a:latin typeface="Courier New" panose="02070309020205020404" pitchFamily="49" charset="0"/>
              </a:rPr>
              <a:t>=</a:t>
            </a:r>
            <a:r>
              <a:rPr lang="en-US" b="1">
                <a:solidFill>
                  <a:srgbClr val="009999"/>
                </a:solidFill>
                <a:latin typeface="Courier New" panose="02070309020205020404" pitchFamily="49" charset="0"/>
              </a:rPr>
              <a:t>h</a:t>
            </a:r>
            <a:r>
              <a:rPr lang="en-US" b="1">
                <a:solidFill>
                  <a:srgbClr val="CC0000"/>
                </a:solidFill>
                <a:latin typeface="Courier New" panose="02070309020205020404" pitchFamily="49" charset="0"/>
              </a:rPr>
              <a:t>  </a:t>
            </a: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X</a:t>
            </a:r>
            <a:r>
              <a:rPr lang="en-US" b="1">
                <a:solidFill>
                  <a:srgbClr val="CC0000"/>
                </a:solidFill>
                <a:latin typeface="Courier New" panose="02070309020205020404" pitchFamily="49" charset="0"/>
              </a:rPr>
              <a:t>=</a:t>
            </a:r>
            <a:r>
              <a:rPr lang="en-US" b="1">
                <a:solidFill>
                  <a:srgbClr val="009999"/>
                </a:solidFill>
                <a:latin typeface="Courier New" panose="02070309020205020404" pitchFamily="49" charset="0"/>
              </a:rPr>
              <a:t>t</a:t>
            </a:r>
            <a:endParaRPr lang="en-US" b="1">
              <a:solidFill>
                <a:srgbClr val="009999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43774" name="Text Box 543773"/>
          <p:cNvSpPr txBox="1"/>
          <p:nvPr/>
        </p:nvSpPr>
        <p:spPr>
          <a:xfrm>
            <a:off x="685800" y="4848225"/>
            <a:ext cx="7467600" cy="779463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9999"/>
                </a:solidFill>
                <a:latin typeface="Courier New" panose="02070309020205020404" pitchFamily="49" charset="0"/>
              </a:rPr>
              <a:t>Here     e </a:t>
            </a:r>
            <a:r>
              <a:rPr lang="en-US" b="1" err="1">
                <a:solidFill>
                  <a:srgbClr val="009999"/>
                </a:solidFill>
                <a:latin typeface="Courier New" panose="02070309020205020404" pitchFamily="49" charset="0"/>
              </a:rPr>
              <a:t>ra</a:t>
            </a:r>
            <a:r>
              <a:rPr lang="en-US" b="1">
                <a:solidFill>
                  <a:srgbClr val="009999"/>
                </a:solidFill>
                <a:latin typeface="Courier New" panose="02070309020205020404" pitchFamily="49" charset="0"/>
              </a:rPr>
              <a:t>  a   e   ha  a ea   tat   a </a:t>
            </a:r>
            <a:r>
              <a:rPr lang="en-US" b="1" err="1">
                <a:solidFill>
                  <a:srgbClr val="009999"/>
                </a:solidFill>
                <a:latin typeface="Courier New" panose="02070309020205020404" pitchFamily="49" charset="0"/>
              </a:rPr>
              <a:t>ra</a:t>
            </a:r>
            <a:r>
              <a:rPr lang="en-US" b="1">
                <a:solidFill>
                  <a:srgbClr val="009999"/>
                </a:solidFill>
                <a:latin typeface="Courier New" panose="02070309020205020404" pitchFamily="49" charset="0"/>
              </a:rPr>
              <a:t>   r   ht</a:t>
            </a:r>
            <a:endParaRPr lang="en-US" b="1">
              <a:solidFill>
                <a:srgbClr val="009999"/>
              </a:solidFill>
              <a:latin typeface="Courier New" panose="02070309020205020404" pitchFamily="49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9999"/>
                </a:solidFill>
                <a:latin typeface="Courier New" panose="02070309020205020404" pitchFamily="49" charset="0"/>
              </a:rPr>
              <a:t> </a:t>
            </a:r>
            <a:r>
              <a:rPr lang="en-US" b="1" err="1">
                <a:solidFill>
                  <a:srgbClr val="009999"/>
                </a:solidFill>
                <a:latin typeface="Courier New" panose="02070309020205020404" pitchFamily="49" charset="0"/>
              </a:rPr>
              <a:t>ethe</a:t>
            </a:r>
            <a:r>
              <a:rPr lang="en-US" b="1">
                <a:solidFill>
                  <a:srgbClr val="009999"/>
                </a:solidFill>
                <a:latin typeface="Courier New" panose="02070309020205020404" pitchFamily="49" charset="0"/>
              </a:rPr>
              <a:t> </a:t>
            </a:r>
            <a:r>
              <a:rPr lang="en-US" b="1" err="1">
                <a:solidFill>
                  <a:srgbClr val="009999"/>
                </a:solidFill>
                <a:latin typeface="Courier New" panose="02070309020205020404" pitchFamily="49" charset="0"/>
              </a:rPr>
              <a:t>eet</a:t>
            </a:r>
            <a:r>
              <a:rPr lang="en-US" b="1">
                <a:solidFill>
                  <a:srgbClr val="009999"/>
                </a:solidFill>
                <a:latin typeface="Courier New" panose="02070309020205020404" pitchFamily="49" charset="0"/>
              </a:rPr>
              <a:t> e r  a      a e   h  h t a e     e  t a a e</a:t>
            </a:r>
            <a:endParaRPr lang="en-US" b="1">
              <a:solidFill>
                <a:srgbClr val="009999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43775" name="Rectangles 543774"/>
          <p:cNvSpPr/>
          <p:nvPr/>
        </p:nvSpPr>
        <p:spPr>
          <a:xfrm>
            <a:off x="4267200" y="6172200"/>
            <a:ext cx="23622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V</a:t>
            </a:r>
            <a:r>
              <a:rPr lang="en-US" b="1">
                <a:solidFill>
                  <a:srgbClr val="CC0000"/>
                </a:solidFill>
                <a:latin typeface="Courier New" panose="02070309020205020404" pitchFamily="49" charset="0"/>
              </a:rPr>
              <a:t>=</a:t>
            </a:r>
            <a:r>
              <a:rPr lang="en-US" b="1">
                <a:solidFill>
                  <a:srgbClr val="009999"/>
                </a:solidFill>
                <a:latin typeface="Courier New" panose="02070309020205020404" pitchFamily="49" charset="0"/>
              </a:rPr>
              <a:t>r</a:t>
            </a:r>
            <a:r>
              <a:rPr lang="en-US" b="1">
                <a:solidFill>
                  <a:srgbClr val="CC0000"/>
                </a:solidFill>
                <a:latin typeface="Courier New" panose="02070309020205020404" pitchFamily="49" charset="0"/>
              </a:rPr>
              <a:t>  </a:t>
            </a: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E</a:t>
            </a:r>
            <a:r>
              <a:rPr lang="en-US" b="1">
                <a:solidFill>
                  <a:srgbClr val="CC0000"/>
                </a:solidFill>
                <a:latin typeface="Courier New" panose="02070309020205020404" pitchFamily="49" charset="0"/>
              </a:rPr>
              <a:t>=</a:t>
            </a:r>
            <a:r>
              <a:rPr lang="en-US" b="1">
                <a:solidFill>
                  <a:srgbClr val="009999"/>
                </a:solidFill>
                <a:latin typeface="Courier New" panose="02070309020205020404" pitchFamily="49" charset="0"/>
              </a:rPr>
              <a:t>a  </a:t>
            </a: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Y</a:t>
            </a:r>
            <a:r>
              <a:rPr lang="en-US" b="1">
                <a:solidFill>
                  <a:srgbClr val="CC0000"/>
                </a:solidFill>
                <a:latin typeface="Courier New" panose="02070309020205020404" pitchFamily="49" charset="0"/>
              </a:rPr>
              <a:t>=</a:t>
            </a:r>
            <a:r>
              <a:rPr lang="en-US" b="1">
                <a:solidFill>
                  <a:srgbClr val="009999"/>
                </a:solidFill>
                <a:latin typeface="Courier New" panose="02070309020205020404" pitchFamily="49" charset="0"/>
              </a:rPr>
              <a:t>g</a:t>
            </a:r>
            <a:endParaRPr lang="en-US" b="1">
              <a:solidFill>
                <a:srgbClr val="009999"/>
              </a:solidFill>
              <a:latin typeface="Courier New" panose="02070309020205020404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endParaRPr lang="en-US" b="1">
              <a:solidFill>
                <a:srgbClr val="009999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43776" name="Text Box 543775"/>
          <p:cNvSpPr txBox="1"/>
          <p:nvPr/>
        </p:nvSpPr>
        <p:spPr>
          <a:xfrm>
            <a:off x="685800" y="4843463"/>
            <a:ext cx="7467600" cy="779462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err="1">
                <a:solidFill>
                  <a:srgbClr val="009999"/>
                </a:solidFill>
                <a:latin typeface="Courier New" panose="02070309020205020404" pitchFamily="49" charset="0"/>
              </a:rPr>
              <a:t>HereUpOnLeGrandAroseWithAGraveAndStatelyAirAndBrought</a:t>
            </a:r>
            <a:endParaRPr lang="en-US" b="1">
              <a:solidFill>
                <a:srgbClr val="009999"/>
              </a:solidFill>
              <a:latin typeface="Courier New" panose="02070309020205020404" pitchFamily="49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b="1" err="1">
                <a:solidFill>
                  <a:srgbClr val="009999"/>
                </a:solidFill>
                <a:latin typeface="Courier New" panose="02070309020205020404" pitchFamily="49" charset="0"/>
              </a:rPr>
              <a:t>MeTheBeetleFromAGlassCaseInWhichItWasEnclosedItWasABe</a:t>
            </a:r>
            <a:endParaRPr lang="en-US" b="1">
              <a:solidFill>
                <a:srgbClr val="009999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3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4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3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4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543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543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63" grpId="0"/>
      <p:bldP spid="543764" grpId="0"/>
      <p:bldP spid="543765" grpId="0"/>
      <p:bldP spid="543767" grpId="0"/>
      <p:bldP spid="543768" grpId="0"/>
      <p:bldP spid="543768" grpId="1"/>
      <p:bldP spid="543769" grpId="0"/>
      <p:bldP spid="543770" grpId="0"/>
      <p:bldP spid="543771" grpId="0"/>
      <p:bldP spid="543772" grpId="0"/>
      <p:bldP spid="543772" grpId="1"/>
      <p:bldP spid="543773" grpId="0"/>
      <p:bldP spid="543774" grpId="0"/>
      <p:bldP spid="543774" grpId="1"/>
      <p:bldP spid="543775" grpId="0"/>
      <p:bldP spid="5437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29698" name="Title 545793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lstStyle/>
          <a:p>
            <a:r>
              <a:rPr lang="en-US"/>
              <a:t>Example 3- </a:t>
            </a:r>
            <a:r>
              <a:rPr lang="en-US" err="1"/>
              <a:t>Vigenere</a:t>
            </a:r>
            <a:endParaRPr lang="en-US"/>
          </a:p>
        </p:txBody>
      </p:sp>
      <p:sp>
        <p:nvSpPr>
          <p:cNvPr id="29699" name="Text Placeholder 545794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381000"/>
          </a:xfrm>
        </p:spPr>
        <p:txBody>
          <a:bodyPr lIns="92075" tIns="46038" rIns="92075" bIns="46038" anchor="t" anchorCtr="0"/>
          <a:lstStyle/>
          <a:p>
            <a:r>
              <a:rPr lang="en-US"/>
              <a:t>“Multi-Caesar Cipher” – A </a:t>
            </a:r>
            <a:r>
              <a:rPr lang="en-US" err="1">
                <a:solidFill>
                  <a:srgbClr val="CC0000"/>
                </a:solidFill>
              </a:rPr>
              <a:t>statefull</a:t>
            </a:r>
            <a:r>
              <a:rPr lang="en-US"/>
              <a:t> cipher</a:t>
            </a:r>
            <a:endParaRPr lang="en-US"/>
          </a:p>
        </p:txBody>
      </p:sp>
      <p:sp>
        <p:nvSpPr>
          <p:cNvPr id="29700" name="Rectangles 545795"/>
          <p:cNvSpPr/>
          <p:nvPr/>
        </p:nvSpPr>
        <p:spPr>
          <a:xfrm>
            <a:off x="609600" y="1447800"/>
            <a:ext cx="7848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Key: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k = (k</a:t>
            </a:r>
            <a:r>
              <a:rPr lang="en-US" b="1" baseline="-25000">
                <a:solidFill>
                  <a:srgbClr val="CC0000"/>
                </a:solidFill>
                <a:latin typeface="Arial" panose="020B0604020202020204" pitchFamily="34" charset="0"/>
              </a:rPr>
              <a:t>1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,k</a:t>
            </a:r>
            <a:r>
              <a:rPr lang="en-US" b="1" baseline="-25000">
                <a:solidFill>
                  <a:srgbClr val="CC0000"/>
                </a:solidFill>
                <a:latin typeface="Arial" panose="020B0604020202020204" pitchFamily="34" charset="0"/>
              </a:rPr>
              <a:t>2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,…,k</a:t>
            </a:r>
            <a:r>
              <a:rPr lang="en-US" b="1" baseline="-25000">
                <a:solidFill>
                  <a:srgbClr val="CC0000"/>
                </a:solidFill>
                <a:latin typeface="Arial" panose="020B0604020202020204" pitchFamily="34" charset="0"/>
              </a:rPr>
              <a:t>m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)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list of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m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numbers between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0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and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 25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Rectangles 545796"/>
          <p:cNvSpPr/>
          <p:nvPr/>
        </p:nvSpPr>
        <p:spPr>
          <a:xfrm>
            <a:off x="609600" y="19812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Encryption: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45798" name="Rectangles 545797"/>
          <p:cNvSpPr/>
          <p:nvPr/>
        </p:nvSpPr>
        <p:spPr>
          <a:xfrm>
            <a:off x="2057400" y="1981200"/>
            <a:ext cx="7086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1</a:t>
            </a:r>
            <a:r>
              <a:rPr lang="en-US" b="1" baseline="30000">
                <a:solidFill>
                  <a:srgbClr val="CC0000"/>
                </a:solidFill>
                <a:latin typeface="Arial" panose="020B0604020202020204" pitchFamily="34" charset="0"/>
              </a:rPr>
              <a:t>st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      letter encoded as Caesar w/ key=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k</a:t>
            </a:r>
            <a:r>
              <a:rPr lang="en-US" b="1" baseline="-25000">
                <a:solidFill>
                  <a:srgbClr val="CC0000"/>
                </a:solidFill>
                <a:latin typeface="Arial" panose="020B0604020202020204" pitchFamily="34" charset="0"/>
              </a:rPr>
              <a:t>1 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: 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i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I + k</a:t>
            </a:r>
            <a:r>
              <a:rPr lang="en-US" b="1" baseline="-25000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(mod 26)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45799" name="Rectangles 545798"/>
          <p:cNvSpPr/>
          <p:nvPr/>
        </p:nvSpPr>
        <p:spPr>
          <a:xfrm>
            <a:off x="2057400" y="2438400"/>
            <a:ext cx="7086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2</a:t>
            </a:r>
            <a:r>
              <a:rPr lang="en-US" b="1" baseline="30000">
                <a:solidFill>
                  <a:srgbClr val="CC0000"/>
                </a:solidFill>
                <a:latin typeface="Arial" panose="020B0604020202020204" pitchFamily="34" charset="0"/>
              </a:rPr>
              <a:t>nd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     letter encoded as Caesar w/ key=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k</a:t>
            </a:r>
            <a:r>
              <a:rPr lang="en-US" b="1" baseline="-25000">
                <a:solidFill>
                  <a:srgbClr val="CC0000"/>
                </a:solidFill>
                <a:latin typeface="Arial" panose="020B0604020202020204" pitchFamily="34" charset="0"/>
              </a:rPr>
              <a:t>2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: 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i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I + k</a:t>
            </a:r>
            <a:r>
              <a:rPr lang="en-US" b="1" baseline="-25000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(mod 26)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45800" name="Rectangles 545799"/>
          <p:cNvSpPr/>
          <p:nvPr/>
        </p:nvSpPr>
        <p:spPr>
          <a:xfrm>
            <a:off x="2057400" y="3276600"/>
            <a:ext cx="73914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 err="1">
                <a:solidFill>
                  <a:srgbClr val="CC0000"/>
                </a:solidFill>
                <a:latin typeface="Arial" panose="020B0604020202020204" pitchFamily="34" charset="0"/>
              </a:rPr>
              <a:t>m</a:t>
            </a:r>
            <a:r>
              <a:rPr lang="en-US" b="1" baseline="30000" err="1">
                <a:solidFill>
                  <a:srgbClr val="CC0000"/>
                </a:solidFill>
                <a:latin typeface="Arial" panose="020B0604020202020204" pitchFamily="34" charset="0"/>
              </a:rPr>
              <a:t>th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    letter encoded as Caesar w/ key=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k</a:t>
            </a:r>
            <a:r>
              <a:rPr lang="en-US" b="1" baseline="-25000">
                <a:solidFill>
                  <a:srgbClr val="CC0000"/>
                </a:solidFill>
                <a:latin typeface="Arial" panose="020B0604020202020204" pitchFamily="34" charset="0"/>
              </a:rPr>
              <a:t>m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: 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i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I + k</a:t>
            </a:r>
            <a:r>
              <a:rPr lang="en-US" b="1" baseline="-25000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m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(mod 26)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45801" name="Rectangles 545800"/>
          <p:cNvSpPr/>
          <p:nvPr/>
        </p:nvSpPr>
        <p:spPr>
          <a:xfrm>
            <a:off x="2057400" y="3810000"/>
            <a:ext cx="7086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m</a:t>
            </a:r>
            <a:r>
              <a:rPr lang="en-US" sz="1600" b="1">
                <a:solidFill>
                  <a:srgbClr val="CC0000"/>
                </a:solidFill>
                <a:latin typeface="Arial" panose="020B0604020202020204" pitchFamily="34" charset="0"/>
              </a:rPr>
              <a:t>+1</a:t>
            </a:r>
            <a:r>
              <a:rPr lang="en-US" b="1" baseline="30000">
                <a:solidFill>
                  <a:srgbClr val="CC0000"/>
                </a:solidFill>
                <a:latin typeface="Arial" panose="020B0604020202020204" pitchFamily="34" charset="0"/>
              </a:rPr>
              <a:t>th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letter encoded as Caesar w/ key=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k</a:t>
            </a:r>
            <a:r>
              <a:rPr lang="en-US" b="1" baseline="-25000">
                <a:solidFill>
                  <a:srgbClr val="CC0000"/>
                </a:solidFill>
                <a:latin typeface="Arial" panose="020B0604020202020204" pitchFamily="34" charset="0"/>
              </a:rPr>
              <a:t>1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: 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i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I + k</a:t>
            </a:r>
            <a:r>
              <a:rPr lang="en-US" b="1" baseline="-25000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(mod 26)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45802" name="Rectangles 545801"/>
          <p:cNvSpPr/>
          <p:nvPr/>
        </p:nvSpPr>
        <p:spPr>
          <a:xfrm>
            <a:off x="609600" y="2438400"/>
            <a:ext cx="3733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Decryption: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In the natural way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45803" name="Rectangles 545802"/>
          <p:cNvSpPr/>
          <p:nvPr/>
        </p:nvSpPr>
        <p:spPr>
          <a:xfrm>
            <a:off x="4800600" y="28956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…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45804" name="Rectangles 545803"/>
          <p:cNvSpPr/>
          <p:nvPr/>
        </p:nvSpPr>
        <p:spPr>
          <a:xfrm>
            <a:off x="609600" y="3048000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Important Property: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Can no longer break using letter frequencies alone.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45805" name="Rectangles 545804"/>
          <p:cNvSpPr/>
          <p:nvPr/>
        </p:nvSpPr>
        <p:spPr>
          <a:xfrm>
            <a:off x="609600" y="3581400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‘e’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will be mapped to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‘e’+k</a:t>
            </a:r>
            <a:r>
              <a:rPr lang="en-US" b="1" baseline="-25000">
                <a:solidFill>
                  <a:srgbClr val="CC0000"/>
                </a:solidFill>
                <a:latin typeface="Arial" panose="020B0604020202020204" pitchFamily="34" charset="0"/>
              </a:rPr>
              <a:t>1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,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‘e’+k</a:t>
            </a:r>
            <a:r>
              <a:rPr lang="en-US" b="1" baseline="-25000">
                <a:solidFill>
                  <a:srgbClr val="CC0000"/>
                </a:solidFill>
                <a:latin typeface="Arial" panose="020B0604020202020204" pitchFamily="34" charset="0"/>
              </a:rPr>
              <a:t>2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,…,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‘</a:t>
            </a:r>
            <a:r>
              <a:rPr lang="en-US" b="1" err="1">
                <a:solidFill>
                  <a:srgbClr val="CC0000"/>
                </a:solidFill>
                <a:latin typeface="Arial" panose="020B0604020202020204" pitchFamily="34" charset="0"/>
              </a:rPr>
              <a:t>e’+k</a:t>
            </a:r>
            <a:r>
              <a:rPr lang="en-US" b="1" baseline="-25000" err="1">
                <a:solidFill>
                  <a:srgbClr val="CC0000"/>
                </a:solidFill>
                <a:latin typeface="Arial" panose="020B0604020202020204" pitchFamily="34" charset="0"/>
              </a:rPr>
              <a:t>m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according to location.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45806" name="Rectangles 545805"/>
          <p:cNvSpPr/>
          <p:nvPr/>
        </p:nvSpPr>
        <p:spPr>
          <a:xfrm>
            <a:off x="1981200" y="1981200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n</a:t>
            </a:r>
            <a:r>
              <a:rPr lang="en-US" b="1" baseline="30000">
                <a:solidFill>
                  <a:srgbClr val="CC0000"/>
                </a:solidFill>
                <a:latin typeface="Arial" panose="020B0604020202020204" pitchFamily="34" charset="0"/>
              </a:rPr>
              <a:t>th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letter encoded w/ key=</a:t>
            </a:r>
            <a:r>
              <a:rPr lang="en-US" b="1" err="1">
                <a:solidFill>
                  <a:srgbClr val="CC0000"/>
                </a:solidFill>
                <a:latin typeface="Arial" panose="020B0604020202020204" pitchFamily="34" charset="0"/>
              </a:rPr>
              <a:t>k</a:t>
            </a:r>
            <a:r>
              <a:rPr lang="en-US" b="1" baseline="-25000" err="1">
                <a:solidFill>
                  <a:srgbClr val="CC0000"/>
                </a:solidFill>
                <a:latin typeface="Arial" panose="020B0604020202020204" pitchFamily="34" charset="0"/>
              </a:rPr>
              <a:t>(n</a:t>
            </a:r>
            <a:r>
              <a:rPr lang="en-US" b="1" baseline="-25000">
                <a:solidFill>
                  <a:srgbClr val="CC0000"/>
                </a:solidFill>
                <a:latin typeface="Arial" panose="020B0604020202020204" pitchFamily="34" charset="0"/>
              </a:rPr>
              <a:t> mod m)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: 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i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I + </a:t>
            </a:r>
            <a:r>
              <a:rPr lang="en-US" b="1" err="1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k</a:t>
            </a:r>
            <a:r>
              <a:rPr lang="en-US" b="1" baseline="-25000" err="1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(n</a:t>
            </a:r>
            <a:r>
              <a:rPr lang="en-US" b="1" baseline="-25000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mod m)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(mod 26)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45807" name="Rectangles 545806"/>
          <p:cNvSpPr/>
          <p:nvPr/>
        </p:nvSpPr>
        <p:spPr>
          <a:xfrm>
            <a:off x="609600" y="4191000"/>
            <a:ext cx="85344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Considered “unbreakable” for 300 years </a:t>
            </a:r>
            <a:r>
              <a:rPr lang="en-US" sz="1600" b="1">
                <a:solidFill>
                  <a:srgbClr val="336699"/>
                </a:solidFill>
                <a:latin typeface="Arial" panose="020B0604020202020204" pitchFamily="34" charset="0"/>
              </a:rPr>
              <a:t>(broken by Babbage, </a:t>
            </a:r>
            <a:r>
              <a:rPr lang="en-US" sz="1600" b="1" err="1">
                <a:solidFill>
                  <a:srgbClr val="336699"/>
                </a:solidFill>
                <a:latin typeface="Arial" panose="020B0604020202020204" pitchFamily="34" charset="0"/>
              </a:rPr>
              <a:t>Kasiski</a:t>
            </a:r>
            <a:r>
              <a:rPr lang="en-US" sz="1600" b="1">
                <a:solidFill>
                  <a:srgbClr val="336699"/>
                </a:solidFill>
                <a:latin typeface="Arial" panose="020B0604020202020204" pitchFamily="34" charset="0"/>
              </a:rPr>
              <a:t> 1850’s)</a:t>
            </a:r>
            <a:endParaRPr lang="en-US" sz="1600" b="1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  <p:sp>
        <p:nvSpPr>
          <p:cNvPr id="29712" name="Rectangles 545807"/>
          <p:cNvSpPr/>
          <p:nvPr/>
        </p:nvSpPr>
        <p:spPr>
          <a:xfrm>
            <a:off x="6477000" y="196850"/>
            <a:ext cx="18288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(</a:t>
            </a:r>
            <a:r>
              <a:rPr lang="en-US" b="1" err="1">
                <a:solidFill>
                  <a:srgbClr val="003399"/>
                </a:solidFill>
                <a:latin typeface="Arial" panose="020B0604020202020204" pitchFamily="34" charset="0"/>
              </a:rPr>
              <a:t>Belaso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, 1553)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45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45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45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45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45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45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45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45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8" grpId="0"/>
      <p:bldP spid="545798" grpId="1"/>
      <p:bldP spid="545799" grpId="0"/>
      <p:bldP spid="545799" grpId="1"/>
      <p:bldP spid="545800" grpId="0"/>
      <p:bldP spid="545800" grpId="1"/>
      <p:bldP spid="545801" grpId="0"/>
      <p:bldP spid="545801" grpId="1"/>
      <p:bldP spid="545802" grpId="0"/>
      <p:bldP spid="545803" grpId="0"/>
      <p:bldP spid="545803" grpId="1"/>
      <p:bldP spid="545804" grpId="0"/>
      <p:bldP spid="545804" grpId="1"/>
      <p:bldP spid="545805" grpId="0"/>
      <p:bldP spid="545805" grpId="1"/>
      <p:bldP spid="545806" grpId="0"/>
      <p:bldP spid="545807" grpId="0"/>
      <p:bldP spid="54580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31746" name="Title 548865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lstStyle/>
          <a:p>
            <a:r>
              <a:rPr lang="en-US"/>
              <a:t>Example 3- </a:t>
            </a:r>
            <a:r>
              <a:rPr lang="en-US" err="1"/>
              <a:t>Vigenere</a:t>
            </a:r>
            <a:endParaRPr lang="en-US"/>
          </a:p>
        </p:txBody>
      </p:sp>
      <p:sp>
        <p:nvSpPr>
          <p:cNvPr id="31747" name="Text Placeholder 548866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381000"/>
          </a:xfrm>
        </p:spPr>
        <p:txBody>
          <a:bodyPr lIns="92075" tIns="46038" rIns="92075" bIns="46038" anchor="t" anchorCtr="0"/>
          <a:lstStyle/>
          <a:p>
            <a:r>
              <a:rPr lang="en-US"/>
              <a:t>“Multi-Caesar Cipher” – A </a:t>
            </a:r>
            <a:r>
              <a:rPr lang="en-US" err="1">
                <a:solidFill>
                  <a:srgbClr val="CC0000"/>
                </a:solidFill>
              </a:rPr>
              <a:t>statefull</a:t>
            </a:r>
            <a:r>
              <a:rPr lang="en-US"/>
              <a:t> cipher</a:t>
            </a:r>
            <a:endParaRPr lang="en-US"/>
          </a:p>
        </p:txBody>
      </p:sp>
      <p:sp>
        <p:nvSpPr>
          <p:cNvPr id="31748" name="Rectangles 548867"/>
          <p:cNvSpPr/>
          <p:nvPr/>
        </p:nvSpPr>
        <p:spPr>
          <a:xfrm>
            <a:off x="609600" y="1447800"/>
            <a:ext cx="7848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Key: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k = (k</a:t>
            </a:r>
            <a:r>
              <a:rPr lang="en-US" b="1" baseline="-25000">
                <a:solidFill>
                  <a:srgbClr val="CC0000"/>
                </a:solidFill>
                <a:latin typeface="Arial" panose="020B0604020202020204" pitchFamily="34" charset="0"/>
              </a:rPr>
              <a:t>1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,k</a:t>
            </a:r>
            <a:r>
              <a:rPr lang="en-US" b="1" baseline="-25000">
                <a:solidFill>
                  <a:srgbClr val="CC0000"/>
                </a:solidFill>
                <a:latin typeface="Arial" panose="020B0604020202020204" pitchFamily="34" charset="0"/>
              </a:rPr>
              <a:t>2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,…,k</a:t>
            </a:r>
            <a:r>
              <a:rPr lang="en-US" b="1" baseline="-25000">
                <a:solidFill>
                  <a:srgbClr val="CC0000"/>
                </a:solidFill>
                <a:latin typeface="Arial" panose="020B0604020202020204" pitchFamily="34" charset="0"/>
              </a:rPr>
              <a:t>m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)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list of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m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numbers between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0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and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 25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1749" name="Rectangles 548868"/>
          <p:cNvSpPr/>
          <p:nvPr/>
        </p:nvSpPr>
        <p:spPr>
          <a:xfrm>
            <a:off x="609600" y="19812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Encryption: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1750" name="Rectangles 548873"/>
          <p:cNvSpPr/>
          <p:nvPr/>
        </p:nvSpPr>
        <p:spPr>
          <a:xfrm>
            <a:off x="609600" y="2819400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sz="2400" b="1">
                <a:solidFill>
                  <a:schemeClr val="folHlink"/>
                </a:solidFill>
                <a:latin typeface="Arial" panose="020B0604020202020204" pitchFamily="34" charset="0"/>
              </a:rPr>
              <a:t>Breaking </a:t>
            </a:r>
            <a:r>
              <a:rPr lang="en-US" sz="2400" b="1" err="1">
                <a:solidFill>
                  <a:schemeClr val="folHlink"/>
                </a:solidFill>
                <a:latin typeface="Arial" panose="020B0604020202020204" pitchFamily="34" charset="0"/>
              </a:rPr>
              <a:t>Vigenere</a:t>
            </a:r>
            <a:r>
              <a:rPr lang="en-US" sz="2400" b="1">
                <a:solidFill>
                  <a:schemeClr val="folHlink"/>
                </a:solidFill>
                <a:latin typeface="Arial" panose="020B0604020202020204" pitchFamily="34" charset="0"/>
              </a:rPr>
              <a:t>:</a:t>
            </a:r>
            <a:endParaRPr lang="en-US" sz="2400" b="1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31751" name="Rectangles 548877"/>
          <p:cNvSpPr/>
          <p:nvPr/>
        </p:nvSpPr>
        <p:spPr>
          <a:xfrm>
            <a:off x="2057400" y="1981200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n</a:t>
            </a:r>
            <a:r>
              <a:rPr lang="en-US" b="1" baseline="30000">
                <a:solidFill>
                  <a:srgbClr val="CC0000"/>
                </a:solidFill>
                <a:latin typeface="Arial" panose="020B0604020202020204" pitchFamily="34" charset="0"/>
              </a:rPr>
              <a:t>th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letter encoded w/ key=</a:t>
            </a:r>
            <a:r>
              <a:rPr lang="en-US" b="1" err="1">
                <a:solidFill>
                  <a:srgbClr val="CC0000"/>
                </a:solidFill>
                <a:latin typeface="Arial" panose="020B0604020202020204" pitchFamily="34" charset="0"/>
              </a:rPr>
              <a:t>k</a:t>
            </a:r>
            <a:r>
              <a:rPr lang="en-US" b="1" baseline="-25000" err="1">
                <a:solidFill>
                  <a:srgbClr val="CC0000"/>
                </a:solidFill>
                <a:latin typeface="Arial" panose="020B0604020202020204" pitchFamily="34" charset="0"/>
              </a:rPr>
              <a:t>(n</a:t>
            </a:r>
            <a:r>
              <a:rPr lang="en-US" b="1" baseline="-25000">
                <a:solidFill>
                  <a:srgbClr val="CC0000"/>
                </a:solidFill>
                <a:latin typeface="Arial" panose="020B0604020202020204" pitchFamily="34" charset="0"/>
              </a:rPr>
              <a:t> mod m)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: 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i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I + </a:t>
            </a:r>
            <a:r>
              <a:rPr lang="en-US" b="1" err="1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k</a:t>
            </a:r>
            <a:r>
              <a:rPr lang="en-US" b="1" baseline="-25000" err="1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(n</a:t>
            </a:r>
            <a:r>
              <a:rPr lang="en-US" b="1" baseline="-25000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mod m)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(mod 26)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1752" name="Rectangles 548878"/>
          <p:cNvSpPr/>
          <p:nvPr/>
        </p:nvSpPr>
        <p:spPr>
          <a:xfrm>
            <a:off x="6477000" y="196850"/>
            <a:ext cx="18288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(</a:t>
            </a:r>
            <a:r>
              <a:rPr lang="en-US" b="1" err="1">
                <a:solidFill>
                  <a:srgbClr val="003399"/>
                </a:solidFill>
                <a:latin typeface="Arial" panose="020B0604020202020204" pitchFamily="34" charset="0"/>
              </a:rPr>
              <a:t>Belaso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, 1553)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48881" name="Text Box 548880"/>
          <p:cNvSpPr txBox="1"/>
          <p:nvPr/>
        </p:nvSpPr>
        <p:spPr>
          <a:xfrm>
            <a:off x="762000" y="3290888"/>
            <a:ext cx="1219200" cy="366712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LIVITC</a:t>
            </a:r>
            <a:endParaRPr lang="en-US" b="1">
              <a:solidFill>
                <a:srgbClr val="FF9966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48882" name="Text Box 548881"/>
          <p:cNvSpPr txBox="1"/>
          <p:nvPr/>
        </p:nvSpPr>
        <p:spPr>
          <a:xfrm>
            <a:off x="1600200" y="3290888"/>
            <a:ext cx="1219200" cy="366712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SWPIYV</a:t>
            </a:r>
            <a:endParaRPr lang="en-US" b="1">
              <a:solidFill>
                <a:srgbClr val="FF9966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48883" name="Text Box 548882"/>
          <p:cNvSpPr txBox="1"/>
          <p:nvPr/>
        </p:nvSpPr>
        <p:spPr>
          <a:xfrm>
            <a:off x="2438400" y="3290888"/>
            <a:ext cx="1219200" cy="366712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EWHEVS</a:t>
            </a:r>
            <a:endParaRPr lang="en-US" b="1">
              <a:solidFill>
                <a:srgbClr val="FF9966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48884" name="Text Box 548883"/>
          <p:cNvSpPr txBox="1"/>
          <p:nvPr/>
        </p:nvSpPr>
        <p:spPr>
          <a:xfrm>
            <a:off x="3260725" y="3290888"/>
            <a:ext cx="1219200" cy="366712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RIQMXL</a:t>
            </a:r>
            <a:endParaRPr lang="en-US" b="1">
              <a:solidFill>
                <a:srgbClr val="FF9966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48885" name="Text Box 548884"/>
          <p:cNvSpPr txBox="1"/>
          <p:nvPr/>
        </p:nvSpPr>
        <p:spPr>
          <a:xfrm>
            <a:off x="4098925" y="3290888"/>
            <a:ext cx="1219200" cy="366712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EYVEOI</a:t>
            </a:r>
            <a:endParaRPr lang="en-US" b="1">
              <a:solidFill>
                <a:srgbClr val="FF9966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48886" name="Text Box 548885"/>
          <p:cNvSpPr txBox="1"/>
          <p:nvPr/>
        </p:nvSpPr>
        <p:spPr>
          <a:xfrm>
            <a:off x="4937125" y="3290888"/>
            <a:ext cx="1219200" cy="366712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EWHRXE</a:t>
            </a:r>
            <a:endParaRPr lang="en-US" b="1">
              <a:solidFill>
                <a:srgbClr val="FF9966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48887" name="Text Box 548886"/>
          <p:cNvSpPr txBox="1"/>
          <p:nvPr/>
        </p:nvSpPr>
        <p:spPr>
          <a:xfrm>
            <a:off x="5775325" y="3290888"/>
            <a:ext cx="1219200" cy="366712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XIPFEM</a:t>
            </a:r>
            <a:endParaRPr lang="en-US" b="1">
              <a:solidFill>
                <a:srgbClr val="FF9966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48888" name="Text Box 548887"/>
          <p:cNvSpPr txBox="1"/>
          <p:nvPr/>
        </p:nvSpPr>
        <p:spPr>
          <a:xfrm>
            <a:off x="6629400" y="3290888"/>
            <a:ext cx="1219200" cy="366712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VEWHKV</a:t>
            </a:r>
            <a:endParaRPr lang="en-US" b="1">
              <a:solidFill>
                <a:srgbClr val="FF9966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48890" name="Rectangles 548889"/>
          <p:cNvSpPr/>
          <p:nvPr/>
        </p:nvSpPr>
        <p:spPr>
          <a:xfrm>
            <a:off x="2057400" y="3810000"/>
            <a:ext cx="66294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Step 1: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Guess the length of the key</a:t>
            </a:r>
            <a:r>
              <a:rPr lang="en-US" b="1">
                <a:solidFill>
                  <a:srgbClr val="336699"/>
                </a:solidFill>
                <a:latin typeface="Arial" panose="020B0604020202020204" pitchFamily="34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m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48891" name="Rectangles 548890"/>
          <p:cNvSpPr/>
          <p:nvPr/>
        </p:nvSpPr>
        <p:spPr>
          <a:xfrm>
            <a:off x="2057400" y="4267200"/>
            <a:ext cx="66294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Step 2: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Group together positions</a:t>
            </a:r>
            <a:r>
              <a:rPr lang="en-US" b="1">
                <a:solidFill>
                  <a:srgbClr val="336699"/>
                </a:solidFill>
                <a:latin typeface="Arial" panose="020B0604020202020204" pitchFamily="34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{1, m+1, 2m+1, 3m+1,…}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48892" name="Rectangles 548891"/>
          <p:cNvSpPr/>
          <p:nvPr/>
        </p:nvSpPr>
        <p:spPr>
          <a:xfrm>
            <a:off x="5715000" y="5257800"/>
            <a:ext cx="3429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{m-1, 2m+m-1, 3m+m-1,…}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1764" name="Rectangles 548893"/>
          <p:cNvSpPr/>
          <p:nvPr/>
        </p:nvSpPr>
        <p:spPr>
          <a:xfrm>
            <a:off x="609600" y="2438400"/>
            <a:ext cx="3733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Decryption: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In the natural way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48895" name="Rectangles 548894"/>
          <p:cNvSpPr/>
          <p:nvPr/>
        </p:nvSpPr>
        <p:spPr>
          <a:xfrm>
            <a:off x="6629400" y="49530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…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48896" name="Rectangles 548895"/>
          <p:cNvSpPr/>
          <p:nvPr/>
        </p:nvSpPr>
        <p:spPr>
          <a:xfrm>
            <a:off x="5715000" y="4648200"/>
            <a:ext cx="3429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{2, m+2, 2m+2, 3m+2,…}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09167 0.0379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5488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0" y="19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18333 0.071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48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0" y="360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-0.36493 0.1379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5488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00" y="690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48148E-6 L -0.4566 0.171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5488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00" y="86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48148E-6 L -0.54826 0.20463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5488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00" y="102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64167 0.2379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5488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00" y="1190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48148E-6 L -0.27326 0.10463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5488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00" y="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81" grpId="0"/>
      <p:bldP spid="548882" grpId="0"/>
      <p:bldP spid="548882" grpId="1"/>
      <p:bldP spid="548883" grpId="0"/>
      <p:bldP spid="548883" grpId="1"/>
      <p:bldP spid="548884" grpId="0"/>
      <p:bldP spid="548884" grpId="1"/>
      <p:bldP spid="548885" grpId="0"/>
      <p:bldP spid="548885" grpId="1"/>
      <p:bldP spid="548886" grpId="0"/>
      <p:bldP spid="548886" grpId="1"/>
      <p:bldP spid="548887" grpId="0"/>
      <p:bldP spid="548887" grpId="1"/>
      <p:bldP spid="548888" grpId="0"/>
      <p:bldP spid="548888" grpId="1"/>
      <p:bldP spid="548890" grpId="0"/>
      <p:bldP spid="548891" grpId="0"/>
      <p:bldP spid="548892" grpId="0"/>
      <p:bldP spid="548895" grpId="0"/>
      <p:bldP spid="5488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550940" name="Rectangles 550939"/>
          <p:cNvSpPr/>
          <p:nvPr/>
        </p:nvSpPr>
        <p:spPr>
          <a:xfrm>
            <a:off x="1522413" y="3276600"/>
            <a:ext cx="153987" cy="1981200"/>
          </a:xfrm>
          <a:prstGeom prst="rect">
            <a:avLst/>
          </a:prstGeom>
          <a:solidFill>
            <a:srgbClr val="003399"/>
          </a:solidFill>
          <a:ln w="15875">
            <a:noFill/>
          </a:ln>
        </p:spPr>
        <p:txBody>
          <a:bodyPr anchor="t" anchorCtr="0"/>
          <a:lstStyle/>
          <a:p>
            <a:pPr eaLnBrk="0" hangingPunct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50936" name="Rectangles 550935"/>
          <p:cNvSpPr/>
          <p:nvPr/>
        </p:nvSpPr>
        <p:spPr>
          <a:xfrm>
            <a:off x="990600" y="3276600"/>
            <a:ext cx="153988" cy="1981200"/>
          </a:xfrm>
          <a:prstGeom prst="rect">
            <a:avLst/>
          </a:prstGeom>
          <a:solidFill>
            <a:srgbClr val="003399"/>
          </a:solidFill>
          <a:ln w="15875">
            <a:noFill/>
          </a:ln>
        </p:spPr>
        <p:txBody>
          <a:bodyPr anchor="t" anchorCtr="0"/>
          <a:lstStyle/>
          <a:p>
            <a:pPr eaLnBrk="0" hangingPunct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50937" name="Rectangles 550936"/>
          <p:cNvSpPr/>
          <p:nvPr/>
        </p:nvSpPr>
        <p:spPr>
          <a:xfrm>
            <a:off x="1123950" y="3276600"/>
            <a:ext cx="153988" cy="1981200"/>
          </a:xfrm>
          <a:prstGeom prst="rect">
            <a:avLst/>
          </a:prstGeom>
          <a:solidFill>
            <a:srgbClr val="003399"/>
          </a:solidFill>
          <a:ln w="15875">
            <a:noFill/>
          </a:ln>
        </p:spPr>
        <p:txBody>
          <a:bodyPr anchor="t" anchorCtr="0"/>
          <a:lstStyle/>
          <a:p>
            <a:pPr eaLnBrk="0" hangingPunct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50938" name="Rectangles 550937"/>
          <p:cNvSpPr/>
          <p:nvPr/>
        </p:nvSpPr>
        <p:spPr>
          <a:xfrm>
            <a:off x="1263650" y="3276600"/>
            <a:ext cx="153988" cy="1981200"/>
          </a:xfrm>
          <a:prstGeom prst="rect">
            <a:avLst/>
          </a:prstGeom>
          <a:solidFill>
            <a:srgbClr val="003399"/>
          </a:solidFill>
          <a:ln w="15875">
            <a:noFill/>
          </a:ln>
        </p:spPr>
        <p:txBody>
          <a:bodyPr anchor="t" anchorCtr="0"/>
          <a:lstStyle/>
          <a:p>
            <a:pPr eaLnBrk="0" hangingPunct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50939" name="Rectangles 550938"/>
          <p:cNvSpPr/>
          <p:nvPr/>
        </p:nvSpPr>
        <p:spPr>
          <a:xfrm>
            <a:off x="1384300" y="3276600"/>
            <a:ext cx="153988" cy="1981200"/>
          </a:xfrm>
          <a:prstGeom prst="rect">
            <a:avLst/>
          </a:prstGeom>
          <a:solidFill>
            <a:srgbClr val="003399"/>
          </a:solidFill>
          <a:ln w="15875">
            <a:noFill/>
          </a:ln>
        </p:spPr>
        <p:txBody>
          <a:bodyPr anchor="t" anchorCtr="0"/>
          <a:lstStyle/>
          <a:p>
            <a:pPr eaLnBrk="0" hangingPunct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50935" name="Rectangles 550934"/>
          <p:cNvSpPr/>
          <p:nvPr/>
        </p:nvSpPr>
        <p:spPr>
          <a:xfrm>
            <a:off x="838200" y="3276600"/>
            <a:ext cx="168275" cy="1981200"/>
          </a:xfrm>
          <a:prstGeom prst="rect">
            <a:avLst/>
          </a:prstGeom>
          <a:solidFill>
            <a:srgbClr val="003399"/>
          </a:solidFill>
          <a:ln w="15875">
            <a:noFill/>
          </a:ln>
        </p:spPr>
        <p:txBody>
          <a:bodyPr anchor="t" anchorCtr="0"/>
          <a:lstStyle/>
          <a:p>
            <a:pPr eaLnBrk="0" hangingPunct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3800" name="Title 550913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lstStyle/>
          <a:p>
            <a:r>
              <a:rPr lang="en-US"/>
              <a:t>Example 3- </a:t>
            </a:r>
            <a:r>
              <a:rPr lang="en-US" err="1"/>
              <a:t>Vigenere</a:t>
            </a:r>
            <a:endParaRPr lang="en-US"/>
          </a:p>
        </p:txBody>
      </p:sp>
      <p:sp>
        <p:nvSpPr>
          <p:cNvPr id="33801" name="Text Placeholder 550914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381000"/>
          </a:xfrm>
        </p:spPr>
        <p:txBody>
          <a:bodyPr lIns="92075" tIns="46038" rIns="92075" bIns="46038" anchor="t" anchorCtr="0"/>
          <a:lstStyle/>
          <a:p>
            <a:r>
              <a:rPr lang="en-US"/>
              <a:t>“Multi-Caesar Cipher” – A </a:t>
            </a:r>
            <a:r>
              <a:rPr lang="en-US" err="1">
                <a:solidFill>
                  <a:srgbClr val="CC0000"/>
                </a:solidFill>
              </a:rPr>
              <a:t>statefull</a:t>
            </a:r>
            <a:r>
              <a:rPr lang="en-US"/>
              <a:t> cipher</a:t>
            </a:r>
            <a:endParaRPr lang="en-US"/>
          </a:p>
        </p:txBody>
      </p:sp>
      <p:sp>
        <p:nvSpPr>
          <p:cNvPr id="33802" name="Rectangles 550915"/>
          <p:cNvSpPr/>
          <p:nvPr/>
        </p:nvSpPr>
        <p:spPr>
          <a:xfrm>
            <a:off x="609600" y="1447800"/>
            <a:ext cx="7848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Key: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k = (k</a:t>
            </a:r>
            <a:r>
              <a:rPr lang="en-US" b="1" baseline="-25000">
                <a:solidFill>
                  <a:srgbClr val="CC0000"/>
                </a:solidFill>
                <a:latin typeface="Arial" panose="020B0604020202020204" pitchFamily="34" charset="0"/>
              </a:rPr>
              <a:t>1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,k</a:t>
            </a:r>
            <a:r>
              <a:rPr lang="en-US" b="1" baseline="-25000">
                <a:solidFill>
                  <a:srgbClr val="CC0000"/>
                </a:solidFill>
                <a:latin typeface="Arial" panose="020B0604020202020204" pitchFamily="34" charset="0"/>
              </a:rPr>
              <a:t>2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,…,k</a:t>
            </a:r>
            <a:r>
              <a:rPr lang="en-US" b="1" baseline="-25000">
                <a:solidFill>
                  <a:srgbClr val="CC0000"/>
                </a:solidFill>
                <a:latin typeface="Arial" panose="020B0604020202020204" pitchFamily="34" charset="0"/>
              </a:rPr>
              <a:t>m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)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list of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m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numbers between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0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and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 25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3803" name="Rectangles 550916"/>
          <p:cNvSpPr/>
          <p:nvPr/>
        </p:nvSpPr>
        <p:spPr>
          <a:xfrm>
            <a:off x="609600" y="19812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Encryption: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3804" name="Rectangles 550917"/>
          <p:cNvSpPr/>
          <p:nvPr/>
        </p:nvSpPr>
        <p:spPr>
          <a:xfrm>
            <a:off x="609600" y="2819400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sz="2400" b="1">
                <a:solidFill>
                  <a:schemeClr val="folHlink"/>
                </a:solidFill>
                <a:latin typeface="Arial" panose="020B0604020202020204" pitchFamily="34" charset="0"/>
              </a:rPr>
              <a:t>Breaking </a:t>
            </a:r>
            <a:r>
              <a:rPr lang="en-US" sz="2400" b="1" err="1">
                <a:solidFill>
                  <a:schemeClr val="folHlink"/>
                </a:solidFill>
                <a:latin typeface="Arial" panose="020B0604020202020204" pitchFamily="34" charset="0"/>
              </a:rPr>
              <a:t>Vigenere</a:t>
            </a:r>
            <a:r>
              <a:rPr lang="en-US" sz="2400" b="1">
                <a:solidFill>
                  <a:schemeClr val="folHlink"/>
                </a:solidFill>
                <a:latin typeface="Arial" panose="020B0604020202020204" pitchFamily="34" charset="0"/>
              </a:rPr>
              <a:t>:</a:t>
            </a:r>
            <a:endParaRPr lang="en-US" sz="2400" b="1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33805" name="Rectangles 550918"/>
          <p:cNvSpPr/>
          <p:nvPr/>
        </p:nvSpPr>
        <p:spPr>
          <a:xfrm>
            <a:off x="2057400" y="1981200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n</a:t>
            </a:r>
            <a:r>
              <a:rPr lang="en-US" b="1" baseline="30000">
                <a:solidFill>
                  <a:srgbClr val="CC0000"/>
                </a:solidFill>
                <a:latin typeface="Arial" panose="020B0604020202020204" pitchFamily="34" charset="0"/>
              </a:rPr>
              <a:t>th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letter encoded w/ key=</a:t>
            </a:r>
            <a:r>
              <a:rPr lang="en-US" b="1" err="1">
                <a:solidFill>
                  <a:srgbClr val="CC0000"/>
                </a:solidFill>
                <a:latin typeface="Arial" panose="020B0604020202020204" pitchFamily="34" charset="0"/>
              </a:rPr>
              <a:t>k</a:t>
            </a:r>
            <a:r>
              <a:rPr lang="en-US" b="1" baseline="-25000" err="1">
                <a:solidFill>
                  <a:srgbClr val="CC0000"/>
                </a:solidFill>
                <a:latin typeface="Arial" panose="020B0604020202020204" pitchFamily="34" charset="0"/>
              </a:rPr>
              <a:t>(n</a:t>
            </a:r>
            <a:r>
              <a:rPr lang="en-US" b="1" baseline="-25000">
                <a:solidFill>
                  <a:srgbClr val="CC0000"/>
                </a:solidFill>
                <a:latin typeface="Arial" panose="020B0604020202020204" pitchFamily="34" charset="0"/>
              </a:rPr>
              <a:t> mod m)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: 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i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i + </a:t>
            </a:r>
            <a:r>
              <a:rPr lang="en-US" b="1" err="1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k</a:t>
            </a:r>
            <a:r>
              <a:rPr lang="en-US" b="1" baseline="-25000" err="1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(n</a:t>
            </a:r>
            <a:r>
              <a:rPr lang="en-US" b="1" baseline="-25000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mod m)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(mod 26)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3806" name="Rectangles 550919"/>
          <p:cNvSpPr/>
          <p:nvPr/>
        </p:nvSpPr>
        <p:spPr>
          <a:xfrm>
            <a:off x="6477000" y="196850"/>
            <a:ext cx="18288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(</a:t>
            </a:r>
            <a:r>
              <a:rPr lang="en-US" b="1" err="1">
                <a:solidFill>
                  <a:srgbClr val="003399"/>
                </a:solidFill>
                <a:latin typeface="Arial" panose="020B0604020202020204" pitchFamily="34" charset="0"/>
              </a:rPr>
              <a:t>Belaso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, 1553)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33807" name="Text Box 550920"/>
          <p:cNvSpPr txBox="1"/>
          <p:nvPr/>
        </p:nvSpPr>
        <p:spPr>
          <a:xfrm>
            <a:off x="762000" y="3276600"/>
            <a:ext cx="1219200" cy="366713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LIVITC</a:t>
            </a:r>
            <a:endParaRPr lang="en-US" b="1">
              <a:solidFill>
                <a:srgbClr val="FF9966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33808" name="Text Box 550921"/>
          <p:cNvSpPr txBox="1"/>
          <p:nvPr/>
        </p:nvSpPr>
        <p:spPr>
          <a:xfrm>
            <a:off x="762000" y="3505200"/>
            <a:ext cx="1219200" cy="366713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SWPIYV</a:t>
            </a:r>
            <a:endParaRPr lang="en-US" b="1">
              <a:solidFill>
                <a:srgbClr val="FF9966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33809" name="Text Box 550922"/>
          <p:cNvSpPr txBox="1"/>
          <p:nvPr/>
        </p:nvSpPr>
        <p:spPr>
          <a:xfrm>
            <a:off x="762000" y="3748088"/>
            <a:ext cx="1219200" cy="366712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EWHEVS</a:t>
            </a:r>
            <a:endParaRPr lang="en-US" b="1">
              <a:solidFill>
                <a:srgbClr val="FF9966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33810" name="Text Box 550923"/>
          <p:cNvSpPr txBox="1"/>
          <p:nvPr/>
        </p:nvSpPr>
        <p:spPr>
          <a:xfrm>
            <a:off x="762000" y="3962400"/>
            <a:ext cx="1219200" cy="366713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RIQMXL</a:t>
            </a:r>
            <a:endParaRPr lang="en-US" b="1">
              <a:solidFill>
                <a:srgbClr val="FF9966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33811" name="Text Box 550924"/>
          <p:cNvSpPr txBox="1"/>
          <p:nvPr/>
        </p:nvSpPr>
        <p:spPr>
          <a:xfrm>
            <a:off x="762000" y="4191000"/>
            <a:ext cx="1219200" cy="366713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EYVEOI</a:t>
            </a:r>
            <a:endParaRPr lang="en-US" b="1">
              <a:solidFill>
                <a:srgbClr val="FF9966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33812" name="Text Box 550925"/>
          <p:cNvSpPr txBox="1"/>
          <p:nvPr/>
        </p:nvSpPr>
        <p:spPr>
          <a:xfrm>
            <a:off x="762000" y="4419600"/>
            <a:ext cx="1219200" cy="366713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EWHRXE</a:t>
            </a:r>
            <a:endParaRPr lang="en-US" b="1">
              <a:solidFill>
                <a:srgbClr val="FF9966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33813" name="Text Box 550926"/>
          <p:cNvSpPr txBox="1"/>
          <p:nvPr/>
        </p:nvSpPr>
        <p:spPr>
          <a:xfrm>
            <a:off x="762000" y="4648200"/>
            <a:ext cx="1219200" cy="366713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XIPFEM</a:t>
            </a:r>
            <a:endParaRPr lang="en-US" b="1">
              <a:solidFill>
                <a:srgbClr val="FF9966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33814" name="Text Box 550927"/>
          <p:cNvSpPr txBox="1"/>
          <p:nvPr/>
        </p:nvSpPr>
        <p:spPr>
          <a:xfrm>
            <a:off x="762000" y="4876800"/>
            <a:ext cx="1219200" cy="366713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FF9966"/>
                </a:solidFill>
                <a:latin typeface="Courier New" panose="02070309020205020404" pitchFamily="49" charset="0"/>
              </a:rPr>
              <a:t>VEWHKV</a:t>
            </a:r>
            <a:endParaRPr lang="en-US" b="1">
              <a:solidFill>
                <a:srgbClr val="FF9966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33815" name="Rectangles 550929"/>
          <p:cNvSpPr/>
          <p:nvPr/>
        </p:nvSpPr>
        <p:spPr>
          <a:xfrm>
            <a:off x="2057400" y="3810000"/>
            <a:ext cx="66294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Step 1: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Guess the length of the key</a:t>
            </a:r>
            <a:r>
              <a:rPr lang="en-US" b="1">
                <a:solidFill>
                  <a:srgbClr val="336699"/>
                </a:solidFill>
                <a:latin typeface="Arial" panose="020B0604020202020204" pitchFamily="34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m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3816" name="Rectangles 550930"/>
          <p:cNvSpPr/>
          <p:nvPr/>
        </p:nvSpPr>
        <p:spPr>
          <a:xfrm>
            <a:off x="2057400" y="4267200"/>
            <a:ext cx="66294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Step 2: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Group together positions</a:t>
            </a:r>
            <a:r>
              <a:rPr lang="en-US" b="1">
                <a:solidFill>
                  <a:srgbClr val="336699"/>
                </a:solidFill>
                <a:latin typeface="Arial" panose="020B0604020202020204" pitchFamily="34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1, m+1, 2m+1, 3m+1,…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3817" name="Rectangles 550933"/>
          <p:cNvSpPr/>
          <p:nvPr/>
        </p:nvSpPr>
        <p:spPr>
          <a:xfrm>
            <a:off x="2057400" y="5715000"/>
            <a:ext cx="66294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Step 3: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Frequency-analyze each group independently.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33818" name="Rectangles 550940"/>
          <p:cNvSpPr/>
          <p:nvPr/>
        </p:nvSpPr>
        <p:spPr>
          <a:xfrm>
            <a:off x="609600" y="2438400"/>
            <a:ext cx="3733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Decryption: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In the natural way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33819" name="Rectangles 550941"/>
          <p:cNvSpPr/>
          <p:nvPr/>
        </p:nvSpPr>
        <p:spPr>
          <a:xfrm>
            <a:off x="5715000" y="5257800"/>
            <a:ext cx="3429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{m-1, 2m+m-1, 3m+m-1,…}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3820" name="Rectangles 550942"/>
          <p:cNvSpPr/>
          <p:nvPr/>
        </p:nvSpPr>
        <p:spPr>
          <a:xfrm>
            <a:off x="6629400" y="49530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…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3821" name="Rectangles 550943"/>
          <p:cNvSpPr/>
          <p:nvPr/>
        </p:nvSpPr>
        <p:spPr>
          <a:xfrm>
            <a:off x="5715000" y="4648200"/>
            <a:ext cx="3429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{2, m+2, 2m+2, 3m+2,…}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50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550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550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550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550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5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552981" name="Rounded Rectangle 552980"/>
          <p:cNvSpPr/>
          <p:nvPr/>
        </p:nvSpPr>
        <p:spPr>
          <a:xfrm>
            <a:off x="111125" y="4051300"/>
            <a:ext cx="7508875" cy="2743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5843" name="Title 55296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lstStyle/>
          <a:p>
            <a:r>
              <a:rPr lang="en-US"/>
              <a:t>Example 4 - The Enigma</a:t>
            </a:r>
            <a:endParaRPr lang="en-US"/>
          </a:p>
        </p:txBody>
      </p:sp>
      <p:pic>
        <p:nvPicPr>
          <p:cNvPr id="35844" name="Content Placeholder 552963" descr="enigma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34200" y="228600"/>
            <a:ext cx="1749425" cy="2332038"/>
          </a:xfrm>
        </p:spPr>
      </p:pic>
      <p:sp>
        <p:nvSpPr>
          <p:cNvPr id="35845" name="Rectangles 552965"/>
          <p:cNvSpPr/>
          <p:nvPr/>
        </p:nvSpPr>
        <p:spPr>
          <a:xfrm>
            <a:off x="381000" y="609600"/>
            <a:ext cx="3657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A mechanical </a:t>
            </a:r>
            <a:r>
              <a:rPr lang="en-US" b="1" err="1">
                <a:solidFill>
                  <a:srgbClr val="003399"/>
                </a:solidFill>
                <a:latin typeface="Arial" panose="020B0604020202020204" pitchFamily="34" charset="0"/>
              </a:rPr>
              <a:t>statefull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cipher.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52967" name="Rectangles 552966"/>
          <p:cNvSpPr/>
          <p:nvPr/>
        </p:nvSpPr>
        <p:spPr>
          <a:xfrm>
            <a:off x="381000" y="1447800"/>
            <a:ext cx="6477000" cy="685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1082675" indent="-1082675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Roughly: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composition of 3-5 substitution ciphers implemented by wiring.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52968" name="Rectangles 552967"/>
          <p:cNvSpPr/>
          <p:nvPr/>
        </p:nvSpPr>
        <p:spPr>
          <a:xfrm>
            <a:off x="1447800" y="2057400"/>
            <a:ext cx="5410200" cy="685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Wiring on rotors moving in different schedules,</a:t>
            </a:r>
            <a:b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</a:b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making cipher </a:t>
            </a:r>
            <a:r>
              <a:rPr lang="en-US" b="1" err="1">
                <a:solidFill>
                  <a:srgbClr val="CC0000"/>
                </a:solidFill>
                <a:latin typeface="Arial" panose="020B0604020202020204" pitchFamily="34" charset="0"/>
              </a:rPr>
              <a:t>statefull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52969" name="Rectangles 552968"/>
          <p:cNvSpPr/>
          <p:nvPr/>
        </p:nvSpPr>
        <p:spPr>
          <a:xfrm>
            <a:off x="381000" y="2819400"/>
            <a:ext cx="847725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1082675" indent="-1082675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Key: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52970" name="Rectangles 552969"/>
          <p:cNvSpPr/>
          <p:nvPr/>
        </p:nvSpPr>
        <p:spPr>
          <a:xfrm>
            <a:off x="1371600" y="2819400"/>
            <a:ext cx="493395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1) Wiring of machine </a:t>
            </a:r>
            <a:r>
              <a:rPr lang="en-US" sz="1600" b="1">
                <a:solidFill>
                  <a:srgbClr val="336699"/>
                </a:solidFill>
                <a:latin typeface="Arial" panose="020B0604020202020204" pitchFamily="34" charset="0"/>
              </a:rPr>
              <a:t>(changed infrequently)</a:t>
            </a:r>
            <a:endParaRPr lang="en-US" sz="1600" b="1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  <p:sp>
        <p:nvSpPr>
          <p:cNvPr id="552971" name="Rectangles 552970"/>
          <p:cNvSpPr/>
          <p:nvPr/>
        </p:nvSpPr>
        <p:spPr>
          <a:xfrm>
            <a:off x="1371600" y="3200400"/>
            <a:ext cx="4876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2) Daily key from code books</a:t>
            </a:r>
            <a:endParaRPr lang="en-US" sz="1600" b="1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  <p:sp>
        <p:nvSpPr>
          <p:cNvPr id="552972" name="Rectangles 552971"/>
          <p:cNvSpPr/>
          <p:nvPr/>
        </p:nvSpPr>
        <p:spPr>
          <a:xfrm>
            <a:off x="1371600" y="3581400"/>
            <a:ext cx="54102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3) New operator-chosen key for each message</a:t>
            </a:r>
            <a:endParaRPr lang="en-US" sz="1600" b="1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  <p:sp>
        <p:nvSpPr>
          <p:cNvPr id="552973" name="Rectangles 552972"/>
          <p:cNvSpPr/>
          <p:nvPr/>
        </p:nvSpPr>
        <p:spPr>
          <a:xfrm>
            <a:off x="381000" y="4191000"/>
            <a:ext cx="83058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chemeClr val="folHlink"/>
                </a:solidFill>
                <a:latin typeface="Arial" panose="020B0604020202020204" pitchFamily="34" charset="0"/>
              </a:rPr>
              <a:t>Tools used by Poles &amp; British to break Enigma:</a:t>
            </a:r>
            <a:endParaRPr lang="en-US" b="1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552975" name="Rectangles 552974"/>
          <p:cNvSpPr/>
          <p:nvPr/>
        </p:nvSpPr>
        <p:spPr>
          <a:xfrm>
            <a:off x="609600" y="4648200"/>
            <a:ext cx="7543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1) Mathematical analysis combined w/ mechanical computers</a:t>
            </a:r>
            <a:endParaRPr lang="en-US" sz="1600" b="1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  <p:sp>
        <p:nvSpPr>
          <p:cNvPr id="552976" name="Rectangles 552975"/>
          <p:cNvSpPr/>
          <p:nvPr/>
        </p:nvSpPr>
        <p:spPr>
          <a:xfrm>
            <a:off x="609600" y="5076825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2) Captured machines and code-books</a:t>
            </a:r>
            <a:endParaRPr lang="en-US" sz="1600" b="1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  <p:sp>
        <p:nvSpPr>
          <p:cNvPr id="552977" name="Rectangles 552976"/>
          <p:cNvSpPr/>
          <p:nvPr/>
        </p:nvSpPr>
        <p:spPr>
          <a:xfrm>
            <a:off x="609600" y="5486400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3) German operators negligence</a:t>
            </a:r>
            <a:endParaRPr lang="en-US" sz="1600" b="1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  <p:sp>
        <p:nvSpPr>
          <p:cNvPr id="552978" name="Rectangles 552977"/>
          <p:cNvSpPr/>
          <p:nvPr/>
        </p:nvSpPr>
        <p:spPr>
          <a:xfrm>
            <a:off x="609600" y="5881688"/>
            <a:ext cx="6858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4)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Known plaintext attacks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(greetings, weather reports)</a:t>
            </a:r>
            <a:endParaRPr lang="en-US" sz="1600" b="1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  <p:sp>
        <p:nvSpPr>
          <p:cNvPr id="552979" name="Rectangles 552978"/>
          <p:cNvSpPr/>
          <p:nvPr/>
        </p:nvSpPr>
        <p:spPr>
          <a:xfrm>
            <a:off x="609600" y="6324600"/>
            <a:ext cx="61722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5)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Chosen plaintext attacks</a:t>
            </a:r>
            <a:endParaRPr lang="en-US" sz="1600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5858" name="Rectangles 552979"/>
          <p:cNvSpPr/>
          <p:nvPr/>
        </p:nvSpPr>
        <p:spPr>
          <a:xfrm>
            <a:off x="381000" y="914400"/>
            <a:ext cx="64008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8080"/>
                </a:solidFill>
                <a:latin typeface="Arial" panose="020B0604020202020204" pitchFamily="34" charset="0"/>
              </a:rPr>
              <a:t>Used by Germany in WWII for top-secret communication.</a:t>
            </a:r>
            <a:endParaRPr lang="en-US" b="1">
              <a:solidFill>
                <a:srgbClr val="008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2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2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7" grpId="0"/>
      <p:bldP spid="552968" grpId="0"/>
      <p:bldP spid="552969" grpId="0"/>
      <p:bldP spid="552970" grpId="0"/>
      <p:bldP spid="552971" grpId="0"/>
      <p:bldP spid="552972" grpId="0"/>
      <p:bldP spid="552973" grpId="0"/>
      <p:bldP spid="552975" grpId="0"/>
      <p:bldP spid="552976" grpId="0"/>
      <p:bldP spid="552977" grpId="0"/>
      <p:bldP spid="552978" grpId="0"/>
      <p:bldP spid="55297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556049" name="Rectangles 556048"/>
          <p:cNvSpPr/>
          <p:nvPr/>
        </p:nvSpPr>
        <p:spPr>
          <a:xfrm>
            <a:off x="762000" y="4038600"/>
            <a:ext cx="3048000" cy="457200"/>
          </a:xfrm>
          <a:prstGeom prst="rect">
            <a:avLst/>
          </a:prstGeom>
          <a:solidFill>
            <a:srgbClr val="FFFF99"/>
          </a:solidFill>
          <a:ln w="317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7891" name="Title 556033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lstStyle/>
          <a:p>
            <a:r>
              <a:rPr lang="en-US"/>
              <a:t>Post 1970’s Crypto</a:t>
            </a:r>
            <a:endParaRPr lang="en-US"/>
          </a:p>
        </p:txBody>
      </p:sp>
      <p:sp>
        <p:nvSpPr>
          <p:cNvPr id="37892" name="Text Placeholder 556034"/>
          <p:cNvSpPr>
            <a:spLocks noGrp="1"/>
          </p:cNvSpPr>
          <p:nvPr>
            <p:ph idx="1"/>
          </p:nvPr>
        </p:nvSpPr>
        <p:spPr>
          <a:xfrm>
            <a:off x="609600" y="762000"/>
            <a:ext cx="3124200" cy="381000"/>
          </a:xfrm>
        </p:spPr>
        <p:txBody>
          <a:bodyPr lIns="92075" tIns="46038" rIns="92075" bIns="46038" anchor="t" anchorCtr="0"/>
          <a:lstStyle/>
          <a:p>
            <a:r>
              <a:rPr lang="en-US"/>
              <a:t>Two major developments:</a:t>
            </a:r>
            <a:endParaRPr lang="en-US"/>
          </a:p>
        </p:txBody>
      </p:sp>
      <p:sp>
        <p:nvSpPr>
          <p:cNvPr id="556036" name="Rectangles 556035"/>
          <p:cNvSpPr/>
          <p:nvPr/>
        </p:nvSpPr>
        <p:spPr>
          <a:xfrm>
            <a:off x="609600" y="1371600"/>
            <a:ext cx="68580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sz="2000" b="1">
                <a:solidFill>
                  <a:srgbClr val="003399"/>
                </a:solidFill>
                <a:latin typeface="Arial" panose="020B0604020202020204" pitchFamily="34" charset="0"/>
              </a:rPr>
              <a:t>1) </a:t>
            </a:r>
            <a:r>
              <a:rPr lang="en-US" sz="2000" b="1">
                <a:solidFill>
                  <a:srgbClr val="CC0000"/>
                </a:solidFill>
                <a:latin typeface="Arial" panose="020B0604020202020204" pitchFamily="34" charset="0"/>
              </a:rPr>
              <a:t>Provably secure cryptography</a:t>
            </a:r>
            <a:endParaRPr lang="en-US" sz="2000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56037" name="Rectangles 556036"/>
          <p:cNvSpPr/>
          <p:nvPr/>
        </p:nvSpPr>
        <p:spPr>
          <a:xfrm>
            <a:off x="914400" y="1905000"/>
            <a:ext cx="68580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Encryptions w/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mathematical proof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that are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unbreakable*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56038" name="Rectangles 556037"/>
          <p:cNvSpPr/>
          <p:nvPr/>
        </p:nvSpPr>
        <p:spPr>
          <a:xfrm>
            <a:off x="914400" y="2362200"/>
            <a:ext cx="47244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*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Currently use conjectures/axioms,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56039" name="Rectangles 556038"/>
          <p:cNvSpPr/>
          <p:nvPr/>
        </p:nvSpPr>
        <p:spPr>
          <a:xfrm>
            <a:off x="1066800" y="2743200"/>
            <a:ext cx="54864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however defeated all cryptanalysis effort so far.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56040" name="Rectangles 556039"/>
          <p:cNvSpPr/>
          <p:nvPr/>
        </p:nvSpPr>
        <p:spPr>
          <a:xfrm>
            <a:off x="609600" y="3505200"/>
            <a:ext cx="68580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sz="2000" b="1">
                <a:solidFill>
                  <a:srgbClr val="003399"/>
                </a:solidFill>
                <a:latin typeface="Arial" panose="020B0604020202020204" pitchFamily="34" charset="0"/>
              </a:rPr>
              <a:t>2) </a:t>
            </a:r>
            <a:r>
              <a:rPr lang="en-US" sz="2000" b="1">
                <a:solidFill>
                  <a:srgbClr val="CC0000"/>
                </a:solidFill>
                <a:latin typeface="Arial" panose="020B0604020202020204" pitchFamily="34" charset="0"/>
              </a:rPr>
              <a:t>Cryptography beyond “secret writing”</a:t>
            </a:r>
            <a:endParaRPr lang="en-US" sz="2000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56041" name="Rectangles 556040"/>
          <p:cNvSpPr/>
          <p:nvPr/>
        </p:nvSpPr>
        <p:spPr>
          <a:xfrm>
            <a:off x="914400" y="4114800"/>
            <a:ext cx="29718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Public-key encryptions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56042" name="Rectangles 556041"/>
          <p:cNvSpPr/>
          <p:nvPr/>
        </p:nvSpPr>
        <p:spPr>
          <a:xfrm>
            <a:off x="914400" y="4495800"/>
            <a:ext cx="29718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Digital signatures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56043" name="Rectangles 556042"/>
          <p:cNvSpPr/>
          <p:nvPr/>
        </p:nvSpPr>
        <p:spPr>
          <a:xfrm>
            <a:off x="914400" y="4876800"/>
            <a:ext cx="49530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Zero-knowledge proofs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56044" name="Rectangles 556043"/>
          <p:cNvSpPr/>
          <p:nvPr/>
        </p:nvSpPr>
        <p:spPr>
          <a:xfrm>
            <a:off x="914400" y="5257800"/>
            <a:ext cx="49530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Anonymous electronic elections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56045" name="Rectangles 556044"/>
          <p:cNvSpPr/>
          <p:nvPr/>
        </p:nvSpPr>
        <p:spPr>
          <a:xfrm>
            <a:off x="914400" y="5638800"/>
            <a:ext cx="38100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Privacy-preserving data mining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56046" name="Rectangles 556045"/>
          <p:cNvSpPr/>
          <p:nvPr/>
        </p:nvSpPr>
        <p:spPr>
          <a:xfrm>
            <a:off x="914400" y="5943600"/>
            <a:ext cx="38100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e-cash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56047" name="Rectangles 556046"/>
          <p:cNvSpPr/>
          <p:nvPr/>
        </p:nvSpPr>
        <p:spPr>
          <a:xfrm>
            <a:off x="914400" y="6172200"/>
            <a:ext cx="6858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…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6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6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6" grpId="0"/>
      <p:bldP spid="556037" grpId="0"/>
      <p:bldP spid="556038" grpId="0"/>
      <p:bldP spid="556039" grpId="0"/>
      <p:bldP spid="556040" grpId="0"/>
      <p:bldP spid="556041" grpId="0"/>
      <p:bldP spid="556042" grpId="0"/>
      <p:bldP spid="556043" grpId="0"/>
      <p:bldP spid="556044" grpId="0"/>
      <p:bldP spid="556045" grpId="0"/>
      <p:bldP spid="556046" grpId="0"/>
      <p:bldP spid="5560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39938" name="Title 55808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lstStyle/>
          <a:p>
            <a:r>
              <a:rPr lang="en-US"/>
              <a:t>Review of Encryption Schemes</a:t>
            </a:r>
            <a:endParaRPr lang="en-US"/>
          </a:p>
        </p:txBody>
      </p:sp>
      <p:sp>
        <p:nvSpPr>
          <p:cNvPr id="39939" name="Text Placeholder 558082"/>
          <p:cNvSpPr>
            <a:spLocks noGrp="1"/>
          </p:cNvSpPr>
          <p:nvPr>
            <p:ph type="body" sz="half" idx="1"/>
          </p:nvPr>
        </p:nvSpPr>
        <p:spPr>
          <a:xfrm>
            <a:off x="609600" y="762000"/>
            <a:ext cx="8153400" cy="533400"/>
          </a:xfrm>
        </p:spPr>
        <p:txBody>
          <a:bodyPr lIns="92075" tIns="46038" rIns="92075" bIns="46038" anchor="t" anchorCtr="0"/>
          <a:lstStyle/>
          <a:p>
            <a:pPr defTabSz="914400"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>
                <a:solidFill>
                  <a:srgbClr val="CC0000"/>
                </a:solidFill>
              </a:rPr>
              <a:t>Alice</a:t>
            </a:r>
            <a:r>
              <a:rPr lang="en-US"/>
              <a:t> wants to send </a:t>
            </a:r>
            <a:r>
              <a:rPr lang="en-US">
                <a:solidFill>
                  <a:srgbClr val="CC0000"/>
                </a:solidFill>
              </a:rPr>
              <a:t>Bob</a:t>
            </a:r>
            <a:r>
              <a:rPr lang="en-US"/>
              <a:t> a secret message.</a:t>
            </a:r>
            <a:endParaRPr lang="en-US"/>
          </a:p>
        </p:txBody>
      </p:sp>
      <p:pic>
        <p:nvPicPr>
          <p:cNvPr id="39940" name="Content Placeholder 558083" descr="AliceCooper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609600" y="1295400"/>
            <a:ext cx="1023938" cy="1447800"/>
          </a:xfrm>
        </p:spPr>
      </p:pic>
      <p:pic>
        <p:nvPicPr>
          <p:cNvPr id="39941" name="Content Placeholder 558084" descr="BobMarley"/>
          <p:cNvPicPr>
            <a:picLocks noGrp="1" noChangeAspect="1"/>
          </p:cNvPicPr>
          <p:nvPr>
            <p:ph sz="quarter" idx="3"/>
          </p:nvPr>
        </p:nvPicPr>
        <p:blipFill>
          <a:blip r:embed="rId2"/>
          <a:stretch>
            <a:fillRect/>
          </a:stretch>
        </p:blipFill>
        <p:spPr>
          <a:xfrm>
            <a:off x="7162800" y="1371600"/>
            <a:ext cx="1447800" cy="1274763"/>
          </a:xfrm>
        </p:spPr>
      </p:pic>
      <p:sp>
        <p:nvSpPr>
          <p:cNvPr id="39942" name="Rectangles 558085"/>
          <p:cNvSpPr/>
          <p:nvPr/>
        </p:nvSpPr>
        <p:spPr>
          <a:xfrm>
            <a:off x="457200" y="3352800"/>
            <a:ext cx="3581400" cy="1371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Encryption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algorithm: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E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Decryption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algorithm: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D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Secret key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: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k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9943" name="Rectangles 558086"/>
          <p:cNvSpPr/>
          <p:nvPr/>
        </p:nvSpPr>
        <p:spPr>
          <a:xfrm>
            <a:off x="4038600" y="3352800"/>
            <a:ext cx="5181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To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encrypt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m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, Alice sends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c = </a:t>
            </a:r>
            <a:r>
              <a:rPr lang="en-US" b="1" err="1">
                <a:solidFill>
                  <a:srgbClr val="CC0000"/>
                </a:solidFill>
                <a:latin typeface="Arial" panose="020B0604020202020204" pitchFamily="34" charset="0"/>
              </a:rPr>
              <a:t>E(m,k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)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to Bob.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9944" name="Rectangles 558087"/>
          <p:cNvSpPr/>
          <p:nvPr/>
        </p:nvSpPr>
        <p:spPr>
          <a:xfrm>
            <a:off x="4038600" y="3733800"/>
            <a:ext cx="4800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To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decrypt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c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, Bob computes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m’ = </a:t>
            </a:r>
            <a:r>
              <a:rPr lang="en-US" b="1" err="1">
                <a:solidFill>
                  <a:srgbClr val="CC0000"/>
                </a:solidFill>
                <a:latin typeface="Arial" panose="020B0604020202020204" pitchFamily="34" charset="0"/>
              </a:rPr>
              <a:t>D(c,k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)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.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9945" name="Rectangles 558088"/>
          <p:cNvSpPr/>
          <p:nvPr/>
        </p:nvSpPr>
        <p:spPr>
          <a:xfrm>
            <a:off x="609600" y="2819400"/>
            <a:ext cx="12954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c = </a:t>
            </a:r>
            <a:r>
              <a:rPr lang="en-US" b="1" err="1">
                <a:solidFill>
                  <a:srgbClr val="CC0000"/>
                </a:solidFill>
                <a:latin typeface="Arial" panose="020B0604020202020204" pitchFamily="34" charset="0"/>
              </a:rPr>
              <a:t>E(m,k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)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pSp>
        <p:nvGrpSpPr>
          <p:cNvPr id="39946" name="Group 558089"/>
          <p:cNvGrpSpPr/>
          <p:nvPr/>
        </p:nvGrpSpPr>
        <p:grpSpPr>
          <a:xfrm>
            <a:off x="2286000" y="1752600"/>
            <a:ext cx="4495800" cy="685800"/>
            <a:chOff x="1440" y="1200"/>
            <a:chExt cx="2832" cy="432"/>
          </a:xfrm>
        </p:grpSpPr>
        <p:sp>
          <p:nvSpPr>
            <p:cNvPr id="39947" name="Right Arrow 558090"/>
            <p:cNvSpPr/>
            <p:nvPr/>
          </p:nvSpPr>
          <p:spPr>
            <a:xfrm>
              <a:off x="1440" y="1200"/>
              <a:ext cx="2832" cy="432"/>
            </a:xfrm>
            <a:prstGeom prst="rightArrow">
              <a:avLst>
                <a:gd name="adj1" fmla="val 50000"/>
                <a:gd name="adj2" fmla="val 163858"/>
              </a:avLst>
            </a:prstGeom>
            <a:solidFill>
              <a:srgbClr val="CCFF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9948" name="Rectangles 558091"/>
            <p:cNvSpPr/>
            <p:nvPr/>
          </p:nvSpPr>
          <p:spPr>
            <a:xfrm>
              <a:off x="2592" y="1296"/>
              <a:ext cx="24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 anchorCtr="0"/>
            <a:lstStyle/>
            <a:p>
              <a:pPr marL="342900" indent="-342900" eaLnBrk="0" hangingPunct="0">
                <a:spcBef>
                  <a:spcPct val="20000"/>
                </a:spcBef>
                <a:buClr>
                  <a:srgbClr val="003399"/>
                </a:buClr>
                <a:buSzPct val="50000"/>
                <a:buFont typeface="Monotype Sorts" pitchFamily="2" charset="2"/>
              </a:pPr>
              <a:r>
                <a:rPr lang="en-US" b="1">
                  <a:solidFill>
                    <a:srgbClr val="CC0000"/>
                  </a:solidFill>
                  <a:latin typeface="Arial" panose="020B0604020202020204" pitchFamily="34" charset="0"/>
                </a:rPr>
                <a:t>c</a:t>
              </a:r>
              <a:endParaRPr lang="en-US" b="1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9949" name="Rectangles 558092"/>
          <p:cNvSpPr/>
          <p:nvPr/>
        </p:nvSpPr>
        <p:spPr>
          <a:xfrm>
            <a:off x="7162800" y="2819400"/>
            <a:ext cx="1752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m’ = </a:t>
            </a:r>
            <a:r>
              <a:rPr lang="en-US" b="1" err="1">
                <a:solidFill>
                  <a:srgbClr val="CC0000"/>
                </a:solidFill>
                <a:latin typeface="Arial" panose="020B0604020202020204" pitchFamily="34" charset="0"/>
              </a:rPr>
              <a:t>D(c,k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)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58099" name="Rectangles 558098"/>
          <p:cNvSpPr/>
          <p:nvPr/>
        </p:nvSpPr>
        <p:spPr>
          <a:xfrm>
            <a:off x="381000" y="4800600"/>
            <a:ext cx="7543800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sz="2400" b="1">
                <a:solidFill>
                  <a:schemeClr val="folHlink"/>
                </a:solidFill>
                <a:latin typeface="Arial" panose="020B0604020202020204" pitchFamily="34" charset="0"/>
              </a:rPr>
              <a:t>Q: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Can Bob send Alice the secret key over the net?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39951" name="Rectangles 558101"/>
          <p:cNvSpPr/>
          <p:nvPr/>
        </p:nvSpPr>
        <p:spPr>
          <a:xfrm>
            <a:off x="381000" y="3200400"/>
            <a:ext cx="8686800" cy="1524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9952" name="Straight Connector 558102"/>
          <p:cNvSpPr/>
          <p:nvPr/>
        </p:nvSpPr>
        <p:spPr>
          <a:xfrm>
            <a:off x="3810000" y="3200400"/>
            <a:ext cx="0" cy="15240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8104" name="Rectangles 558103"/>
          <p:cNvSpPr/>
          <p:nvPr/>
        </p:nvSpPr>
        <p:spPr>
          <a:xfrm>
            <a:off x="428625" y="5181600"/>
            <a:ext cx="7543800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sz="2400" b="1">
                <a:solidFill>
                  <a:schemeClr val="folHlink"/>
                </a:solidFill>
                <a:latin typeface="Arial" panose="020B0604020202020204" pitchFamily="34" charset="0"/>
              </a:rPr>
              <a:t>A: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Of course not!!  Eve could decrypt c!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58105" name="Rectangles 558104"/>
          <p:cNvSpPr/>
          <p:nvPr/>
        </p:nvSpPr>
        <p:spPr>
          <a:xfrm>
            <a:off x="457200" y="5715000"/>
            <a:ext cx="7543800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sz="2400" b="1">
                <a:solidFill>
                  <a:schemeClr val="folHlink"/>
                </a:solidFill>
                <a:latin typeface="Arial" panose="020B0604020202020204" pitchFamily="34" charset="0"/>
              </a:rPr>
              <a:t>Q: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What if Bob could send Alice a “crippled key”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58106" name="Rectangles 558105"/>
          <p:cNvSpPr/>
          <p:nvPr/>
        </p:nvSpPr>
        <p:spPr>
          <a:xfrm>
            <a:off x="914400" y="6172200"/>
            <a:ext cx="6477000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useful only for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encryption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but no help for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decryption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99" grpId="0"/>
      <p:bldP spid="558104" grpId="0"/>
      <p:bldP spid="558105" grpId="0"/>
      <p:bldP spid="5581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41986" name="Title 560129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lstStyle/>
          <a:p>
            <a:r>
              <a:rPr lang="en-US"/>
              <a:t>Public Key Cryptography [DH76,RSA77]</a:t>
            </a:r>
            <a:endParaRPr lang="en-US"/>
          </a:p>
        </p:txBody>
      </p:sp>
      <p:sp>
        <p:nvSpPr>
          <p:cNvPr id="41987" name="Text Placeholder 560130"/>
          <p:cNvSpPr>
            <a:spLocks noGrp="1"/>
          </p:cNvSpPr>
          <p:nvPr>
            <p:ph type="body" sz="half" idx="1"/>
          </p:nvPr>
        </p:nvSpPr>
        <p:spPr>
          <a:xfrm>
            <a:off x="609600" y="762000"/>
            <a:ext cx="8153400" cy="533400"/>
          </a:xfrm>
        </p:spPr>
        <p:txBody>
          <a:bodyPr lIns="92075" tIns="46038" rIns="92075" bIns="46038" anchor="t" anchorCtr="0"/>
          <a:lstStyle/>
          <a:p>
            <a:pPr defTabSz="914400"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>
                <a:solidFill>
                  <a:srgbClr val="CC0000"/>
                </a:solidFill>
              </a:rPr>
              <a:t>Alice</a:t>
            </a:r>
            <a:r>
              <a:rPr lang="en-US"/>
              <a:t> wants to send </a:t>
            </a:r>
            <a:r>
              <a:rPr lang="en-US">
                <a:solidFill>
                  <a:srgbClr val="CC0000"/>
                </a:solidFill>
              </a:rPr>
              <a:t>Bob</a:t>
            </a:r>
            <a:r>
              <a:rPr lang="en-US"/>
              <a:t> a secret message.</a:t>
            </a:r>
            <a:endParaRPr lang="en-US"/>
          </a:p>
        </p:txBody>
      </p:sp>
      <p:pic>
        <p:nvPicPr>
          <p:cNvPr id="41988" name="Content Placeholder 560131" descr="AliceCooper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609600" y="1295400"/>
            <a:ext cx="1023938" cy="1447800"/>
          </a:xfrm>
        </p:spPr>
      </p:pic>
      <p:pic>
        <p:nvPicPr>
          <p:cNvPr id="41989" name="Content Placeholder 560132" descr="BobMarley"/>
          <p:cNvPicPr>
            <a:picLocks noGrp="1" noChangeAspect="1"/>
          </p:cNvPicPr>
          <p:nvPr>
            <p:ph sz="quarter" idx="3"/>
          </p:nvPr>
        </p:nvPicPr>
        <p:blipFill>
          <a:blip r:embed="rId2"/>
          <a:stretch>
            <a:fillRect/>
          </a:stretch>
        </p:blipFill>
        <p:spPr>
          <a:xfrm>
            <a:off x="7162800" y="1371600"/>
            <a:ext cx="1447800" cy="1274763"/>
          </a:xfrm>
        </p:spPr>
      </p:pic>
      <p:sp>
        <p:nvSpPr>
          <p:cNvPr id="41990" name="Rectangles 560133"/>
          <p:cNvSpPr/>
          <p:nvPr/>
        </p:nvSpPr>
        <p:spPr>
          <a:xfrm>
            <a:off x="457200" y="3505200"/>
            <a:ext cx="3581400" cy="762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Encryption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algorithm: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E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Decryption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algorithm: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D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60135" name="Rectangles 560134"/>
          <p:cNvSpPr/>
          <p:nvPr/>
        </p:nvSpPr>
        <p:spPr>
          <a:xfrm>
            <a:off x="457200" y="4953000"/>
            <a:ext cx="5181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To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encrypt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m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, Alice sends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c = </a:t>
            </a:r>
            <a:r>
              <a:rPr lang="en-US" b="1" err="1">
                <a:solidFill>
                  <a:srgbClr val="CC0000"/>
                </a:solidFill>
                <a:latin typeface="Arial" panose="020B0604020202020204" pitchFamily="34" charset="0"/>
              </a:rPr>
              <a:t>E(m,e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)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to Bob.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60136" name="Rectangles 560135"/>
          <p:cNvSpPr/>
          <p:nvPr/>
        </p:nvSpPr>
        <p:spPr>
          <a:xfrm>
            <a:off x="457200" y="5410200"/>
            <a:ext cx="4800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To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decrypt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c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, Bob computes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m’ = </a:t>
            </a:r>
            <a:r>
              <a:rPr lang="en-US" b="1" err="1">
                <a:solidFill>
                  <a:srgbClr val="CC0000"/>
                </a:solidFill>
                <a:latin typeface="Arial" panose="020B0604020202020204" pitchFamily="34" charset="0"/>
              </a:rPr>
              <a:t>D(c,d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)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.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60137" name="Rectangles 560136"/>
          <p:cNvSpPr/>
          <p:nvPr/>
        </p:nvSpPr>
        <p:spPr>
          <a:xfrm>
            <a:off x="609600" y="2819400"/>
            <a:ext cx="12954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c = </a:t>
            </a:r>
            <a:r>
              <a:rPr lang="en-US" b="1" err="1">
                <a:solidFill>
                  <a:srgbClr val="CC0000"/>
                </a:solidFill>
                <a:latin typeface="Arial" panose="020B0604020202020204" pitchFamily="34" charset="0"/>
              </a:rPr>
              <a:t>E(m,e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)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pSp>
        <p:nvGrpSpPr>
          <p:cNvPr id="560138" name="Group 560137"/>
          <p:cNvGrpSpPr/>
          <p:nvPr/>
        </p:nvGrpSpPr>
        <p:grpSpPr>
          <a:xfrm>
            <a:off x="2362200" y="2209800"/>
            <a:ext cx="4495800" cy="685800"/>
            <a:chOff x="1440" y="1200"/>
            <a:chExt cx="2832" cy="432"/>
          </a:xfrm>
        </p:grpSpPr>
        <p:sp>
          <p:nvSpPr>
            <p:cNvPr id="41995" name="Right Arrow 560138"/>
            <p:cNvSpPr/>
            <p:nvPr/>
          </p:nvSpPr>
          <p:spPr>
            <a:xfrm>
              <a:off x="1440" y="1200"/>
              <a:ext cx="2832" cy="432"/>
            </a:xfrm>
            <a:prstGeom prst="rightArrow">
              <a:avLst>
                <a:gd name="adj1" fmla="val 50000"/>
                <a:gd name="adj2" fmla="val 163858"/>
              </a:avLst>
            </a:prstGeom>
            <a:solidFill>
              <a:srgbClr val="CCFF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996" name="Rectangles 560139"/>
            <p:cNvSpPr/>
            <p:nvPr/>
          </p:nvSpPr>
          <p:spPr>
            <a:xfrm>
              <a:off x="2592" y="1296"/>
              <a:ext cx="24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 anchorCtr="0"/>
            <a:lstStyle/>
            <a:p>
              <a:pPr marL="342900" indent="-342900" eaLnBrk="0" hangingPunct="0">
                <a:spcBef>
                  <a:spcPct val="20000"/>
                </a:spcBef>
                <a:buClr>
                  <a:srgbClr val="003399"/>
                </a:buClr>
                <a:buSzPct val="50000"/>
                <a:buFont typeface="Monotype Sorts" pitchFamily="2" charset="2"/>
              </a:pPr>
              <a:r>
                <a:rPr lang="en-US" b="1">
                  <a:solidFill>
                    <a:srgbClr val="CC0000"/>
                  </a:solidFill>
                  <a:latin typeface="Arial" panose="020B0604020202020204" pitchFamily="34" charset="0"/>
                </a:rPr>
                <a:t>c</a:t>
              </a:r>
              <a:endParaRPr lang="en-US" b="1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60141" name="Rectangles 560140"/>
          <p:cNvSpPr/>
          <p:nvPr/>
        </p:nvSpPr>
        <p:spPr>
          <a:xfrm>
            <a:off x="7315200" y="2971800"/>
            <a:ext cx="1752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m’ = </a:t>
            </a:r>
            <a:r>
              <a:rPr lang="en-US" b="1" err="1">
                <a:solidFill>
                  <a:srgbClr val="CC0000"/>
                </a:solidFill>
                <a:latin typeface="Arial" panose="020B0604020202020204" pitchFamily="34" charset="0"/>
              </a:rPr>
              <a:t>D(c,d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)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60148" name="Rectangles 560147"/>
          <p:cNvSpPr/>
          <p:nvPr/>
        </p:nvSpPr>
        <p:spPr>
          <a:xfrm>
            <a:off x="457200" y="4191000"/>
            <a:ext cx="38100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Key: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Bob chooses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two keys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: 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60149" name="Rectangles 560148"/>
          <p:cNvSpPr/>
          <p:nvPr/>
        </p:nvSpPr>
        <p:spPr>
          <a:xfrm>
            <a:off x="2743200" y="4191000"/>
            <a:ext cx="62484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1600200" lvl="3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</a:pPr>
            <a:r>
              <a:rPr lang="en-US" sz="1800" b="1" baseline="0">
                <a:solidFill>
                  <a:srgbClr val="003399"/>
                </a:solidFill>
                <a:latin typeface="Arial" panose="020B0604020202020204" pitchFamily="34" charset="0"/>
              </a:rPr>
              <a:t> Secret key </a:t>
            </a:r>
            <a:r>
              <a:rPr lang="en-US" sz="1800" b="1" baseline="0">
                <a:solidFill>
                  <a:srgbClr val="CC0000"/>
                </a:solidFill>
                <a:latin typeface="Arial" panose="020B0604020202020204" pitchFamily="34" charset="0"/>
              </a:rPr>
              <a:t>d</a:t>
            </a:r>
            <a:r>
              <a:rPr lang="en-US" sz="1800" b="1" baseline="0">
                <a:solidFill>
                  <a:srgbClr val="003399"/>
                </a:solidFill>
                <a:latin typeface="Arial" panose="020B0604020202020204" pitchFamily="34" charset="0"/>
              </a:rPr>
              <a:t> for </a:t>
            </a:r>
            <a:r>
              <a:rPr lang="en-US" sz="1800" b="1" baseline="0">
                <a:solidFill>
                  <a:srgbClr val="CC0000"/>
                </a:solidFill>
                <a:latin typeface="Arial" panose="020B0604020202020204" pitchFamily="34" charset="0"/>
              </a:rPr>
              <a:t>decrypting</a:t>
            </a:r>
            <a:r>
              <a:rPr lang="en-US" sz="1800" b="1" baseline="0">
                <a:solidFill>
                  <a:srgbClr val="003399"/>
                </a:solidFill>
                <a:latin typeface="Arial" panose="020B0604020202020204" pitchFamily="34" charset="0"/>
              </a:rPr>
              <a:t> messages</a:t>
            </a:r>
            <a:r>
              <a:rPr lang="en-US" sz="1800" b="1" baseline="0">
                <a:solidFill>
                  <a:schemeClr val="folHlink"/>
                </a:solidFill>
                <a:latin typeface="Arial" panose="020B0604020202020204" pitchFamily="34" charset="0"/>
              </a:rPr>
              <a:t>.</a:t>
            </a:r>
            <a:endParaRPr lang="en-US" sz="1800" b="1" baseline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60150" name="Rectangles 560149"/>
          <p:cNvSpPr/>
          <p:nvPr/>
        </p:nvSpPr>
        <p:spPr>
          <a:xfrm>
            <a:off x="2743200" y="4572000"/>
            <a:ext cx="65532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1600200" lvl="3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</a:pPr>
            <a:r>
              <a:rPr lang="en-US" sz="1800" b="1" baseline="0">
                <a:solidFill>
                  <a:schemeClr val="folHlink"/>
                </a:solidFill>
                <a:latin typeface="Arial" panose="020B0604020202020204" pitchFamily="34" charset="0"/>
              </a:rPr>
              <a:t>  </a:t>
            </a:r>
            <a:r>
              <a:rPr lang="en-US" sz="1800" b="1" baseline="0">
                <a:solidFill>
                  <a:srgbClr val="003399"/>
                </a:solidFill>
                <a:latin typeface="Arial" panose="020B0604020202020204" pitchFamily="34" charset="0"/>
              </a:rPr>
              <a:t>Public key </a:t>
            </a:r>
            <a:r>
              <a:rPr lang="en-US" sz="1800" b="1" baseline="0">
                <a:solidFill>
                  <a:srgbClr val="CC0000"/>
                </a:solidFill>
                <a:latin typeface="Arial" panose="020B0604020202020204" pitchFamily="34" charset="0"/>
              </a:rPr>
              <a:t>e</a:t>
            </a:r>
            <a:r>
              <a:rPr lang="en-US" sz="1800" b="1" baseline="0">
                <a:solidFill>
                  <a:srgbClr val="003399"/>
                </a:solidFill>
                <a:latin typeface="Arial" panose="020B0604020202020204" pitchFamily="34" charset="0"/>
              </a:rPr>
              <a:t> for </a:t>
            </a:r>
            <a:r>
              <a:rPr lang="en-US" sz="1800" b="1" baseline="0">
                <a:solidFill>
                  <a:srgbClr val="CC0000"/>
                </a:solidFill>
                <a:latin typeface="Arial" panose="020B0604020202020204" pitchFamily="34" charset="0"/>
              </a:rPr>
              <a:t>encrypting</a:t>
            </a:r>
            <a:r>
              <a:rPr lang="en-US" sz="1800" b="1" baseline="0">
                <a:solidFill>
                  <a:srgbClr val="003399"/>
                </a:solidFill>
                <a:latin typeface="Arial" panose="020B0604020202020204" pitchFamily="34" charset="0"/>
              </a:rPr>
              <a:t> messages.</a:t>
            </a:r>
            <a:endParaRPr lang="en-US" sz="1800" b="1" baseline="0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60151" name="Rectangles 560150"/>
          <p:cNvSpPr/>
          <p:nvPr/>
        </p:nvSpPr>
        <p:spPr>
          <a:xfrm>
            <a:off x="7315200" y="2667000"/>
            <a:ext cx="1752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choose </a:t>
            </a:r>
            <a:r>
              <a:rPr lang="en-US" b="1" err="1">
                <a:solidFill>
                  <a:srgbClr val="CC0000"/>
                </a:solidFill>
                <a:latin typeface="Arial" panose="020B0604020202020204" pitchFamily="34" charset="0"/>
              </a:rPr>
              <a:t>d,e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pSp>
        <p:nvGrpSpPr>
          <p:cNvPr id="560155" name="Group 560154"/>
          <p:cNvGrpSpPr/>
          <p:nvPr/>
        </p:nvGrpSpPr>
        <p:grpSpPr>
          <a:xfrm>
            <a:off x="2362200" y="1371600"/>
            <a:ext cx="4495800" cy="609600"/>
            <a:chOff x="1488" y="864"/>
            <a:chExt cx="2832" cy="384"/>
          </a:xfrm>
        </p:grpSpPr>
        <p:sp>
          <p:nvSpPr>
            <p:cNvPr id="42003" name="Right Arrow 560152"/>
            <p:cNvSpPr/>
            <p:nvPr/>
          </p:nvSpPr>
          <p:spPr>
            <a:xfrm rot="10800000">
              <a:off x="1488" y="864"/>
              <a:ext cx="2832" cy="384"/>
            </a:xfrm>
            <a:prstGeom prst="rightArrow">
              <a:avLst>
                <a:gd name="adj1" fmla="val 50000"/>
                <a:gd name="adj2" fmla="val 184375"/>
              </a:avLst>
            </a:prstGeom>
            <a:solidFill>
              <a:srgbClr val="CCFF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2004" name="Rectangles 560153"/>
            <p:cNvSpPr/>
            <p:nvPr/>
          </p:nvSpPr>
          <p:spPr>
            <a:xfrm>
              <a:off x="2736" y="930"/>
              <a:ext cx="24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 anchorCtr="0"/>
            <a:lstStyle/>
            <a:p>
              <a:pPr marL="342900" indent="-342900" eaLnBrk="0" hangingPunct="0">
                <a:spcBef>
                  <a:spcPct val="20000"/>
                </a:spcBef>
                <a:buClr>
                  <a:srgbClr val="003399"/>
                </a:buClr>
                <a:buSzPct val="50000"/>
                <a:buFont typeface="Monotype Sorts" pitchFamily="2" charset="2"/>
              </a:pPr>
              <a:r>
                <a:rPr lang="en-US" b="1">
                  <a:solidFill>
                    <a:srgbClr val="CC0000"/>
                  </a:solidFill>
                  <a:latin typeface="Arial" panose="020B0604020202020204" pitchFamily="34" charset="0"/>
                </a:rPr>
                <a:t>e</a:t>
              </a:r>
              <a:endParaRPr lang="en-US" b="1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60163" name="Group 560162"/>
          <p:cNvGrpSpPr/>
          <p:nvPr/>
        </p:nvGrpSpPr>
        <p:grpSpPr>
          <a:xfrm>
            <a:off x="228600" y="5181600"/>
            <a:ext cx="4953000" cy="609600"/>
            <a:chOff x="144" y="3120"/>
            <a:chExt cx="3120" cy="384"/>
          </a:xfrm>
        </p:grpSpPr>
        <p:sp>
          <p:nvSpPr>
            <p:cNvPr id="42006" name="Rounded Rectangular Callout 560156"/>
            <p:cNvSpPr/>
            <p:nvPr/>
          </p:nvSpPr>
          <p:spPr>
            <a:xfrm>
              <a:off x="144" y="3120"/>
              <a:ext cx="3120" cy="384"/>
            </a:xfrm>
            <a:prstGeom prst="wedgeRoundRectCallout">
              <a:avLst>
                <a:gd name="adj1" fmla="val 48847"/>
                <a:gd name="adj2" fmla="val -93491"/>
                <a:gd name="adj3" fmla="val 16667"/>
              </a:avLst>
            </a:prstGeom>
            <a:solidFill>
              <a:srgbClr val="FFFF99"/>
            </a:solidFill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 anchor="t" anchorCtr="0"/>
            <a:lstStyle/>
            <a:p>
              <a:pPr algn="ctr" eaLnBrk="0" hangingPunct="0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2007" name="Rectangles 560155"/>
            <p:cNvSpPr/>
            <p:nvPr/>
          </p:nvSpPr>
          <p:spPr>
            <a:xfrm>
              <a:off x="192" y="3168"/>
              <a:ext cx="2976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 anchorCtr="0"/>
            <a:lstStyle/>
            <a:p>
              <a:pPr marL="342900" indent="-342900" eaLnBrk="0" hangingPunct="0">
                <a:spcBef>
                  <a:spcPct val="20000"/>
                </a:spcBef>
                <a:buClr>
                  <a:srgbClr val="003399"/>
                </a:buClr>
                <a:buSzPct val="50000"/>
                <a:buFont typeface="Monotype Sorts" pitchFamily="2" charset="2"/>
              </a:pPr>
              <a:r>
                <a:rPr lang="en-US" b="1">
                  <a:latin typeface="Arial" panose="020B0604020202020204" pitchFamily="34" charset="0"/>
                </a:rPr>
                <a:t>Should be safe to send e “in the clear”!</a:t>
              </a:r>
              <a:endParaRPr lang="en-US" b="1">
                <a:latin typeface="Arial" panose="020B0604020202020204" pitchFamily="34" charset="0"/>
              </a:endParaRPr>
            </a:p>
          </p:txBody>
        </p:sp>
      </p:grpSp>
      <p:grpSp>
        <p:nvGrpSpPr>
          <p:cNvPr id="560165" name="Group 560164"/>
          <p:cNvGrpSpPr/>
          <p:nvPr/>
        </p:nvGrpSpPr>
        <p:grpSpPr>
          <a:xfrm>
            <a:off x="381000" y="5943600"/>
            <a:ext cx="8458200" cy="838200"/>
            <a:chOff x="240" y="3600"/>
            <a:chExt cx="5328" cy="528"/>
          </a:xfrm>
        </p:grpSpPr>
        <p:sp>
          <p:nvSpPr>
            <p:cNvPr id="42009" name="Rectangles 560157"/>
            <p:cNvSpPr/>
            <p:nvPr/>
          </p:nvSpPr>
          <p:spPr>
            <a:xfrm>
              <a:off x="288" y="3648"/>
              <a:ext cx="5232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 anchorCtr="0"/>
            <a:lstStyle/>
            <a:p>
              <a:pPr marL="342900" indent="-342900" eaLnBrk="0" hangingPunct="0">
                <a:spcBef>
                  <a:spcPct val="20000"/>
                </a:spcBef>
                <a:buClr>
                  <a:srgbClr val="003399"/>
                </a:buClr>
                <a:buSzPct val="50000"/>
                <a:buFont typeface="Monotype Sorts" pitchFamily="2" charset="2"/>
                <a:buChar char="n"/>
              </a:pPr>
              <a:r>
                <a:rPr lang="en-US" b="1">
                  <a:solidFill>
                    <a:srgbClr val="003399"/>
                  </a:solidFill>
                  <a:latin typeface="Arial" panose="020B0604020202020204" pitchFamily="34" charset="0"/>
                </a:rPr>
                <a:t>A scheme is </a:t>
              </a:r>
              <a:r>
                <a:rPr lang="en-US" b="1">
                  <a:solidFill>
                    <a:srgbClr val="CC0000"/>
                  </a:solidFill>
                  <a:latin typeface="Arial" panose="020B0604020202020204" pitchFamily="34" charset="0"/>
                </a:rPr>
                <a:t>valid</a:t>
              </a:r>
              <a:r>
                <a:rPr lang="en-US" b="1">
                  <a:solidFill>
                    <a:srgbClr val="003399"/>
                  </a:solidFill>
                  <a:latin typeface="Arial" panose="020B0604020202020204" pitchFamily="34" charset="0"/>
                </a:rPr>
                <a:t> if </a:t>
              </a:r>
              <a:r>
                <a:rPr lang="en-US" b="1">
                  <a:solidFill>
                    <a:srgbClr val="CC0000"/>
                  </a:solidFill>
                  <a:latin typeface="Arial" panose="020B0604020202020204" pitchFamily="34" charset="0"/>
                </a:rPr>
                <a:t>m’=m</a:t>
              </a:r>
              <a:endParaRPr lang="en-US" b="1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10" name="Rectangles 560158"/>
            <p:cNvSpPr/>
            <p:nvPr/>
          </p:nvSpPr>
          <p:spPr>
            <a:xfrm>
              <a:off x="288" y="3888"/>
              <a:ext cx="5232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 anchorCtr="0"/>
            <a:lstStyle/>
            <a:p>
              <a:pPr marL="342900" indent="-342900" eaLnBrk="0" hangingPunct="0">
                <a:spcBef>
                  <a:spcPct val="20000"/>
                </a:spcBef>
                <a:buClr>
                  <a:srgbClr val="003399"/>
                </a:buClr>
                <a:buSzPct val="50000"/>
                <a:buFont typeface="Monotype Sorts" pitchFamily="2" charset="2"/>
                <a:buChar char="n"/>
              </a:pPr>
              <a:r>
                <a:rPr lang="en-US" b="1">
                  <a:solidFill>
                    <a:srgbClr val="003399"/>
                  </a:solidFill>
                  <a:latin typeface="Arial" panose="020B0604020202020204" pitchFamily="34" charset="0"/>
                </a:rPr>
                <a:t>Intuitively, a scheme is </a:t>
              </a:r>
              <a:r>
                <a:rPr lang="en-US" b="1">
                  <a:solidFill>
                    <a:srgbClr val="CC0000"/>
                  </a:solidFill>
                  <a:latin typeface="Arial" panose="020B0604020202020204" pitchFamily="34" charset="0"/>
                </a:rPr>
                <a:t>secure</a:t>
              </a:r>
              <a:r>
                <a:rPr lang="en-US" b="1">
                  <a:solidFill>
                    <a:srgbClr val="003399"/>
                  </a:solidFill>
                  <a:latin typeface="Arial" panose="020B0604020202020204" pitchFamily="34" charset="0"/>
                </a:rPr>
                <a:t> if eavesdropper can not learn </a:t>
              </a:r>
              <a:r>
                <a:rPr lang="en-US" b="1">
                  <a:solidFill>
                    <a:srgbClr val="CC0000"/>
                  </a:solidFill>
                  <a:latin typeface="Arial" panose="020B0604020202020204" pitchFamily="34" charset="0"/>
                </a:rPr>
                <a:t>m</a:t>
              </a:r>
              <a:r>
                <a:rPr lang="en-US" b="1">
                  <a:solidFill>
                    <a:srgbClr val="003399"/>
                  </a:solidFill>
                  <a:latin typeface="Arial" panose="020B0604020202020204" pitchFamily="34" charset="0"/>
                </a:rPr>
                <a:t> from </a:t>
              </a:r>
              <a:r>
                <a:rPr lang="en-US" b="1">
                  <a:solidFill>
                    <a:srgbClr val="CC0000"/>
                  </a:solidFill>
                  <a:latin typeface="Arial" panose="020B0604020202020204" pitchFamily="34" charset="0"/>
                </a:rPr>
                <a:t>c</a:t>
              </a:r>
              <a:r>
                <a:rPr lang="en-US" b="1">
                  <a:solidFill>
                    <a:srgbClr val="003399"/>
                  </a:solidFill>
                  <a:latin typeface="Arial" panose="020B0604020202020204" pitchFamily="34" charset="0"/>
                </a:rPr>
                <a:t>.</a:t>
              </a:r>
              <a:endParaRPr lang="en-US" b="1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11" name="Rounded Rectangle 560159"/>
            <p:cNvSpPr/>
            <p:nvPr/>
          </p:nvSpPr>
          <p:spPr>
            <a:xfrm>
              <a:off x="240" y="3600"/>
              <a:ext cx="5328" cy="528"/>
            </a:xfrm>
            <a:prstGeom prst="roundRect">
              <a:avLst>
                <a:gd name="adj" fmla="val 16667"/>
              </a:avLst>
            </a:pr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en-US" altLang="zh-CN">
                <a:latin typeface="Arial" panose="020B0604020202020204" pitchFamily="34" charset="0"/>
              </a:endParaRPr>
            </a:p>
          </p:txBody>
        </p:sp>
      </p:grpSp>
      <p:grpSp>
        <p:nvGrpSpPr>
          <p:cNvPr id="560164" name="Group 560163"/>
          <p:cNvGrpSpPr/>
          <p:nvPr/>
        </p:nvGrpSpPr>
        <p:grpSpPr>
          <a:xfrm>
            <a:off x="3962400" y="4876800"/>
            <a:ext cx="3581400" cy="609600"/>
            <a:chOff x="2496" y="2928"/>
            <a:chExt cx="2256" cy="384"/>
          </a:xfrm>
        </p:grpSpPr>
        <p:sp>
          <p:nvSpPr>
            <p:cNvPr id="42013" name="Rounded Rectangular Callout 560160"/>
            <p:cNvSpPr/>
            <p:nvPr/>
          </p:nvSpPr>
          <p:spPr>
            <a:xfrm>
              <a:off x="2496" y="2928"/>
              <a:ext cx="2256" cy="384"/>
            </a:xfrm>
            <a:prstGeom prst="wedgeRoundRectCallout">
              <a:avLst>
                <a:gd name="adj1" fmla="val 47519"/>
                <a:gd name="adj2" fmla="val 203907"/>
                <a:gd name="adj3" fmla="val 16667"/>
              </a:avLst>
            </a:prstGeom>
            <a:solidFill>
              <a:srgbClr val="FFFF99"/>
            </a:solidFill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 anchor="t" anchorCtr="0"/>
            <a:lstStyle/>
            <a:p>
              <a:pPr algn="ctr" eaLnBrk="0" hangingPunct="0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2014" name="Rectangles 560161"/>
            <p:cNvSpPr/>
            <p:nvPr/>
          </p:nvSpPr>
          <p:spPr>
            <a:xfrm>
              <a:off x="2640" y="2976"/>
              <a:ext cx="2112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 anchorCtr="0"/>
            <a:lstStyle/>
            <a:p>
              <a:pPr marL="342900" indent="-342900" eaLnBrk="0" hangingPunct="0">
                <a:spcBef>
                  <a:spcPct val="20000"/>
                </a:spcBef>
                <a:buClr>
                  <a:srgbClr val="003399"/>
                </a:buClr>
                <a:buSzPct val="50000"/>
                <a:buFont typeface="Monotype Sorts" pitchFamily="2" charset="2"/>
              </a:pPr>
              <a:r>
                <a:rPr lang="en-US" b="1">
                  <a:latin typeface="Arial" panose="020B0604020202020204" pitchFamily="34" charset="0"/>
                </a:rPr>
                <a:t>Even if Eve knows the key e!</a:t>
              </a:r>
              <a:endParaRPr lang="en-US" b="1">
                <a:latin typeface="Arial" panose="020B0604020202020204" pitchFamily="34" charset="0"/>
              </a:endParaRPr>
            </a:p>
          </p:txBody>
        </p:sp>
      </p:grpSp>
      <p:sp>
        <p:nvSpPr>
          <p:cNvPr id="42015" name="Straight Connector 560165"/>
          <p:cNvSpPr/>
          <p:nvPr/>
        </p:nvSpPr>
        <p:spPr>
          <a:xfrm>
            <a:off x="0" y="3429000"/>
            <a:ext cx="91440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6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6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60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6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6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5" grpId="0"/>
      <p:bldP spid="560136" grpId="0"/>
      <p:bldP spid="560137" grpId="0"/>
      <p:bldP spid="560141" grpId="0"/>
      <p:bldP spid="560148" grpId="0"/>
      <p:bldP spid="560149" grpId="0"/>
      <p:bldP spid="560150" grpId="0"/>
      <p:bldP spid="5601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7170" name="Title 531457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lstStyle/>
          <a:p>
            <a:r>
              <a:rPr lang="en-US" dirty="0"/>
              <a:t>Cryptography</a:t>
            </a:r>
            <a:endParaRPr lang="en-US" dirty="0"/>
          </a:p>
        </p:txBody>
      </p:sp>
      <p:sp>
        <p:nvSpPr>
          <p:cNvPr id="7171" name="Text Placeholder 531458"/>
          <p:cNvSpPr>
            <a:spLocks noGrp="1"/>
          </p:cNvSpPr>
          <p:nvPr>
            <p:ph idx="1"/>
          </p:nvPr>
        </p:nvSpPr>
        <p:spPr>
          <a:xfrm>
            <a:off x="609600" y="762000"/>
            <a:ext cx="8001000" cy="533400"/>
          </a:xfrm>
        </p:spPr>
        <p:txBody>
          <a:bodyPr lIns="92075" tIns="46038" rIns="92075" bIns="46038" anchor="t" anchorCtr="0"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531460" name="Rectangles 531459"/>
          <p:cNvSpPr/>
          <p:nvPr/>
        </p:nvSpPr>
        <p:spPr>
          <a:xfrm>
            <a:off x="609600" y="3352800"/>
            <a:ext cx="7848600" cy="2057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Recurring theme: </a:t>
            </a:r>
            <a:r>
              <a:rPr lang="en-US" b="1">
                <a:solidFill>
                  <a:srgbClr val="008080"/>
                </a:solidFill>
                <a:latin typeface="Arial" panose="020B0604020202020204" pitchFamily="34" charset="0"/>
              </a:rPr>
              <a:t>(until 1970’s)</a:t>
            </a:r>
            <a:endParaRPr lang="en-US" b="1">
              <a:solidFill>
                <a:srgbClr val="00808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 dirty="0">
                <a:solidFill>
                  <a:srgbClr val="003399"/>
                </a:solidFill>
                <a:latin typeface="Arial" panose="020B0604020202020204" pitchFamily="34" charset="0"/>
              </a:rPr>
              <a:t>Secret code invented</a:t>
            </a:r>
            <a:endParaRPr lang="en-US" b="1" dirty="0">
              <a:solidFill>
                <a:srgbClr val="003399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 dirty="0">
                <a:solidFill>
                  <a:srgbClr val="003399"/>
                </a:solidFill>
                <a:latin typeface="Arial" panose="020B0604020202020204" pitchFamily="34" charset="0"/>
              </a:rPr>
              <a:t>Typically claimed “unbreakable” by inventor</a:t>
            </a:r>
            <a:endParaRPr lang="en-US" b="1" dirty="0">
              <a:solidFill>
                <a:srgbClr val="003399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 dirty="0">
                <a:solidFill>
                  <a:srgbClr val="003399"/>
                </a:solidFill>
                <a:latin typeface="Arial" panose="020B0604020202020204" pitchFamily="34" charset="0"/>
              </a:rPr>
              <a:t>Used by spies, ambassadors, kings, generals for crucial tasks.</a:t>
            </a:r>
            <a:endParaRPr lang="en-US" b="1" dirty="0">
              <a:solidFill>
                <a:srgbClr val="003399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 dirty="0">
                <a:solidFill>
                  <a:srgbClr val="003399"/>
                </a:solidFill>
                <a:latin typeface="Arial" panose="020B0604020202020204" pitchFamily="34" charset="0"/>
              </a:rPr>
              <a:t>Broken by enemy using </a:t>
            </a:r>
            <a:r>
              <a:rPr lang="en-US" b="1" dirty="0">
                <a:solidFill>
                  <a:srgbClr val="CC0000"/>
                </a:solidFill>
                <a:latin typeface="Arial" panose="020B0604020202020204" pitchFamily="34" charset="0"/>
              </a:rPr>
              <a:t>cryptanalysis</a:t>
            </a:r>
            <a:r>
              <a:rPr lang="en-US" b="1" dirty="0">
                <a:solidFill>
                  <a:srgbClr val="003399"/>
                </a:solidFill>
                <a:latin typeface="Arial" panose="020B0604020202020204" pitchFamily="34" charset="0"/>
              </a:rPr>
              <a:t>.</a:t>
            </a:r>
            <a:endParaRPr lang="en-US" b="1" dirty="0">
              <a:solidFill>
                <a:srgbClr val="003399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endParaRPr lang="en-US" b="1" dirty="0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Rectangles 531461"/>
          <p:cNvSpPr/>
          <p:nvPr/>
        </p:nvSpPr>
        <p:spPr>
          <a:xfrm>
            <a:off x="609600" y="1295400"/>
            <a:ext cx="7848600" cy="1828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Throughout most of this history: 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cryptography = “secret writing”: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“Scramble” (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encrypt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) text such that it is hopefully unreadable by anyone except the intended receiver that can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decrypt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it.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44034" name="Title 562177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lstStyle/>
          <a:p>
            <a:r>
              <a:rPr lang="en-US"/>
              <a:t>Other Crypto Wonders</a:t>
            </a:r>
            <a:endParaRPr lang="en-US"/>
          </a:p>
        </p:txBody>
      </p:sp>
      <p:sp>
        <p:nvSpPr>
          <p:cNvPr id="44035" name="Text Placeholder 562178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33400"/>
          </a:xfrm>
        </p:spPr>
        <p:txBody>
          <a:bodyPr lIns="92075" tIns="46038" rIns="92075" bIns="46038" anchor="t" anchorCtr="0"/>
          <a:lstStyle/>
          <a:p>
            <a:r>
              <a:rPr lang="en-US">
                <a:solidFill>
                  <a:srgbClr val="CC0000"/>
                </a:solidFill>
              </a:rPr>
              <a:t>Digital Signatures.</a:t>
            </a:r>
            <a:r>
              <a:rPr lang="en-US"/>
              <a:t> Electronically sign documents in </a:t>
            </a:r>
            <a:r>
              <a:rPr lang="en-US" err="1"/>
              <a:t>unforgeable</a:t>
            </a:r>
            <a:r>
              <a:rPr lang="en-US"/>
              <a:t> way.</a:t>
            </a:r>
            <a:endParaRPr lang="en-US"/>
          </a:p>
        </p:txBody>
      </p:sp>
      <p:sp>
        <p:nvSpPr>
          <p:cNvPr id="44036" name="Rectangles 562179"/>
          <p:cNvSpPr/>
          <p:nvPr/>
        </p:nvSpPr>
        <p:spPr>
          <a:xfrm>
            <a:off x="609600" y="1630363"/>
            <a:ext cx="7848600" cy="609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Zero-knowledge proofs.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Alice proves to Bob that she earns &lt;$50K without Bob learning her income.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44037" name="Rectangles 562180"/>
          <p:cNvSpPr/>
          <p:nvPr/>
        </p:nvSpPr>
        <p:spPr>
          <a:xfrm>
            <a:off x="609600" y="2651125"/>
            <a:ext cx="8153400" cy="685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Privacy-preserving data mining.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Bob holds DB. Alice gets answer to one query, without Bob knowing what she asked.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44038" name="Rectangles 562181"/>
          <p:cNvSpPr/>
          <p:nvPr/>
        </p:nvSpPr>
        <p:spPr>
          <a:xfrm>
            <a:off x="609600" y="3748088"/>
            <a:ext cx="8153400" cy="685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Playing poker over the net.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Alice, Bob, Carol and David can play poker over the net without trusting each other or any central server.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44039" name="Rectangles 562182"/>
          <p:cNvSpPr/>
          <p:nvPr/>
        </p:nvSpPr>
        <p:spPr>
          <a:xfrm>
            <a:off x="609600" y="4845050"/>
            <a:ext cx="8153400" cy="685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Distributed systems.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Distribute sensitive data to 7 servers </a:t>
            </a:r>
            <a:b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</a:br>
            <a:r>
              <a:rPr lang="en-US" b="1" err="1">
                <a:solidFill>
                  <a:srgbClr val="003399"/>
                </a:solidFill>
                <a:latin typeface="Arial" panose="020B0604020202020204" pitchFamily="34" charset="0"/>
              </a:rPr>
              <a:t>s.t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. as long as  &lt;3 are broken, no harm to security occurs.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44040" name="Rectangles 562183"/>
          <p:cNvSpPr/>
          <p:nvPr/>
        </p:nvSpPr>
        <p:spPr>
          <a:xfrm>
            <a:off x="609600" y="5867400"/>
            <a:ext cx="8153400" cy="685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Electronic auctions.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Can run auctions </a:t>
            </a:r>
            <a:r>
              <a:rPr lang="en-US" b="1" err="1">
                <a:solidFill>
                  <a:srgbClr val="003399"/>
                </a:solidFill>
                <a:latin typeface="Arial" panose="020B0604020202020204" pitchFamily="34" charset="0"/>
              </a:rPr>
              <a:t>s.t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. </a:t>
            </a:r>
            <a:r>
              <a:rPr lang="en-US" b="1" i="1">
                <a:solidFill>
                  <a:srgbClr val="003399"/>
                </a:solidFill>
                <a:latin typeface="Arial" panose="020B0604020202020204" pitchFamily="34" charset="0"/>
              </a:rPr>
              <a:t>no one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(even not seller)</a:t>
            </a:r>
            <a:b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</a:b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learns anything other than winning party and bid.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46082" name="Title 572417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lstStyle/>
          <a:p>
            <a:r>
              <a:rPr lang="en-US"/>
              <a:t>Cryptography &amp; Security</a:t>
            </a:r>
            <a:endParaRPr lang="en-US"/>
          </a:p>
        </p:txBody>
      </p:sp>
      <p:sp>
        <p:nvSpPr>
          <p:cNvPr id="46083" name="Text Placeholder 572418"/>
          <p:cNvSpPr>
            <a:spLocks noGrp="1"/>
          </p:cNvSpPr>
          <p:nvPr>
            <p:ph idx="1"/>
          </p:nvPr>
        </p:nvSpPr>
        <p:spPr>
          <a:xfrm>
            <a:off x="152400" y="685800"/>
            <a:ext cx="9067800" cy="381000"/>
          </a:xfrm>
        </p:spPr>
        <p:txBody>
          <a:bodyPr lIns="92075" tIns="46038" rIns="92075" bIns="46038" anchor="t" anchorCtr="0"/>
          <a:lstStyle/>
          <a:p>
            <a:r>
              <a:rPr lang="en-US" err="1">
                <a:solidFill>
                  <a:srgbClr val="CC0000"/>
                </a:solidFill>
              </a:rPr>
              <a:t>Prev</a:t>
            </a:r>
            <a:r>
              <a:rPr lang="en-US">
                <a:solidFill>
                  <a:srgbClr val="CC0000"/>
                </a:solidFill>
              </a:rPr>
              <a:t> slides: </a:t>
            </a:r>
            <a:r>
              <a:rPr lang="en-US"/>
              <a:t>Have provably secure algorithm for every crypto task imaginable.</a:t>
            </a:r>
            <a:endParaRPr lang="en-US"/>
          </a:p>
        </p:txBody>
      </p:sp>
      <p:sp>
        <p:nvSpPr>
          <p:cNvPr id="46084" name="Rectangles 572419"/>
          <p:cNvSpPr/>
          <p:nvPr/>
        </p:nvSpPr>
        <p:spPr>
          <a:xfrm>
            <a:off x="1143000" y="1295400"/>
            <a:ext cx="4038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sz="2400" b="1">
                <a:solidFill>
                  <a:schemeClr val="folHlink"/>
                </a:solidFill>
                <a:latin typeface="Arial" panose="020B0604020202020204" pitchFamily="34" charset="0"/>
              </a:rPr>
              <a:t>Q: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 How come nothing is secure?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6085" name="Rectangles 572420"/>
          <p:cNvSpPr/>
          <p:nvPr/>
        </p:nvSpPr>
        <p:spPr>
          <a:xfrm>
            <a:off x="1066800" y="1905000"/>
            <a:ext cx="76962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sz="2400" b="1">
                <a:solidFill>
                  <a:schemeClr val="folHlink"/>
                </a:solidFill>
                <a:latin typeface="Arial" panose="020B0604020202020204" pitchFamily="34" charset="0"/>
              </a:rPr>
              <a:t>A1: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Not all of these are used or used correctly: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46086" name="Rectangles 572422"/>
          <p:cNvSpPr/>
          <p:nvPr/>
        </p:nvSpPr>
        <p:spPr>
          <a:xfrm>
            <a:off x="1600200" y="2438400"/>
            <a:ext cx="69342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Strange tendency to use “home-brewed” cryptosystems.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6087" name="Rectangles 572431"/>
          <p:cNvSpPr/>
          <p:nvPr/>
        </p:nvSpPr>
        <p:spPr>
          <a:xfrm>
            <a:off x="1600200" y="2895600"/>
            <a:ext cx="69342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Combining secure primitives in insecure way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6088" name="Rectangles 572432"/>
          <p:cNvSpPr/>
          <p:nvPr/>
        </p:nvSpPr>
        <p:spPr>
          <a:xfrm>
            <a:off x="1600200" y="3962400"/>
            <a:ext cx="69342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Strict efficiency requirements for crypto/security: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6089" name="Rectangles 572433"/>
          <p:cNvSpPr/>
          <p:nvPr/>
        </p:nvSpPr>
        <p:spPr>
          <a:xfrm>
            <a:off x="1752600" y="4800600"/>
            <a:ext cx="69342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1148080" lvl="3" indent="-40513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</a:pPr>
            <a:r>
              <a:rPr lang="en-US" sz="1800" b="1" baseline="0">
                <a:solidFill>
                  <a:schemeClr val="folHlink"/>
                </a:solidFill>
                <a:latin typeface="Arial" panose="020B0604020202020204" pitchFamily="34" charset="0"/>
              </a:rPr>
              <a:t>Many provably secure </a:t>
            </a:r>
            <a:r>
              <a:rPr lang="en-US" sz="1800" b="1" baseline="0" err="1">
                <a:solidFill>
                  <a:schemeClr val="folHlink"/>
                </a:solidFill>
                <a:latin typeface="Arial" panose="020B0604020202020204" pitchFamily="34" charset="0"/>
              </a:rPr>
              <a:t>algs</a:t>
            </a:r>
            <a:r>
              <a:rPr lang="en-US" sz="1800" b="1" baseline="0">
                <a:solidFill>
                  <a:schemeClr val="folHlink"/>
                </a:solidFill>
                <a:latin typeface="Arial" panose="020B0604020202020204" pitchFamily="34" charset="0"/>
              </a:rPr>
              <a:t> not efficient enough</a:t>
            </a:r>
            <a:endParaRPr lang="en-US" sz="1800" b="1" baseline="0">
              <a:solidFill>
                <a:schemeClr val="folHlink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6090" name="Rectangles 572434"/>
          <p:cNvSpPr/>
          <p:nvPr/>
        </p:nvSpPr>
        <p:spPr>
          <a:xfrm>
            <a:off x="1752600" y="4419600"/>
            <a:ext cx="69342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1148080" lvl="3" indent="-40513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</a:pPr>
            <a:r>
              <a:rPr lang="en-US" sz="1800" b="1" baseline="0">
                <a:solidFill>
                  <a:schemeClr val="folHlink"/>
                </a:solidFill>
                <a:latin typeface="Arial" panose="020B0604020202020204" pitchFamily="34" charset="0"/>
              </a:rPr>
              <a:t>The cost is </a:t>
            </a:r>
            <a:r>
              <a:rPr lang="en-US" sz="1800" b="1" baseline="0">
                <a:solidFill>
                  <a:srgbClr val="CC0000"/>
                </a:solidFill>
                <a:latin typeface="Arial" panose="020B0604020202020204" pitchFamily="34" charset="0"/>
              </a:rPr>
              <a:t>visible</a:t>
            </a:r>
            <a:r>
              <a:rPr lang="en-US" sz="1800" b="1" baseline="0">
                <a:solidFill>
                  <a:schemeClr val="folHlink"/>
                </a:solidFill>
                <a:latin typeface="Arial" panose="020B0604020202020204" pitchFamily="34" charset="0"/>
              </a:rPr>
              <a:t> but benefit </a:t>
            </a:r>
            <a:r>
              <a:rPr lang="en-US" sz="1800" b="1" baseline="0">
                <a:solidFill>
                  <a:srgbClr val="CC0000"/>
                </a:solidFill>
                <a:latin typeface="Arial" panose="020B0604020202020204" pitchFamily="34" charset="0"/>
              </a:rPr>
              <a:t>invisible</a:t>
            </a:r>
            <a:r>
              <a:rPr lang="en-US" sz="1800" b="1" baseline="0">
                <a:solidFill>
                  <a:schemeClr val="folHlink"/>
                </a:solidFill>
                <a:latin typeface="Arial" panose="020B0604020202020204" pitchFamily="34" charset="0"/>
              </a:rPr>
              <a:t>.</a:t>
            </a:r>
            <a:endParaRPr lang="en-US" sz="1800" b="1" baseline="0">
              <a:solidFill>
                <a:schemeClr val="folHlink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6091" name="Rectangles 572435"/>
          <p:cNvSpPr/>
          <p:nvPr/>
        </p:nvSpPr>
        <p:spPr>
          <a:xfrm>
            <a:off x="1600200" y="5334000"/>
            <a:ext cx="69342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Easy to get implementation wrong – many subtleties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6092" name="Rectangles 572436"/>
          <p:cNvSpPr/>
          <p:nvPr/>
        </p:nvSpPr>
        <p:spPr>
          <a:xfrm>
            <a:off x="1600200" y="5791200"/>
            <a:ext cx="69342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Compatibility issues, legacy systems,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6093" name="Rectangles 572437"/>
          <p:cNvSpPr/>
          <p:nvPr/>
        </p:nvSpPr>
        <p:spPr>
          <a:xfrm>
            <a:off x="1600200" y="3352800"/>
            <a:ext cx="69342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Misunderstanding properties of crypto components.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48130" name="Title 58368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lstStyle/>
          <a:p>
            <a:r>
              <a:rPr lang="en-US"/>
              <a:t>Cryptography &amp; Security</a:t>
            </a:r>
            <a:endParaRPr lang="en-US"/>
          </a:p>
        </p:txBody>
      </p:sp>
      <p:sp>
        <p:nvSpPr>
          <p:cNvPr id="48131" name="Text Placeholder 583682"/>
          <p:cNvSpPr>
            <a:spLocks noGrp="1"/>
          </p:cNvSpPr>
          <p:nvPr>
            <p:ph idx="1"/>
          </p:nvPr>
        </p:nvSpPr>
        <p:spPr>
          <a:xfrm>
            <a:off x="152400" y="685800"/>
            <a:ext cx="9067800" cy="381000"/>
          </a:xfrm>
        </p:spPr>
        <p:txBody>
          <a:bodyPr lIns="92075" tIns="46038" rIns="92075" bIns="46038" anchor="t" anchorCtr="0"/>
          <a:lstStyle/>
          <a:p>
            <a:r>
              <a:rPr lang="en-US" err="1">
                <a:solidFill>
                  <a:srgbClr val="CC0000"/>
                </a:solidFill>
              </a:rPr>
              <a:t>Prev</a:t>
            </a:r>
            <a:r>
              <a:rPr lang="en-US">
                <a:solidFill>
                  <a:srgbClr val="CC0000"/>
                </a:solidFill>
              </a:rPr>
              <a:t> slides: </a:t>
            </a:r>
            <a:r>
              <a:rPr lang="en-US"/>
              <a:t>Have provably secure algorithm for every crypto task imaginable.</a:t>
            </a:r>
            <a:endParaRPr lang="en-US"/>
          </a:p>
        </p:txBody>
      </p:sp>
      <p:sp>
        <p:nvSpPr>
          <p:cNvPr id="48132" name="Rectangles 583683"/>
          <p:cNvSpPr/>
          <p:nvPr/>
        </p:nvSpPr>
        <p:spPr>
          <a:xfrm>
            <a:off x="1143000" y="1295400"/>
            <a:ext cx="4038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sz="2400" b="1">
                <a:solidFill>
                  <a:schemeClr val="folHlink"/>
                </a:solidFill>
                <a:latin typeface="Arial" panose="020B0604020202020204" pitchFamily="34" charset="0"/>
              </a:rPr>
              <a:t>Q: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 How come nothing is secure?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8133" name="Rectangles 583685"/>
          <p:cNvSpPr/>
          <p:nvPr/>
        </p:nvSpPr>
        <p:spPr>
          <a:xfrm>
            <a:off x="1066800" y="1981200"/>
            <a:ext cx="76962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sz="2400" b="1">
                <a:solidFill>
                  <a:schemeClr val="folHlink"/>
                </a:solidFill>
                <a:latin typeface="Arial" panose="020B0604020202020204" pitchFamily="34" charset="0"/>
              </a:rPr>
              <a:t>A2: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Cryptography is only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part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of designing secure systems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48134" name="Rectangles 583686"/>
          <p:cNvSpPr/>
          <p:nvPr/>
        </p:nvSpPr>
        <p:spPr>
          <a:xfrm>
            <a:off x="1600200" y="2514600"/>
            <a:ext cx="4800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Chain is only as strong as weakest link.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8135" name="Rectangles 583687"/>
          <p:cNvSpPr/>
          <p:nvPr/>
        </p:nvSpPr>
        <p:spPr>
          <a:xfrm>
            <a:off x="1600200" y="2971800"/>
            <a:ext cx="4800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A “dormant bug” is often a security hole.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8136" name="Rectangles 583688"/>
          <p:cNvSpPr/>
          <p:nvPr/>
        </p:nvSpPr>
        <p:spPr>
          <a:xfrm>
            <a:off x="1600200" y="4267200"/>
            <a:ext cx="65532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Security is hard to “modularize” 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8137" name="Rectangles 583690"/>
          <p:cNvSpPr/>
          <p:nvPr/>
        </p:nvSpPr>
        <p:spPr>
          <a:xfrm>
            <a:off x="1524000" y="5486400"/>
            <a:ext cx="65532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Human element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8138" name="Rectangles 583691"/>
          <p:cNvSpPr/>
          <p:nvPr/>
        </p:nvSpPr>
        <p:spPr>
          <a:xfrm>
            <a:off x="1828800" y="4724400"/>
            <a:ext cx="6553200" cy="762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9999"/>
                </a:solidFill>
                <a:latin typeface="Arial" panose="020B0604020202020204" pitchFamily="34" charset="0"/>
              </a:rPr>
              <a:t>(hard to add to existing system, changes in system features can have unexpected consequences)</a:t>
            </a:r>
            <a:endParaRPr lang="en-US" b="1">
              <a:solidFill>
                <a:srgbClr val="00999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8139" name="Rectangles 583692"/>
          <p:cNvSpPr/>
          <p:nvPr/>
        </p:nvSpPr>
        <p:spPr>
          <a:xfrm>
            <a:off x="1524000" y="3505200"/>
            <a:ext cx="6553200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113030" indent="-11303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Many subtle issues (e.g., caching &amp; virtual memory, side channel attacks)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8140" name="Rectangles 583693"/>
          <p:cNvSpPr/>
          <p:nvPr/>
        </p:nvSpPr>
        <p:spPr>
          <a:xfrm>
            <a:off x="1524000" y="6019800"/>
            <a:ext cx="65532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Key storage and protection issues.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9218" name="Title 53248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lstStyle/>
          <a:p>
            <a:r>
              <a:rPr lang="en-US"/>
              <a:t>Examples</a:t>
            </a:r>
            <a:endParaRPr lang="en-US"/>
          </a:p>
        </p:txBody>
      </p:sp>
      <p:sp>
        <p:nvSpPr>
          <p:cNvPr id="9219" name="Rectangles 532483"/>
          <p:cNvSpPr/>
          <p:nvPr/>
        </p:nvSpPr>
        <p:spPr>
          <a:xfrm>
            <a:off x="457200" y="762000"/>
            <a:ext cx="7848600" cy="762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1587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: Ciphers from Mary of Scots plotting assassination of queen Elizabeth broken; used as evidence to convict her of treason.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32485" name="Rectangles 532484"/>
          <p:cNvSpPr/>
          <p:nvPr/>
        </p:nvSpPr>
        <p:spPr>
          <a:xfrm>
            <a:off x="457200" y="1524000"/>
            <a:ext cx="7848600" cy="1066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1860’s (civil war):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Confederacy used good cipher (</a:t>
            </a:r>
            <a:r>
              <a:rPr lang="en-US" b="1" err="1">
                <a:solidFill>
                  <a:srgbClr val="003399"/>
                </a:solidFill>
                <a:latin typeface="Arial" panose="020B0604020202020204" pitchFamily="34" charset="0"/>
              </a:rPr>
              <a:t>Vigenere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) in a bad way. Messages routinely broken by team of young union cryptanalysts; in particular leading to a Manhattan manufacturer of plates for printing rebel currency. 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32486" name="Rectangles 532485"/>
          <p:cNvSpPr/>
          <p:nvPr/>
        </p:nvSpPr>
        <p:spPr>
          <a:xfrm>
            <a:off x="457200" y="2895600"/>
            <a:ext cx="7848600" cy="762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1878: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New York Tribune decodes telegram proving Democrats’ attempt to buy an electoral vote in presidential election for $10K.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32487" name="Rectangles 532486"/>
          <p:cNvSpPr/>
          <p:nvPr/>
        </p:nvSpPr>
        <p:spPr>
          <a:xfrm>
            <a:off x="457200" y="3733800"/>
            <a:ext cx="7924800" cy="1524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1914: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With aid of partial info from sunken German ships, British intelligence broke all German codes.</a:t>
            </a:r>
            <a:b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</a:b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Cracked telegram of German plan to form alliance with Mexico and conquer back territory from U.S.  As a result, U.S. joined WWI.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32488" name="Rectangles 532487"/>
          <p:cNvSpPr/>
          <p:nvPr/>
        </p:nvSpPr>
        <p:spPr>
          <a:xfrm>
            <a:off x="457200" y="5257800"/>
            <a:ext cx="7924800" cy="1295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WWII: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Cryptanalysis used by both sides. Polish &amp; British cryptanalysts break supposedly unbreakable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Enigma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cipher using mix of ingenuity, German negligence, and mechanical computation.</a:t>
            </a:r>
            <a:b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</a:b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Churchill credits cryptanalysts with winning the war.</a:t>
            </a:r>
            <a:endParaRPr lang="en-US" b="1">
              <a:solidFill>
                <a:srgbClr val="008080"/>
              </a:solidFill>
              <a:latin typeface="Arial" panose="020B0604020202020204" pitchFamily="34" charset="0"/>
            </a:endParaRPr>
          </a:p>
        </p:txBody>
      </p:sp>
      <p:sp>
        <p:nvSpPr>
          <p:cNvPr id="532489" name="Rectangles 532488"/>
          <p:cNvSpPr/>
          <p:nvPr/>
        </p:nvSpPr>
        <p:spPr>
          <a:xfrm>
            <a:off x="0" y="609600"/>
            <a:ext cx="8458200" cy="914400"/>
          </a:xfrm>
          <a:prstGeom prst="rect">
            <a:avLst/>
          </a:prstGeom>
          <a:solidFill>
            <a:schemeClr val="bg1">
              <a:alpha val="39999"/>
            </a:schemeClr>
          </a:solidFill>
          <a:ln w="15875">
            <a:noFill/>
          </a:ln>
        </p:spPr>
        <p:txBody>
          <a:bodyPr anchor="t" anchorCtr="0"/>
          <a:lstStyle/>
          <a:p>
            <a:pPr eaLnBrk="0" hangingPunct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32490" name="Rectangles 532489"/>
          <p:cNvSpPr/>
          <p:nvPr/>
        </p:nvSpPr>
        <p:spPr>
          <a:xfrm>
            <a:off x="76200" y="1524000"/>
            <a:ext cx="8458200" cy="1219200"/>
          </a:xfrm>
          <a:prstGeom prst="rect">
            <a:avLst/>
          </a:prstGeom>
          <a:solidFill>
            <a:schemeClr val="bg1">
              <a:alpha val="39999"/>
            </a:schemeClr>
          </a:solidFill>
          <a:ln w="15875">
            <a:noFill/>
          </a:ln>
        </p:spPr>
        <p:txBody>
          <a:bodyPr anchor="t" anchorCtr="0"/>
          <a:lstStyle/>
          <a:p>
            <a:pPr eaLnBrk="0" hangingPunct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32491" name="Rectangles 532490"/>
          <p:cNvSpPr/>
          <p:nvPr/>
        </p:nvSpPr>
        <p:spPr>
          <a:xfrm>
            <a:off x="152400" y="2971800"/>
            <a:ext cx="8382000" cy="685800"/>
          </a:xfrm>
          <a:prstGeom prst="rect">
            <a:avLst/>
          </a:prstGeom>
          <a:solidFill>
            <a:schemeClr val="bg1">
              <a:alpha val="39999"/>
            </a:schemeClr>
          </a:solidFill>
          <a:ln w="15875">
            <a:noFill/>
          </a:ln>
        </p:spPr>
        <p:txBody>
          <a:bodyPr anchor="t" anchorCtr="0"/>
          <a:lstStyle/>
          <a:p>
            <a:pPr eaLnBrk="0" hangingPunct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32492" name="Rectangles 532491"/>
          <p:cNvSpPr/>
          <p:nvPr/>
        </p:nvSpPr>
        <p:spPr>
          <a:xfrm>
            <a:off x="228600" y="3733800"/>
            <a:ext cx="8458200" cy="1295400"/>
          </a:xfrm>
          <a:prstGeom prst="rect">
            <a:avLst/>
          </a:prstGeom>
          <a:solidFill>
            <a:schemeClr val="bg1">
              <a:alpha val="39999"/>
            </a:schemeClr>
          </a:solidFill>
          <a:ln w="15875">
            <a:noFill/>
          </a:ln>
        </p:spPr>
        <p:txBody>
          <a:bodyPr anchor="t" anchorCtr="0"/>
          <a:lstStyle/>
          <a:p>
            <a:pPr eaLnBrk="0" hangingPunct="0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5" grpId="0"/>
      <p:bldP spid="532486" grpId="0"/>
      <p:bldP spid="532487" grpId="0"/>
      <p:bldP spid="5324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11266" name="Title 570369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lstStyle/>
          <a:p>
            <a:r>
              <a:rPr lang="en-US"/>
              <a:t>This Course</a:t>
            </a:r>
            <a:endParaRPr lang="en-US"/>
          </a:p>
        </p:txBody>
      </p:sp>
      <p:sp>
        <p:nvSpPr>
          <p:cNvPr id="11267" name="Text Placeholder 570370"/>
          <p:cNvSpPr>
            <a:spLocks noGrp="1"/>
          </p:cNvSpPr>
          <p:nvPr>
            <p:ph idx="1"/>
          </p:nvPr>
        </p:nvSpPr>
        <p:spPr>
          <a:xfrm>
            <a:off x="152400" y="609600"/>
            <a:ext cx="7848600" cy="381000"/>
          </a:xfrm>
        </p:spPr>
        <p:txBody>
          <a:bodyPr lIns="92075" tIns="46038" rIns="92075" bIns="46038" anchor="t" anchorCtr="0"/>
          <a:lstStyle/>
          <a:p>
            <a:r>
              <a:rPr lang="en-US" sz="2000">
                <a:solidFill>
                  <a:srgbClr val="CC0000"/>
                </a:solidFill>
              </a:rPr>
              <a:t>What you’ll learn:</a:t>
            </a:r>
            <a:endParaRPr lang="en-US" sz="2000">
              <a:solidFill>
                <a:srgbClr val="CC0000"/>
              </a:solidFill>
            </a:endParaRPr>
          </a:p>
        </p:txBody>
      </p:sp>
      <p:sp>
        <p:nvSpPr>
          <p:cNvPr id="11268" name="Rectangles 570371"/>
          <p:cNvSpPr/>
          <p:nvPr/>
        </p:nvSpPr>
        <p:spPr>
          <a:xfrm>
            <a:off x="762000" y="1066800"/>
            <a:ext cx="62484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Foundations and principles of the science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11269" name="Rectangles 570388"/>
          <p:cNvSpPr/>
          <p:nvPr/>
        </p:nvSpPr>
        <p:spPr>
          <a:xfrm>
            <a:off x="762000" y="1905000"/>
            <a:ext cx="7848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Definitions and proofs of security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11270" name="Rectangles 570389"/>
          <p:cNvSpPr/>
          <p:nvPr/>
        </p:nvSpPr>
        <p:spPr>
          <a:xfrm>
            <a:off x="762000" y="2362200"/>
            <a:ext cx="7848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High-level applications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11271" name="Rectangles 570390"/>
          <p:cNvSpPr/>
          <p:nvPr/>
        </p:nvSpPr>
        <p:spPr>
          <a:xfrm>
            <a:off x="762000" y="2819400"/>
            <a:ext cx="7848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Critical view of security suggestions and products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11272" name="Rectangles 570391"/>
          <p:cNvSpPr/>
          <p:nvPr/>
        </p:nvSpPr>
        <p:spPr>
          <a:xfrm>
            <a:off x="152400" y="3429000"/>
            <a:ext cx="7848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sz="2000" b="1">
                <a:solidFill>
                  <a:srgbClr val="CC0000"/>
                </a:solidFill>
                <a:latin typeface="Arial" panose="020B0604020202020204" pitchFamily="34" charset="0"/>
              </a:rPr>
              <a:t>What you will </a:t>
            </a:r>
            <a:r>
              <a:rPr lang="en-US" sz="2000" b="1" i="1">
                <a:solidFill>
                  <a:srgbClr val="CC0000"/>
                </a:solidFill>
                <a:latin typeface="Arial" panose="020B0604020202020204" pitchFamily="34" charset="0"/>
              </a:rPr>
              <a:t>not</a:t>
            </a:r>
            <a:r>
              <a:rPr lang="en-US" sz="2000" b="1">
                <a:solidFill>
                  <a:srgbClr val="CC0000"/>
                </a:solidFill>
                <a:latin typeface="Arial" panose="020B0604020202020204" pitchFamily="34" charset="0"/>
              </a:rPr>
              <a:t> learn:</a:t>
            </a:r>
            <a:endParaRPr lang="en-US" sz="2000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1273" name="Rectangles 570392"/>
          <p:cNvSpPr/>
          <p:nvPr/>
        </p:nvSpPr>
        <p:spPr>
          <a:xfrm>
            <a:off x="762000" y="4267200"/>
            <a:ext cx="7467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The most efficient and practical versions of components.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11274" name="Rectangles 570393"/>
          <p:cNvSpPr/>
          <p:nvPr/>
        </p:nvSpPr>
        <p:spPr>
          <a:xfrm>
            <a:off x="762000" y="4724400"/>
            <a:ext cx="35052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Designing secure systems* 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11275" name="Rectangles 570394"/>
          <p:cNvSpPr/>
          <p:nvPr/>
        </p:nvSpPr>
        <p:spPr>
          <a:xfrm>
            <a:off x="762000" y="5181600"/>
            <a:ext cx="7467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“Hacking” – breaking into systems.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11276" name="Rectangles 570395"/>
          <p:cNvSpPr/>
          <p:nvPr/>
        </p:nvSpPr>
        <p:spPr>
          <a:xfrm>
            <a:off x="762000" y="6096000"/>
            <a:ext cx="7467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Everything important about crypto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11277" name="Rectangles 570396"/>
          <p:cNvSpPr/>
          <p:nvPr/>
        </p:nvSpPr>
        <p:spPr>
          <a:xfrm>
            <a:off x="762000" y="1447800"/>
            <a:ext cx="62484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Basic primitives and components.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11278" name="Rectangles 570397"/>
          <p:cNvSpPr/>
          <p:nvPr/>
        </p:nvSpPr>
        <p:spPr>
          <a:xfrm>
            <a:off x="762000" y="5638800"/>
            <a:ext cx="7467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Viruses, worms, Windows/Unix bugs, buffer overflow etc..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11279" name="Rectangles 570398"/>
          <p:cNvSpPr/>
          <p:nvPr/>
        </p:nvSpPr>
        <p:spPr>
          <a:xfrm>
            <a:off x="762000" y="3886200"/>
            <a:ext cx="7467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Buzzwords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11280" name="Rectangles 570399"/>
          <p:cNvSpPr/>
          <p:nvPr/>
        </p:nvSpPr>
        <p:spPr>
          <a:xfrm>
            <a:off x="5334000" y="4648200"/>
            <a:ext cx="3200400" cy="609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sz="1600" b="1">
                <a:solidFill>
                  <a:srgbClr val="009999"/>
                </a:solidFill>
                <a:latin typeface="Arial" panose="020B0604020202020204" pitchFamily="34" charset="0"/>
              </a:rPr>
              <a:t>Will help you avoid designing </a:t>
            </a:r>
            <a:r>
              <a:rPr lang="en-US" sz="1600" b="1">
                <a:solidFill>
                  <a:srgbClr val="CC0000"/>
                </a:solidFill>
                <a:latin typeface="Arial" panose="020B0604020202020204" pitchFamily="34" charset="0"/>
              </a:rPr>
              <a:t>insecure</a:t>
            </a:r>
            <a:r>
              <a:rPr lang="en-US" sz="1600" b="1">
                <a:solidFill>
                  <a:srgbClr val="009999"/>
                </a:solidFill>
                <a:latin typeface="Arial" panose="020B0604020202020204" pitchFamily="34" charset="0"/>
              </a:rPr>
              <a:t> systems.</a:t>
            </a:r>
            <a:endParaRPr lang="en-US" sz="1600" b="1">
              <a:solidFill>
                <a:srgbClr val="009999"/>
              </a:solidFill>
              <a:latin typeface="Arial" panose="020B0604020202020204" pitchFamily="34" charset="0"/>
            </a:endParaRPr>
          </a:p>
        </p:txBody>
      </p:sp>
      <p:sp>
        <p:nvSpPr>
          <p:cNvPr id="11281" name="Line Callout 1 570400"/>
          <p:cNvSpPr/>
          <p:nvPr/>
        </p:nvSpPr>
        <p:spPr>
          <a:xfrm>
            <a:off x="5334000" y="4648200"/>
            <a:ext cx="3124200" cy="609600"/>
          </a:xfrm>
          <a:prstGeom prst="borderCallout1">
            <a:avLst>
              <a:gd name="adj1" fmla="val 18750"/>
              <a:gd name="adj2" fmla="val -2440"/>
              <a:gd name="adj3" fmla="val 48440"/>
              <a:gd name="adj4" fmla="val -33486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t" anchorCtr="0"/>
          <a:lstStyle/>
          <a:p>
            <a:pPr algn="ctr" eaLnBrk="0" hangingPunct="0"/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13314" name="Title 564225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lstStyle/>
          <a:p>
            <a:r>
              <a:rPr lang="en-US"/>
              <a:t>This Course</a:t>
            </a:r>
            <a:endParaRPr lang="en-US"/>
          </a:p>
        </p:txBody>
      </p:sp>
      <p:sp>
        <p:nvSpPr>
          <p:cNvPr id="13315" name="Text Placeholder 564226"/>
          <p:cNvSpPr>
            <a:spLocks noGrp="1"/>
          </p:cNvSpPr>
          <p:nvPr>
            <p:ph idx="1"/>
          </p:nvPr>
        </p:nvSpPr>
        <p:spPr>
          <a:xfrm>
            <a:off x="152400" y="609600"/>
            <a:ext cx="7848600" cy="381000"/>
          </a:xfrm>
        </p:spPr>
        <p:txBody>
          <a:bodyPr lIns="92075" tIns="46038" rIns="92075" bIns="46038" anchor="t" anchorCtr="0"/>
          <a:lstStyle/>
          <a:p>
            <a:r>
              <a:rPr lang="en-US">
                <a:solidFill>
                  <a:srgbClr val="CC0000"/>
                </a:solidFill>
              </a:rPr>
              <a:t>Modern (post 1970’s) cryptography:</a:t>
            </a:r>
            <a:endParaRPr lang="en-US">
              <a:solidFill>
                <a:srgbClr val="CC0000"/>
              </a:solidFill>
            </a:endParaRPr>
          </a:p>
        </p:txBody>
      </p:sp>
      <p:sp>
        <p:nvSpPr>
          <p:cNvPr id="13316" name="Rectangles 564227"/>
          <p:cNvSpPr/>
          <p:nvPr/>
        </p:nvSpPr>
        <p:spPr>
          <a:xfrm>
            <a:off x="1143000" y="1066800"/>
            <a:ext cx="80010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Provable security – breaking the “invent-break-tweak” cycle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13317" name="Rectangles 564229"/>
          <p:cNvSpPr/>
          <p:nvPr/>
        </p:nvSpPr>
        <p:spPr>
          <a:xfrm>
            <a:off x="76200" y="1447800"/>
            <a:ext cx="81534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1600200" lvl="3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</a:pPr>
            <a:r>
              <a:rPr lang="en-US" sz="1800" b="1" baseline="0">
                <a:solidFill>
                  <a:schemeClr val="folHlink"/>
                </a:solidFill>
                <a:latin typeface="Arial" panose="020B0604020202020204" pitchFamily="34" charset="0"/>
              </a:rPr>
              <a:t> Perfect security (Shannon) and its limitations</a:t>
            </a:r>
            <a:endParaRPr lang="en-US" sz="1800" b="1" baseline="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3318" name="Rectangles 564230"/>
          <p:cNvSpPr/>
          <p:nvPr/>
        </p:nvSpPr>
        <p:spPr>
          <a:xfrm>
            <a:off x="76200" y="1828800"/>
            <a:ext cx="7467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1600200" lvl="3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</a:pPr>
            <a:r>
              <a:rPr lang="en-US" sz="1800" b="1" baseline="0">
                <a:solidFill>
                  <a:schemeClr val="folHlink"/>
                </a:solidFill>
                <a:latin typeface="Arial" panose="020B0604020202020204" pitchFamily="34" charset="0"/>
              </a:rPr>
              <a:t> Computational security</a:t>
            </a:r>
            <a:endParaRPr lang="en-US" sz="1800" b="1" baseline="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3319" name="Rectangles 564231"/>
          <p:cNvSpPr/>
          <p:nvPr/>
        </p:nvSpPr>
        <p:spPr>
          <a:xfrm>
            <a:off x="76200" y="2209800"/>
            <a:ext cx="7467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1600200" lvl="3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</a:pPr>
            <a:r>
              <a:rPr lang="en-US" sz="1800" b="1" baseline="0">
                <a:solidFill>
                  <a:schemeClr val="folHlink"/>
                </a:solidFill>
                <a:latin typeface="Arial" panose="020B0604020202020204" pitchFamily="34" charset="0"/>
              </a:rPr>
              <a:t> Pseudorandom generators, one way functions</a:t>
            </a:r>
            <a:endParaRPr lang="en-US" sz="1800" b="1" baseline="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564235" name="Rectangles 564234"/>
          <p:cNvSpPr/>
          <p:nvPr/>
        </p:nvSpPr>
        <p:spPr>
          <a:xfrm>
            <a:off x="1143000" y="2743200"/>
            <a:ext cx="80010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Beyond encryption – public-key crypto and other wonderful creatures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64236" name="Rectangles 564235"/>
          <p:cNvSpPr/>
          <p:nvPr/>
        </p:nvSpPr>
        <p:spPr>
          <a:xfrm>
            <a:off x="76200" y="3124200"/>
            <a:ext cx="87630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1600200" lvl="3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</a:pPr>
            <a:r>
              <a:rPr lang="en-US" sz="1800" b="1" baseline="0">
                <a:solidFill>
                  <a:schemeClr val="folHlink"/>
                </a:solidFill>
                <a:latin typeface="Arial" panose="020B0604020202020204" pitchFamily="34" charset="0"/>
              </a:rPr>
              <a:t> Public-key encryption based on factoring and RSA problem</a:t>
            </a:r>
            <a:endParaRPr lang="en-US" sz="1800" b="1" baseline="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564237" name="Rectangles 564236"/>
          <p:cNvSpPr/>
          <p:nvPr/>
        </p:nvSpPr>
        <p:spPr>
          <a:xfrm>
            <a:off x="76200" y="3505200"/>
            <a:ext cx="87630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1600200" lvl="3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</a:pPr>
            <a:r>
              <a:rPr lang="en-US" sz="1800" b="1" baseline="0">
                <a:solidFill>
                  <a:schemeClr val="folHlink"/>
                </a:solidFill>
                <a:latin typeface="Arial" panose="020B0604020202020204" pitchFamily="34" charset="0"/>
              </a:rPr>
              <a:t> Digital signatures, hash functions</a:t>
            </a:r>
            <a:endParaRPr lang="en-US" sz="1800" b="1" baseline="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564238" name="Rectangles 564237"/>
          <p:cNvSpPr/>
          <p:nvPr/>
        </p:nvSpPr>
        <p:spPr>
          <a:xfrm>
            <a:off x="76200" y="3886200"/>
            <a:ext cx="87630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1600200" lvl="3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</a:pPr>
            <a:r>
              <a:rPr lang="en-US" sz="1800" b="1" baseline="0">
                <a:solidFill>
                  <a:schemeClr val="folHlink"/>
                </a:solidFill>
                <a:latin typeface="Arial" panose="020B0604020202020204" pitchFamily="34" charset="0"/>
              </a:rPr>
              <a:t> Zero-knowledge proofs</a:t>
            </a:r>
            <a:endParaRPr lang="en-US" sz="1800" b="1" baseline="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564239" name="Rectangles 564238"/>
          <p:cNvSpPr/>
          <p:nvPr/>
        </p:nvSpPr>
        <p:spPr>
          <a:xfrm>
            <a:off x="76200" y="4267200"/>
            <a:ext cx="87630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1600200" lvl="3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</a:pPr>
            <a:r>
              <a:rPr lang="en-US" sz="1800" b="1" baseline="0">
                <a:solidFill>
                  <a:schemeClr val="folHlink"/>
                </a:solidFill>
                <a:latin typeface="Arial" panose="020B0604020202020204" pitchFamily="34" charset="0"/>
              </a:rPr>
              <a:t> Active security – Chosen-</a:t>
            </a:r>
            <a:r>
              <a:rPr lang="en-US" sz="1800" b="1" baseline="0" err="1">
                <a:solidFill>
                  <a:schemeClr val="folHlink"/>
                </a:solidFill>
                <a:latin typeface="Arial" panose="020B0604020202020204" pitchFamily="34" charset="0"/>
              </a:rPr>
              <a:t>Ciphertext</a:t>
            </a:r>
            <a:r>
              <a:rPr lang="en-US" sz="1800" b="1" baseline="0">
                <a:solidFill>
                  <a:schemeClr val="folHlink"/>
                </a:solidFill>
                <a:latin typeface="Arial" panose="020B0604020202020204" pitchFamily="34" charset="0"/>
              </a:rPr>
              <a:t> Attack</a:t>
            </a:r>
            <a:endParaRPr lang="en-US" sz="1800" b="1" baseline="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564240" name="Rectangles 564239"/>
          <p:cNvSpPr/>
          <p:nvPr/>
        </p:nvSpPr>
        <p:spPr>
          <a:xfrm>
            <a:off x="1143000" y="4800600"/>
            <a:ext cx="80010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Advanced topics </a:t>
            </a:r>
            <a:r>
              <a:rPr lang="en-US" sz="1600" b="1">
                <a:solidFill>
                  <a:srgbClr val="336699"/>
                </a:solidFill>
                <a:latin typeface="Arial" panose="020B0604020202020204" pitchFamily="34" charset="0"/>
              </a:rPr>
              <a:t>(won’t have time for all </a:t>
            </a:r>
            <a:r>
              <a:rPr lang="en-US" sz="1600" b="1">
                <a:solidFill>
                  <a:srgbClr val="33669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 )</a:t>
            </a:r>
            <a:endParaRPr lang="en-US" sz="1600" b="1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  <p:sp>
        <p:nvSpPr>
          <p:cNvPr id="564241" name="Rectangles 564240"/>
          <p:cNvSpPr/>
          <p:nvPr/>
        </p:nvSpPr>
        <p:spPr>
          <a:xfrm>
            <a:off x="76200" y="5181600"/>
            <a:ext cx="87630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1600200" lvl="3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</a:pPr>
            <a:r>
              <a:rPr lang="en-US" sz="1800" b="1" baseline="0">
                <a:solidFill>
                  <a:schemeClr val="folHlink"/>
                </a:solidFill>
                <a:latin typeface="Arial" panose="020B0604020202020204" pitchFamily="34" charset="0"/>
              </a:rPr>
              <a:t> The SSL Protocol and attacks on it</a:t>
            </a:r>
            <a:endParaRPr lang="en-US" sz="1800" b="1" baseline="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564242" name="Rectangles 564241"/>
          <p:cNvSpPr/>
          <p:nvPr/>
        </p:nvSpPr>
        <p:spPr>
          <a:xfrm>
            <a:off x="76200" y="5486400"/>
            <a:ext cx="87630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1600200" lvl="3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</a:pPr>
            <a:r>
              <a:rPr lang="en-US" sz="1800" b="1" baseline="0">
                <a:solidFill>
                  <a:schemeClr val="folHlink"/>
                </a:solidFill>
                <a:latin typeface="Arial" panose="020B0604020202020204" pitchFamily="34" charset="0"/>
              </a:rPr>
              <a:t> Secret Sharing</a:t>
            </a:r>
            <a:endParaRPr lang="en-US" sz="1800" b="1" baseline="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564243" name="Rectangles 564242"/>
          <p:cNvSpPr/>
          <p:nvPr/>
        </p:nvSpPr>
        <p:spPr>
          <a:xfrm>
            <a:off x="76200" y="5791200"/>
            <a:ext cx="87630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1600200" lvl="3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</a:pPr>
            <a:r>
              <a:rPr lang="en-US" sz="1800" b="1" baseline="0">
                <a:solidFill>
                  <a:schemeClr val="folHlink"/>
                </a:solidFill>
                <a:latin typeface="Arial" panose="020B0604020202020204" pitchFamily="34" charset="0"/>
              </a:rPr>
              <a:t> Multi-party secure computation</a:t>
            </a:r>
            <a:endParaRPr lang="en-US" sz="1800" b="1" baseline="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564244" name="Rectangles 564243"/>
          <p:cNvSpPr/>
          <p:nvPr/>
        </p:nvSpPr>
        <p:spPr>
          <a:xfrm>
            <a:off x="76200" y="6096000"/>
            <a:ext cx="87630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1600200" lvl="3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</a:pPr>
            <a:r>
              <a:rPr lang="en-US" sz="1800" b="1" baseline="0">
                <a:solidFill>
                  <a:schemeClr val="folHlink"/>
                </a:solidFill>
                <a:latin typeface="Arial" panose="020B0604020202020204" pitchFamily="34" charset="0"/>
              </a:rPr>
              <a:t> Quantum cryptography</a:t>
            </a:r>
            <a:endParaRPr lang="en-US" sz="1800" b="1" baseline="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564245" name="Rectangles 564244"/>
          <p:cNvSpPr/>
          <p:nvPr/>
        </p:nvSpPr>
        <p:spPr>
          <a:xfrm>
            <a:off x="76200" y="6400800"/>
            <a:ext cx="92964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1600200" lvl="3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!"/>
            </a:pPr>
            <a:r>
              <a:rPr lang="en-US" sz="1800" b="1" baseline="0">
                <a:solidFill>
                  <a:schemeClr val="folHlink"/>
                </a:solidFill>
                <a:latin typeface="Arial" panose="020B0604020202020204" pitchFamily="34" charset="0"/>
              </a:rPr>
              <a:t> Password-based key-exchange, broadcast encryption, obfuscation</a:t>
            </a:r>
            <a:endParaRPr lang="en-US" sz="1800" b="1" baseline="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5" grpId="0"/>
      <p:bldP spid="564236" grpId="0"/>
      <p:bldP spid="564237" grpId="0"/>
      <p:bldP spid="564238" grpId="0"/>
      <p:bldP spid="564239" grpId="0"/>
      <p:bldP spid="564240" grpId="0"/>
      <p:bldP spid="564241" grpId="0"/>
      <p:bldP spid="564242" grpId="0"/>
      <p:bldP spid="564243" grpId="0"/>
      <p:bldP spid="564244" grpId="0"/>
      <p:bldP spid="5642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15362" name="Title 574465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lstStyle/>
          <a:p>
            <a:r>
              <a:rPr lang="en-US"/>
              <a:t>Prerequisites</a:t>
            </a:r>
            <a:endParaRPr lang="en-US"/>
          </a:p>
        </p:txBody>
      </p:sp>
      <p:sp>
        <p:nvSpPr>
          <p:cNvPr id="15363" name="Rectangles 574467"/>
          <p:cNvSpPr/>
          <p:nvPr/>
        </p:nvSpPr>
        <p:spPr>
          <a:xfrm>
            <a:off x="685800" y="1371600"/>
            <a:ext cx="7086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1.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Ability to read and write mathematical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proofs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and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definitions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.</a:t>
            </a:r>
            <a:endParaRPr lang="en-US" b="1">
              <a:solidFill>
                <a:srgbClr val="009999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15364" name="Rectangles 574477"/>
          <p:cNvSpPr/>
          <p:nvPr/>
        </p:nvSpPr>
        <p:spPr>
          <a:xfrm>
            <a:off x="685800" y="2057400"/>
            <a:ext cx="7086600" cy="762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2.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Familiarity with algorithms – proving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correctness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and analyzing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running time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(</a:t>
            </a:r>
            <a:r>
              <a:rPr lang="en-US" b="1">
                <a:solidFill>
                  <a:srgbClr val="009999"/>
                </a:solidFill>
                <a:latin typeface="Arial" panose="020B0604020202020204" pitchFamily="34" charset="0"/>
              </a:rPr>
              <a:t>O notation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).</a:t>
            </a:r>
            <a:endParaRPr lang="en-US" b="1">
              <a:solidFill>
                <a:srgbClr val="009999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15365" name="Rectangles 574478"/>
          <p:cNvSpPr/>
          <p:nvPr/>
        </p:nvSpPr>
        <p:spPr>
          <a:xfrm>
            <a:off x="381000" y="838200"/>
            <a:ext cx="7086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chemeClr val="folHlink"/>
                </a:solidFill>
                <a:latin typeface="Arial" panose="020B0604020202020204" pitchFamily="34" charset="0"/>
              </a:rPr>
              <a:t>Required:</a:t>
            </a:r>
            <a:endParaRPr lang="en-US" b="1">
              <a:solidFill>
                <a:schemeClr val="folHlink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15366" name="Rectangles 574479"/>
          <p:cNvSpPr/>
          <p:nvPr/>
        </p:nvSpPr>
        <p:spPr>
          <a:xfrm>
            <a:off x="381000" y="3657600"/>
            <a:ext cx="7086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chemeClr val="folHlink"/>
                </a:solidFill>
                <a:latin typeface="Arial" panose="020B0604020202020204" pitchFamily="34" charset="0"/>
              </a:rPr>
              <a:t>Helpful but not necessary:</a:t>
            </a:r>
            <a:endParaRPr lang="en-US" b="1">
              <a:solidFill>
                <a:schemeClr val="folHlink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15367" name="Rectangles 574480"/>
          <p:cNvSpPr/>
          <p:nvPr/>
        </p:nvSpPr>
        <p:spPr>
          <a:xfrm>
            <a:off x="685800" y="4191000"/>
            <a:ext cx="84582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Complexity. 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NP-Completeness, reductions, P, BPP, P</a:t>
            </a:r>
            <a:r>
              <a:rPr lang="en-US" b="1" baseline="-25000">
                <a:solidFill>
                  <a:srgbClr val="003399"/>
                </a:solidFill>
                <a:latin typeface="Arial" panose="020B0604020202020204" pitchFamily="34" charset="0"/>
              </a:rPr>
              <a:t>/poly</a:t>
            </a:r>
            <a:endParaRPr lang="en-US" b="1" baseline="-25000">
              <a:solidFill>
                <a:srgbClr val="003399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15368" name="Rectangles 574482"/>
          <p:cNvSpPr/>
          <p:nvPr/>
        </p:nvSpPr>
        <p:spPr>
          <a:xfrm>
            <a:off x="685800" y="4648200"/>
            <a:ext cx="81534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Probabilistic Algorithms. </a:t>
            </a:r>
            <a:r>
              <a:rPr lang="en-US" b="1" err="1">
                <a:solidFill>
                  <a:srgbClr val="003399"/>
                </a:solidFill>
                <a:latin typeface="Arial" panose="020B0604020202020204" pitchFamily="34" charset="0"/>
              </a:rPr>
              <a:t>Primality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testing, hashing,</a:t>
            </a:r>
            <a:endParaRPr lang="en-US" b="1">
              <a:solidFill>
                <a:srgbClr val="003399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15369" name="Rectangles 574484"/>
          <p:cNvSpPr/>
          <p:nvPr/>
        </p:nvSpPr>
        <p:spPr>
          <a:xfrm>
            <a:off x="685800" y="5105400"/>
            <a:ext cx="81534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Number theory.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Modular arithmetic, prime numbers</a:t>
            </a:r>
            <a:endParaRPr lang="en-US" b="1">
              <a:solidFill>
                <a:srgbClr val="009999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15370" name="Rectangles 574485"/>
          <p:cNvSpPr/>
          <p:nvPr/>
        </p:nvSpPr>
        <p:spPr>
          <a:xfrm>
            <a:off x="762000" y="5715000"/>
            <a:ext cx="70866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8080"/>
                </a:solidFill>
                <a:latin typeface="Arial" panose="020B0604020202020204" pitchFamily="34" charset="0"/>
              </a:rPr>
              <a:t>See web-site for links and resources.</a:t>
            </a:r>
            <a:endParaRPr lang="en-US" b="1">
              <a:solidFill>
                <a:srgbClr val="008080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15371" name="Rectangles 574486"/>
          <p:cNvSpPr/>
          <p:nvPr/>
        </p:nvSpPr>
        <p:spPr>
          <a:xfrm>
            <a:off x="685800" y="2743200"/>
            <a:ext cx="7086600" cy="762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3.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Familiarity with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basic probability theory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(random variables, expectations – see handout).</a:t>
            </a:r>
            <a:endParaRPr lang="en-US" b="1">
              <a:solidFill>
                <a:srgbClr val="009999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15372" name="Straight Connector 574488"/>
          <p:cNvSpPr/>
          <p:nvPr/>
        </p:nvSpPr>
        <p:spPr>
          <a:xfrm>
            <a:off x="990600" y="1752600"/>
            <a:ext cx="6858000" cy="0"/>
          </a:xfrm>
          <a:prstGeom prst="line">
            <a:avLst/>
          </a:prstGeom>
          <a:ln w="317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17410" name="Title 57856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lstStyle/>
          <a:p>
            <a:r>
              <a:rPr lang="en-US"/>
              <a:t>Reading</a:t>
            </a:r>
            <a:endParaRPr lang="en-US"/>
          </a:p>
        </p:txBody>
      </p:sp>
      <p:pic>
        <p:nvPicPr>
          <p:cNvPr id="17411" name="Content Placeholder 578567" descr="shoup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7467600" y="3581400"/>
            <a:ext cx="962025" cy="1371600"/>
          </a:xfrm>
        </p:spPr>
      </p:pic>
      <p:pic>
        <p:nvPicPr>
          <p:cNvPr id="17412" name="Picture 578563" descr="ode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057400"/>
            <a:ext cx="990600" cy="1371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3" name="Picture 578564" descr="oded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2057400"/>
            <a:ext cx="868363" cy="1371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Rectangles 578565"/>
          <p:cNvSpPr/>
          <p:nvPr/>
        </p:nvSpPr>
        <p:spPr>
          <a:xfrm>
            <a:off x="609600" y="2514600"/>
            <a:ext cx="5181600" cy="762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Foundations of Cryptography / </a:t>
            </a:r>
            <a:r>
              <a:rPr lang="en-US" b="1" err="1">
                <a:solidFill>
                  <a:srgbClr val="CC0000"/>
                </a:solidFill>
                <a:latin typeface="Arial" panose="020B0604020202020204" pitchFamily="34" charset="0"/>
              </a:rPr>
              <a:t>Goldreich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.</a:t>
            </a:r>
            <a:endParaRPr lang="en-US" b="1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Graduate-level text, will be sometimes used.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17415" name="Rectangles 578566"/>
          <p:cNvSpPr/>
          <p:nvPr/>
        </p:nvSpPr>
        <p:spPr>
          <a:xfrm>
            <a:off x="381000" y="6400800"/>
            <a:ext cx="8001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Lecture notes on web: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(links on web site)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17416" name="Rectangles 578569"/>
          <p:cNvSpPr/>
          <p:nvPr/>
        </p:nvSpPr>
        <p:spPr>
          <a:xfrm>
            <a:off x="533400" y="3886200"/>
            <a:ext cx="8077200" cy="762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Computational Intro to Algebra and Number Theory / </a:t>
            </a:r>
            <a:r>
              <a:rPr lang="en-US" b="1" err="1">
                <a:solidFill>
                  <a:srgbClr val="CC0000"/>
                </a:solidFill>
                <a:latin typeface="Arial" panose="020B0604020202020204" pitchFamily="34" charset="0"/>
              </a:rPr>
              <a:t>Shoup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. </a:t>
            </a:r>
            <a:b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(Available also on the web)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pic>
        <p:nvPicPr>
          <p:cNvPr id="17417" name="Content Placeholder 578572" descr="sipser"/>
          <p:cNvPicPr>
            <a:picLocks noGrp="1" noChangeAspect="1"/>
          </p:cNvPicPr>
          <p:nvPr>
            <p:ph sz="quarter" idx="3"/>
          </p:nvPr>
        </p:nvPicPr>
        <p:blipFill>
          <a:blip r:embed="rId4"/>
          <a:stretch>
            <a:fillRect/>
          </a:stretch>
        </p:blipFill>
        <p:spPr>
          <a:xfrm>
            <a:off x="7467600" y="5105400"/>
            <a:ext cx="1008063" cy="1447800"/>
          </a:xfrm>
        </p:spPr>
      </p:pic>
      <p:sp>
        <p:nvSpPr>
          <p:cNvPr id="17418" name="Rectangles 578574"/>
          <p:cNvSpPr/>
          <p:nvPr/>
        </p:nvSpPr>
        <p:spPr>
          <a:xfrm>
            <a:off x="533400" y="5410200"/>
            <a:ext cx="8077200" cy="762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Introduction to the Theory of Computation / </a:t>
            </a:r>
            <a:r>
              <a:rPr lang="en-US" b="1" err="1">
                <a:solidFill>
                  <a:srgbClr val="CC0000"/>
                </a:solidFill>
                <a:latin typeface="Arial" panose="020B0604020202020204" pitchFamily="34" charset="0"/>
              </a:rPr>
              <a:t>Sipser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. </a:t>
            </a:r>
            <a:b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For complexity background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17419" name="Rectangles 578575"/>
          <p:cNvSpPr/>
          <p:nvPr/>
        </p:nvSpPr>
        <p:spPr>
          <a:xfrm>
            <a:off x="609600" y="990600"/>
            <a:ext cx="6400800" cy="762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Introduction to Modern Cryptography / Katz &amp; </a:t>
            </a:r>
            <a:r>
              <a:rPr lang="en-US" b="1" err="1">
                <a:solidFill>
                  <a:srgbClr val="CC0000"/>
                </a:solidFill>
                <a:latin typeface="Arial" panose="020B0604020202020204" pitchFamily="34" charset="0"/>
              </a:rPr>
              <a:t>Lindell</a:t>
            </a:r>
            <a:b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Main text used, though not 100% followed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pic>
        <p:nvPicPr>
          <p:cNvPr id="17420" name="Picture 578577" descr="katz_lindel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228600"/>
            <a:ext cx="1752600" cy="1752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19458" name="Title 56832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lstStyle/>
          <a:p>
            <a:r>
              <a:rPr lang="en-US"/>
              <a:t>Requirements</a:t>
            </a:r>
            <a:endParaRPr lang="en-US"/>
          </a:p>
        </p:txBody>
      </p:sp>
      <p:sp>
        <p:nvSpPr>
          <p:cNvPr id="19459" name="Text Placeholder 56832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685800"/>
          </a:xfrm>
        </p:spPr>
        <p:txBody>
          <a:bodyPr lIns="92075" tIns="46038" rIns="92075" bIns="46038" anchor="t" anchorCtr="0"/>
          <a:lstStyle/>
          <a:p>
            <a:r>
              <a:rPr lang="en-US" sz="2000" u="sng">
                <a:solidFill>
                  <a:srgbClr val="CC0000"/>
                </a:solidFill>
              </a:rPr>
              <a:t>Exercises:</a:t>
            </a:r>
            <a:r>
              <a:rPr lang="en-US"/>
              <a:t> Weekly from Thursday till Thursday before class.</a:t>
            </a:r>
            <a:endParaRPr lang="en-US"/>
          </a:p>
        </p:txBody>
      </p:sp>
      <p:sp>
        <p:nvSpPr>
          <p:cNvPr id="19460" name="Rectangles 568323"/>
          <p:cNvSpPr/>
          <p:nvPr/>
        </p:nvSpPr>
        <p:spPr>
          <a:xfrm>
            <a:off x="1981200" y="1524000"/>
            <a:ext cx="58674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Submit by email / mailbox / in class to </a:t>
            </a:r>
            <a:r>
              <a:rPr lang="en-US" b="1" err="1">
                <a:solidFill>
                  <a:srgbClr val="003399"/>
                </a:solidFill>
                <a:latin typeface="Arial" panose="020B0604020202020204" pitchFamily="34" charset="0"/>
              </a:rPr>
              <a:t>Rajsekar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s 568325"/>
          <p:cNvSpPr/>
          <p:nvPr/>
        </p:nvSpPr>
        <p:spPr>
          <a:xfrm>
            <a:off x="609600" y="2590800"/>
            <a:ext cx="73152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Flexibility: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4 late days, bonus questions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19462" name="Rectangles 568327"/>
          <p:cNvSpPr/>
          <p:nvPr/>
        </p:nvSpPr>
        <p:spPr>
          <a:xfrm>
            <a:off x="609600" y="3276600"/>
            <a:ext cx="2590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Take home final.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19463" name="Rectangles 568328"/>
          <p:cNvSpPr/>
          <p:nvPr/>
        </p:nvSpPr>
        <p:spPr>
          <a:xfrm>
            <a:off x="609600" y="3962400"/>
            <a:ext cx="2590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Final grade: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19464" name="Rectangles 568329"/>
          <p:cNvSpPr/>
          <p:nvPr/>
        </p:nvSpPr>
        <p:spPr>
          <a:xfrm>
            <a:off x="2362200" y="3962400"/>
            <a:ext cx="51054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50% homework, 50% final 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19465" name="Rectangles 568331"/>
          <p:cNvSpPr/>
          <p:nvPr/>
        </p:nvSpPr>
        <p:spPr>
          <a:xfrm>
            <a:off x="609600" y="4800600"/>
            <a:ext cx="8534400" cy="685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1482725" indent="-1482725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Honor code. 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Collaboration on homework with other students </a:t>
            </a:r>
            <a:r>
              <a:rPr lang="en-US" b="1">
                <a:solidFill>
                  <a:srgbClr val="CC0000"/>
                </a:solidFill>
                <a:latin typeface="Arial" panose="020B0604020202020204" pitchFamily="34" charset="0"/>
              </a:rPr>
              <a:t>encouraged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. </a:t>
            </a:r>
            <a:b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</a:b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However, write alone and give credit.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19466" name="Rectangles 568333"/>
          <p:cNvSpPr/>
          <p:nvPr/>
        </p:nvSpPr>
        <p:spPr>
          <a:xfrm>
            <a:off x="2133600" y="5638800"/>
            <a:ext cx="6477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marL="342900" indent="-342900"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Work on final alone and as directed.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21506" name="Title 59392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lstStyle/>
          <a:p>
            <a:r>
              <a:rPr lang="en-US"/>
              <a:t>This course is hard</a:t>
            </a:r>
            <a:endParaRPr lang="en-US"/>
          </a:p>
        </p:txBody>
      </p:sp>
      <p:sp>
        <p:nvSpPr>
          <p:cNvPr id="21507" name="Text Placeholder 593922"/>
          <p:cNvSpPr>
            <a:spLocks noGrp="1"/>
          </p:cNvSpPr>
          <p:nvPr>
            <p:ph idx="1"/>
          </p:nvPr>
        </p:nvSpPr>
        <p:spPr>
          <a:xfrm>
            <a:off x="609600" y="609600"/>
            <a:ext cx="7848600" cy="1600200"/>
          </a:xfrm>
        </p:spPr>
        <p:txBody>
          <a:bodyPr lIns="92075" tIns="46038" rIns="92075" bIns="46038" anchor="t" anchorCtr="0"/>
          <a:lstStyle/>
          <a:p>
            <a:pPr>
              <a:buFont typeface="Monotype Sorts" pitchFamily="2" charset="2"/>
              <a:buChar char="n"/>
            </a:pPr>
            <a:r>
              <a:rPr lang="en-US"/>
              <a:t> Challenging weekly exercises</a:t>
            </a:r>
            <a:endParaRPr lang="en-US"/>
          </a:p>
          <a:p>
            <a:pPr>
              <a:buFont typeface="Monotype Sorts" pitchFamily="2" charset="2"/>
              <a:buChar char="n"/>
            </a:pPr>
            <a:r>
              <a:rPr lang="en-US"/>
              <a:t> Emphasis on mathematical </a:t>
            </a:r>
            <a:r>
              <a:rPr lang="en-US" i="1">
                <a:solidFill>
                  <a:srgbClr val="CC0000"/>
                </a:solidFill>
              </a:rPr>
              <a:t>proofs</a:t>
            </a:r>
            <a:endParaRPr lang="en-US" i="1">
              <a:solidFill>
                <a:srgbClr val="CC0000"/>
              </a:solidFill>
            </a:endParaRPr>
          </a:p>
          <a:p>
            <a:pPr>
              <a:buFont typeface="Monotype Sorts" pitchFamily="2" charset="2"/>
              <a:buChar char="n"/>
            </a:pPr>
            <a:r>
              <a:rPr lang="en-US" i="1">
                <a:solidFill>
                  <a:srgbClr val="CC0000"/>
                </a:solidFill>
              </a:rPr>
              <a:t> </a:t>
            </a:r>
            <a:r>
              <a:rPr lang="en-US"/>
              <a:t>Counterintuitive concepts.</a:t>
            </a:r>
            <a:endParaRPr lang="en-US"/>
          </a:p>
          <a:p>
            <a:pPr>
              <a:buFont typeface="Monotype Sorts" pitchFamily="2" charset="2"/>
              <a:buChar char="n"/>
            </a:pPr>
            <a:r>
              <a:rPr lang="en-US"/>
              <a:t> Extensive use of quantifiers/probability</a:t>
            </a:r>
            <a:endParaRPr lang="en-US" i="1">
              <a:solidFill>
                <a:srgbClr val="CC0000"/>
              </a:solidFill>
            </a:endParaRPr>
          </a:p>
        </p:txBody>
      </p:sp>
      <p:sp>
        <p:nvSpPr>
          <p:cNvPr id="593924" name="Rectangles 593923"/>
          <p:cNvSpPr/>
          <p:nvPr/>
        </p:nvSpPr>
        <p:spPr>
          <a:xfrm>
            <a:off x="0" y="2133600"/>
            <a:ext cx="9144000" cy="762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/>
          <a:p>
            <a:pPr algn="ctr" eaLnBrk="0" hangingPunct="0">
              <a:lnSpc>
                <a:spcPct val="70000"/>
              </a:lnSpc>
              <a:buSzTx/>
            </a:pPr>
            <a:r>
              <a:rPr lang="en-US" sz="3200" b="1">
                <a:solidFill>
                  <a:srgbClr val="660066"/>
                </a:solidFill>
                <a:latin typeface="Arial Narrow" panose="020B0606020202030204" pitchFamily="34" charset="0"/>
              </a:rPr>
              <a:t>But it’s not my fault :)</a:t>
            </a:r>
            <a:endParaRPr lang="en-US" sz="3200" b="1">
              <a:solidFill>
                <a:srgbClr val="660066"/>
              </a:solidFill>
              <a:latin typeface="Arial Narrow" panose="020B0606020202030204" pitchFamily="34" charset="0"/>
            </a:endParaRPr>
          </a:p>
        </p:txBody>
      </p:sp>
      <p:sp>
        <p:nvSpPr>
          <p:cNvPr id="593925" name="Rectangles 593924"/>
          <p:cNvSpPr/>
          <p:nvPr/>
        </p:nvSpPr>
        <p:spPr>
          <a:xfrm>
            <a:off x="609600" y="2895600"/>
            <a:ext cx="8534400" cy="1600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Good coverage of crypto (meat, vegetables and desert) takes a year.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Simulation / experimentation can’t be used to show security.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 i="1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Need to acquire “crypto-intuition”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Quantifiers, proofs by contradiction, reductions, probability are inherent.</a:t>
            </a:r>
            <a:endParaRPr lang="en-US" b="1" i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93926" name="Rectangles 593925"/>
          <p:cNvSpPr/>
          <p:nvPr/>
        </p:nvSpPr>
        <p:spPr>
          <a:xfrm>
            <a:off x="0" y="4572000"/>
            <a:ext cx="9144000" cy="762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/>
          <a:p>
            <a:pPr algn="ctr" eaLnBrk="0" hangingPunct="0">
              <a:lnSpc>
                <a:spcPct val="70000"/>
              </a:lnSpc>
              <a:buSzTx/>
            </a:pPr>
            <a:r>
              <a:rPr lang="en-US" sz="3200" b="1">
                <a:solidFill>
                  <a:srgbClr val="660066"/>
                </a:solidFill>
                <a:latin typeface="Arial Narrow" panose="020B0606020202030204" pitchFamily="34" charset="0"/>
              </a:rPr>
              <a:t>Mitigating hardness</a:t>
            </a:r>
            <a:endParaRPr lang="en-US" sz="3200" b="1">
              <a:solidFill>
                <a:srgbClr val="660066"/>
              </a:solidFill>
              <a:latin typeface="Arial Narrow" panose="020B0606020202030204" pitchFamily="34" charset="0"/>
            </a:endParaRPr>
          </a:p>
        </p:txBody>
      </p:sp>
      <p:sp>
        <p:nvSpPr>
          <p:cNvPr id="593927" name="Rectangles 593926"/>
          <p:cNvSpPr/>
          <p:nvPr/>
        </p:nvSpPr>
        <p:spPr>
          <a:xfrm>
            <a:off x="609600" y="5410200"/>
            <a:ext cx="8534400" cy="990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Avoid excessive exercises – only questions that teach you something.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Try best to explain intuition behind proofs </a:t>
            </a:r>
            <a:endParaRPr lang="en-US" b="1">
              <a:solidFill>
                <a:srgbClr val="003399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2" charset="2"/>
              <a:buChar char="n"/>
            </a:pP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Me and </a:t>
            </a:r>
            <a:r>
              <a:rPr lang="en-US" b="1" err="1">
                <a:solidFill>
                  <a:srgbClr val="003399"/>
                </a:solidFill>
                <a:latin typeface="Arial" panose="020B0604020202020204" pitchFamily="34" charset="0"/>
              </a:rPr>
              <a:t>Rajsekar</a:t>
            </a:r>
            <a:r>
              <a:rPr lang="en-US" b="1">
                <a:solidFill>
                  <a:srgbClr val="003399"/>
                </a:solidFill>
                <a:latin typeface="Arial" panose="020B0604020202020204" pitchFamily="34" charset="0"/>
              </a:rPr>
              <a:t> available for any questions and clarifications.</a:t>
            </a:r>
            <a:endParaRPr lang="en-US" b="1" i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4" grpId="0"/>
      <p:bldP spid="593925" grpId="0"/>
      <p:bldP spid="593926" grpId="0"/>
      <p:bldP spid="593927" grpId="0"/>
    </p:bldLst>
  </p:timing>
</p:sld>
</file>

<file path=ppt/theme/theme1.xml><?xml version="1.0" encoding="utf-8"?>
<a:theme xmlns:a="http://schemas.openxmlformats.org/drawingml/2006/main" name="cs423-handouts">
  <a:themeElements>
    <a:clrScheme name="">
      <a:dk1>
        <a:srgbClr val="000000"/>
      </a:dk1>
      <a:lt1>
        <a:srgbClr val="FFFFFF"/>
      </a:lt1>
      <a:dk2>
        <a:srgbClr val="B2B2B2"/>
      </a:dk2>
      <a:lt2>
        <a:srgbClr val="010000"/>
      </a:lt2>
      <a:accent1>
        <a:srgbClr val="A50021"/>
      </a:accent1>
      <a:accent2>
        <a:srgbClr val="FFFFCC"/>
      </a:accent2>
      <a:accent3>
        <a:srgbClr val="FFFFFF"/>
      </a:accent3>
      <a:accent4>
        <a:srgbClr val="000000"/>
      </a:accent4>
      <a:accent5>
        <a:srgbClr val="CFAAAB"/>
      </a:accent5>
      <a:accent6>
        <a:srgbClr val="E5E5B7"/>
      </a:accent6>
      <a:hlink>
        <a:srgbClr val="FF6600"/>
      </a:hlink>
      <a:folHlink>
        <a:srgbClr val="660066"/>
      </a:folHlink>
    </a:clrScheme>
    <a:fontScheme name="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383"/>
        </a:accent4>
        <a:accent5>
          <a:srgbClr val="E2F4FF"/>
        </a:accent5>
        <a:accent6>
          <a:srgbClr val="E5E5B7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CC"/>
        </a:dk2>
        <a:lt2>
          <a:srgbClr val="800000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CDCDC"/>
        </a:accent4>
        <a:accent5>
          <a:srgbClr val="AAAAAA"/>
        </a:accent5>
        <a:accent6>
          <a:srgbClr val="000089"/>
        </a:accent6>
        <a:hlink>
          <a:srgbClr val="8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6C6C6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5E5B7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5E5B7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5E5B7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969696"/>
        </a:dk2>
        <a:lt2>
          <a:srgbClr val="010000"/>
        </a:lt2>
        <a:accent1>
          <a:srgbClr val="A50021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E5E5B7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0000"/>
      </a:accent4>
      <a:accent5>
        <a:srgbClr val="E2F4FF"/>
      </a:accent5>
      <a:accent6>
        <a:srgbClr val="E5E5B7"/>
      </a:accent6>
      <a:hlink>
        <a:srgbClr val="FF6600"/>
      </a:hlink>
      <a:folHlink>
        <a:srgbClr val="FFFFFF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0000"/>
      </a:accent4>
      <a:accent5>
        <a:srgbClr val="E2F4FF"/>
      </a:accent5>
      <a:accent6>
        <a:srgbClr val="E5E5B7"/>
      </a:accent6>
      <a:hlink>
        <a:srgbClr val="FF6600"/>
      </a:hlink>
      <a:folHlink>
        <a:srgbClr val="FFFFFF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F:\CS423\public_html\lectures\cs423-handouts.pot</Template>
  <TotalTime>0</TotalTime>
  <Words>11573</Words>
  <Application>WPS Presentation</Application>
  <PresentationFormat>On-screen Show (4:3)</PresentationFormat>
  <Paragraphs>611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SimSun</vt:lpstr>
      <vt:lpstr>Wingdings</vt:lpstr>
      <vt:lpstr>Monotype Sorts</vt:lpstr>
      <vt:lpstr>Wingdings</vt:lpstr>
      <vt:lpstr>Arial Narrow</vt:lpstr>
      <vt:lpstr>Courier New</vt:lpstr>
      <vt:lpstr>Microsoft YaHei</vt:lpstr>
      <vt:lpstr>Arial Unicode MS</vt:lpstr>
      <vt:lpstr>cs423-handouts</vt:lpstr>
      <vt:lpstr> Cryptography </vt:lpstr>
      <vt:lpstr>Cryptography</vt:lpstr>
      <vt:lpstr>Examples</vt:lpstr>
      <vt:lpstr>This Course</vt:lpstr>
      <vt:lpstr>This Course</vt:lpstr>
      <vt:lpstr>Prerequisites</vt:lpstr>
      <vt:lpstr>Reading</vt:lpstr>
      <vt:lpstr>Requirements</vt:lpstr>
      <vt:lpstr>This course is hard</vt:lpstr>
      <vt:lpstr>Encryption Schemes</vt:lpstr>
      <vt:lpstr>Example 1: Caesar’s Cipher </vt:lpstr>
      <vt:lpstr>Example 2: Substitution Cipher</vt:lpstr>
      <vt:lpstr>Example 3- Vigenere</vt:lpstr>
      <vt:lpstr>Example 3- Vigenere</vt:lpstr>
      <vt:lpstr>Example 3- Vigenere</vt:lpstr>
      <vt:lpstr>Example 4 - The Enigma</vt:lpstr>
      <vt:lpstr>Post 1970’s Crypto</vt:lpstr>
      <vt:lpstr>Review of Encryption Schemes</vt:lpstr>
      <vt:lpstr>Public Key Cryptography [DH76,RSA77]</vt:lpstr>
      <vt:lpstr>Other Crypto Wonders</vt:lpstr>
      <vt:lpstr>Cryptography &amp; Security</vt:lpstr>
      <vt:lpstr>Cryptography &amp; Security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Boaz Barak</dc:creator>
  <cp:lastModifiedBy>subh</cp:lastModifiedBy>
  <cp:revision>622</cp:revision>
  <cp:lastPrinted>2001-02-04T13:00:00Z</cp:lastPrinted>
  <dcterms:created xsi:type="dcterms:W3CDTF">1999-11-17T14:21:00Z</dcterms:created>
  <dcterms:modified xsi:type="dcterms:W3CDTF">2022-11-04T07:50:44Z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F3E17A97812442428FE4A024FB3F7250</vt:lpwstr>
  </property>
  <property fmtid="{D5CDD505-2E9C-101B-9397-08002B2CF9AE}" pid="3" name="KSOProductBuildVer">
    <vt:lpwstr>1033-11.2.0.11380</vt:lpwstr>
  </property>
</Properties>
</file>