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18288000" cy="10287000"/>
  <p:notesSz cx="6858000" cy="9144000"/>
  <p:embeddedFontLst>
    <p:embeddedFont>
      <p:font typeface="Poppins Medium" panose="00000600000000000000"/>
      <p:regular r:id="rId40"/>
    </p:embeddedFont>
    <p:embeddedFont>
      <p:font typeface="Poppins" panose="00000500000000000000"/>
      <p:regular r:id="rId41"/>
    </p:embeddedFont>
    <p:embeddedFont>
      <p:font typeface="Poppins Light" panose="00000400000000000000"/>
      <p:regular r:id="rId42"/>
    </p:embeddedFont>
    <p:embeddedFont>
      <p:font typeface="Calibri" panose="020F0502020204030204" charset="0"/>
      <p:regular r:id="rId43"/>
      <p:bold r:id="rId44"/>
      <p:italic r:id="rId45"/>
      <p:boldItalic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font" Target="fonts/font7.fntdata"/><Relationship Id="rId45" Type="http://schemas.openxmlformats.org/officeDocument/2006/relationships/font" Target="fonts/font6.fntdata"/><Relationship Id="rId44" Type="http://schemas.openxmlformats.org/officeDocument/2006/relationships/font" Target="fonts/font5.fntdata"/><Relationship Id="rId43" Type="http://schemas.openxmlformats.org/officeDocument/2006/relationships/font" Target="fonts/font4.fntdata"/><Relationship Id="rId42" Type="http://schemas.openxmlformats.org/officeDocument/2006/relationships/font" Target="fonts/font3.fntdata"/><Relationship Id="rId41" Type="http://schemas.openxmlformats.org/officeDocument/2006/relationships/font" Target="fonts/font2.fntdata"/><Relationship Id="rId40" Type="http://schemas.openxmlformats.org/officeDocument/2006/relationships/font" Target="fonts/font1.fntdata"/><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AutoShape 2"/>
          <p:cNvSpPr/>
          <p:nvPr/>
        </p:nvSpPr>
        <p:spPr>
          <a:xfrm flipV="1">
            <a:off x="79459" y="7279676"/>
            <a:ext cx="18288000" cy="0"/>
          </a:xfrm>
          <a:prstGeom prst="line">
            <a:avLst/>
          </a:prstGeom>
          <a:ln w="9525" cap="rnd">
            <a:solidFill>
              <a:srgbClr val="F4F4F4"/>
            </a:solidFill>
            <a:prstDash val="solid"/>
            <a:headEnd type="none" w="sm" len="sm"/>
            <a:tailEnd type="none" w="sm" len="sm"/>
          </a:ln>
        </p:spPr>
      </p:sp>
      <p:sp>
        <p:nvSpPr>
          <p:cNvPr id="3" name="TextBox 3"/>
          <p:cNvSpPr txBox="1"/>
          <p:nvPr/>
        </p:nvSpPr>
        <p:spPr>
          <a:xfrm>
            <a:off x="1187618" y="1842859"/>
            <a:ext cx="16071682" cy="3660269"/>
          </a:xfrm>
          <a:prstGeom prst="rect">
            <a:avLst/>
          </a:prstGeom>
        </p:spPr>
        <p:txBody>
          <a:bodyPr lIns="0" tIns="0" rIns="0" bIns="0" rtlCol="0" anchor="t">
            <a:spAutoFit/>
          </a:bodyPr>
          <a:lstStyle/>
          <a:p>
            <a:pPr algn="l">
              <a:lnSpc>
                <a:spcPts val="9200"/>
              </a:lnSpc>
            </a:pPr>
            <a:r>
              <a:rPr lang="en-US" sz="9685" b="1" spc="-406">
                <a:solidFill>
                  <a:srgbClr val="F4F4F4"/>
                </a:solidFill>
                <a:latin typeface="Poppins Medium" panose="00000600000000000000"/>
                <a:ea typeface="Poppins Medium" panose="00000600000000000000"/>
                <a:cs typeface="Poppins Medium" panose="00000600000000000000"/>
                <a:sym typeface="Poppins Medium" panose="00000600000000000000"/>
              </a:rPr>
              <a:t>Consumer Behaviour Analysis</a:t>
            </a:r>
            <a:endParaRPr lang="en-US" sz="9685" b="1" spc="-406">
              <a:solidFill>
                <a:srgbClr val="F4F4F4"/>
              </a:solidFill>
              <a:latin typeface="Poppins Medium" panose="00000600000000000000"/>
              <a:ea typeface="Poppins Medium" panose="00000600000000000000"/>
              <a:cs typeface="Poppins Medium" panose="00000600000000000000"/>
              <a:sym typeface="Poppins Medium" panose="00000600000000000000"/>
            </a:endParaRPr>
          </a:p>
          <a:p>
            <a:pPr algn="l">
              <a:lnSpc>
                <a:spcPts val="9200"/>
              </a:lnSpc>
            </a:pPr>
          </a:p>
        </p:txBody>
      </p:sp>
      <p:sp>
        <p:nvSpPr>
          <p:cNvPr id="4" name="TextBox 4"/>
          <p:cNvSpPr txBox="1"/>
          <p:nvPr/>
        </p:nvSpPr>
        <p:spPr>
          <a:xfrm>
            <a:off x="10292284" y="7480694"/>
            <a:ext cx="6967016" cy="1085306"/>
          </a:xfrm>
          <a:prstGeom prst="rect">
            <a:avLst/>
          </a:prstGeom>
        </p:spPr>
        <p:txBody>
          <a:bodyPr lIns="0" tIns="0" rIns="0" bIns="0" rtlCol="0" anchor="t">
            <a:spAutoFit/>
          </a:bodyPr>
          <a:lstStyle/>
          <a:p>
            <a:pPr algn="r">
              <a:lnSpc>
                <a:spcPts val="4230"/>
              </a:lnSpc>
            </a:pPr>
            <a:r>
              <a:rPr lang="en-US" sz="3020" spc="-126">
                <a:solidFill>
                  <a:srgbClr val="F4F4F4"/>
                </a:solidFill>
                <a:latin typeface="Poppins" panose="00000500000000000000"/>
                <a:ea typeface="Poppins" panose="00000500000000000000"/>
                <a:cs typeface="Poppins" panose="00000500000000000000"/>
                <a:sym typeface="Poppins" panose="00000500000000000000"/>
              </a:rPr>
              <a:t>Visvanathan S</a:t>
            </a:r>
            <a:endParaRPr lang="en-US" sz="3020" spc="-126">
              <a:solidFill>
                <a:srgbClr val="F4F4F4"/>
              </a:solidFill>
              <a:latin typeface="Poppins" panose="00000500000000000000"/>
              <a:ea typeface="Poppins" panose="00000500000000000000"/>
              <a:cs typeface="Poppins" panose="00000500000000000000"/>
              <a:sym typeface="Poppins" panose="00000500000000000000"/>
            </a:endParaRPr>
          </a:p>
          <a:p>
            <a:pPr algn="r">
              <a:lnSpc>
                <a:spcPts val="4230"/>
              </a:lnSpc>
              <a:spcBef>
                <a:spcPct val="0"/>
              </a:spcBef>
            </a:pPr>
            <a:r>
              <a:rPr lang="en-US" sz="3020" spc="-126">
                <a:solidFill>
                  <a:srgbClr val="F4F4F4"/>
                </a:solidFill>
                <a:latin typeface="Poppins" panose="00000500000000000000"/>
                <a:ea typeface="Poppins" panose="00000500000000000000"/>
                <a:cs typeface="Poppins" panose="00000500000000000000"/>
                <a:sym typeface="Poppins" panose="00000500000000000000"/>
              </a:rPr>
              <a:t>DS-S-WE-T-B37</a:t>
            </a:r>
            <a:endParaRPr lang="en-US" sz="3020" spc="-126">
              <a:solidFill>
                <a:srgbClr val="F4F4F4"/>
              </a:solidFill>
              <a:latin typeface="Poppins" panose="00000500000000000000"/>
              <a:ea typeface="Poppins" panose="00000500000000000000"/>
              <a:cs typeface="Poppins" panose="00000500000000000000"/>
              <a:sym typeface="Poppins" panose="00000500000000000000"/>
            </a:endParaRPr>
          </a:p>
        </p:txBody>
      </p:sp>
      <p:grpSp>
        <p:nvGrpSpPr>
          <p:cNvPr id="5" name="Group 5"/>
          <p:cNvGrpSpPr/>
          <p:nvPr/>
        </p:nvGrpSpPr>
        <p:grpSpPr>
          <a:xfrm rot="0">
            <a:off x="12951860" y="8975416"/>
            <a:ext cx="4496771" cy="565767"/>
            <a:chOff x="0" y="0"/>
            <a:chExt cx="1184335" cy="149009"/>
          </a:xfrm>
        </p:grpSpPr>
        <p:sp>
          <p:nvSpPr>
            <p:cNvPr id="6" name="Freeform 6"/>
            <p:cNvSpPr/>
            <p:nvPr/>
          </p:nvSpPr>
          <p:spPr>
            <a:xfrm>
              <a:off x="0" y="0"/>
              <a:ext cx="1184335" cy="149009"/>
            </a:xfrm>
            <a:custGeom>
              <a:avLst/>
              <a:gdLst/>
              <a:ahLst/>
              <a:cxnLst/>
              <a:rect l="l" t="t" r="r" b="b"/>
              <a:pathLst>
                <a:path w="1184335" h="149009">
                  <a:moveTo>
                    <a:pt x="74504" y="0"/>
                  </a:moveTo>
                  <a:lnTo>
                    <a:pt x="1109831" y="0"/>
                  </a:lnTo>
                  <a:cubicBezTo>
                    <a:pt x="1129590" y="0"/>
                    <a:pt x="1148541" y="7850"/>
                    <a:pt x="1162513" y="21822"/>
                  </a:cubicBezTo>
                  <a:cubicBezTo>
                    <a:pt x="1176485" y="35794"/>
                    <a:pt x="1184335" y="54745"/>
                    <a:pt x="1184335" y="74504"/>
                  </a:cubicBezTo>
                  <a:lnTo>
                    <a:pt x="1184335" y="74504"/>
                  </a:lnTo>
                  <a:cubicBezTo>
                    <a:pt x="1184335" y="94264"/>
                    <a:pt x="1176485" y="113215"/>
                    <a:pt x="1162513" y="127187"/>
                  </a:cubicBezTo>
                  <a:cubicBezTo>
                    <a:pt x="1148541" y="141159"/>
                    <a:pt x="1129590" y="149009"/>
                    <a:pt x="1109831" y="149009"/>
                  </a:cubicBezTo>
                  <a:lnTo>
                    <a:pt x="74504" y="149009"/>
                  </a:lnTo>
                  <a:cubicBezTo>
                    <a:pt x="54745" y="149009"/>
                    <a:pt x="35794" y="141159"/>
                    <a:pt x="21822" y="127187"/>
                  </a:cubicBezTo>
                  <a:cubicBezTo>
                    <a:pt x="7850" y="113215"/>
                    <a:pt x="0" y="94264"/>
                    <a:pt x="0" y="74504"/>
                  </a:cubicBezTo>
                  <a:lnTo>
                    <a:pt x="0" y="74504"/>
                  </a:lnTo>
                  <a:cubicBezTo>
                    <a:pt x="0" y="54745"/>
                    <a:pt x="7850" y="35794"/>
                    <a:pt x="21822" y="21822"/>
                  </a:cubicBezTo>
                  <a:cubicBezTo>
                    <a:pt x="35794" y="7850"/>
                    <a:pt x="54745" y="0"/>
                    <a:pt x="74504" y="0"/>
                  </a:cubicBezTo>
                  <a:close/>
                </a:path>
              </a:pathLst>
            </a:custGeom>
            <a:gradFill rotWithShape="1">
              <a:gsLst>
                <a:gs pos="0">
                  <a:srgbClr val="590E1E">
                    <a:alpha val="100000"/>
                  </a:srgbClr>
                </a:gs>
                <a:gs pos="100000">
                  <a:srgbClr val="000000">
                    <a:alpha val="100000"/>
                  </a:srgbClr>
                </a:gs>
              </a:gsLst>
              <a:lin ang="0"/>
            </a:gradFill>
            <a:ln w="9525" cap="rnd">
              <a:solidFill>
                <a:srgbClr val="F4F4F4"/>
              </a:solidFill>
              <a:prstDash val="solid"/>
              <a:round/>
            </a:ln>
          </p:spPr>
        </p:sp>
        <p:sp>
          <p:nvSpPr>
            <p:cNvPr id="7" name="TextBox 7"/>
            <p:cNvSpPr txBox="1"/>
            <p:nvPr/>
          </p:nvSpPr>
          <p:spPr>
            <a:xfrm>
              <a:off x="0" y="-47625"/>
              <a:ext cx="1184335" cy="196634"/>
            </a:xfrm>
            <a:prstGeom prst="rect">
              <a:avLst/>
            </a:prstGeom>
          </p:spPr>
          <p:txBody>
            <a:bodyPr lIns="50800" tIns="50800" rIns="50800" bIns="50800" rtlCol="0" anchor="ctr"/>
            <a:lstStyle/>
            <a:p>
              <a:pPr algn="ctr">
                <a:lnSpc>
                  <a:spcPts val="2690"/>
                </a:lnSpc>
              </a:pPr>
              <a:r>
                <a:rPr lang="en-US" sz="1920" spc="40">
                  <a:solidFill>
                    <a:srgbClr val="F4F4F4"/>
                  </a:solidFill>
                  <a:latin typeface="Poppins Light" panose="00000400000000000000"/>
                  <a:ea typeface="Poppins Light" panose="00000400000000000000"/>
                  <a:cs typeface="Poppins Light" panose="00000400000000000000"/>
                  <a:sym typeface="Poppins Light" panose="00000400000000000000"/>
                </a:rPr>
                <a:t>WWW.SHOPEASY.COM</a:t>
              </a:r>
              <a:endParaRPr lang="en-US" sz="1920" spc="40">
                <a:solidFill>
                  <a:srgbClr val="F4F4F4"/>
                </a:solidFill>
                <a:latin typeface="Poppins Light" panose="00000400000000000000"/>
                <a:ea typeface="Poppins Light" panose="00000400000000000000"/>
                <a:cs typeface="Poppins Light" panose="00000400000000000000"/>
                <a:sym typeface="Poppins Light" panose="0000040000000000000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028700" y="2226004"/>
            <a:ext cx="14451413" cy="7539868"/>
          </a:xfrm>
          <a:custGeom>
            <a:avLst/>
            <a:gdLst/>
            <a:ahLst/>
            <a:cxnLst/>
            <a:rect l="l" t="t" r="r" b="b"/>
            <a:pathLst>
              <a:path w="14451413" h="7539868">
                <a:moveTo>
                  <a:pt x="0" y="0"/>
                </a:moveTo>
                <a:lnTo>
                  <a:pt x="14451413" y="0"/>
                </a:lnTo>
                <a:lnTo>
                  <a:pt x="14451413" y="7539867"/>
                </a:lnTo>
                <a:lnTo>
                  <a:pt x="0" y="7539867"/>
                </a:lnTo>
                <a:lnTo>
                  <a:pt x="0" y="0"/>
                </a:lnTo>
                <a:close/>
              </a:path>
            </a:pathLst>
          </a:custGeom>
          <a:blipFill>
            <a:blip r:embed="rId1"/>
            <a:stretch>
              <a:fillRect/>
            </a:stretch>
          </a:blipFill>
        </p:spPr>
      </p:sp>
      <p:sp>
        <p:nvSpPr>
          <p:cNvPr id="3" name="TextBox 3"/>
          <p:cNvSpPr txBox="1"/>
          <p:nvPr/>
        </p:nvSpPr>
        <p:spPr>
          <a:xfrm>
            <a:off x="1028700" y="895350"/>
            <a:ext cx="10559835" cy="1671320"/>
          </a:xfrm>
          <a:prstGeom prst="rect">
            <a:avLst/>
          </a:prstGeom>
        </p:spPr>
        <p:txBody>
          <a:bodyPr lIns="0" tIns="0" rIns="0" bIns="0" rtlCol="0" anchor="t">
            <a:spAutoFit/>
          </a:bodyPr>
          <a:lstStyle/>
          <a:p>
            <a:pPr algn="l">
              <a:lnSpc>
                <a:spcPts val="6580"/>
              </a:lnSpc>
              <a:spcBef>
                <a:spcPct val="0"/>
              </a:spcBef>
            </a:pPr>
            <a:r>
              <a:rPr lang="en-US" sz="4700" spc="-197">
                <a:solidFill>
                  <a:srgbClr val="FFFFFF"/>
                </a:solidFill>
                <a:latin typeface="Poppins" panose="00000500000000000000"/>
                <a:ea typeface="Poppins" panose="00000500000000000000"/>
                <a:cs typeface="Poppins" panose="00000500000000000000"/>
                <a:sym typeface="Poppins" panose="00000500000000000000"/>
              </a:rPr>
              <a:t>Purchase </a:t>
            </a:r>
            <a:r>
              <a:rPr lang="en-US" sz="4700" spc="-197">
                <a:solidFill>
                  <a:srgbClr val="FFFFFF"/>
                </a:solidFill>
                <a:latin typeface="Poppins" panose="00000500000000000000"/>
                <a:ea typeface="Poppins" panose="00000500000000000000"/>
                <a:cs typeface="Poppins" panose="00000500000000000000"/>
                <a:sym typeface="Poppins" panose="00000500000000000000"/>
              </a:rPr>
              <a:t>by Products</a:t>
            </a:r>
            <a:endParaRPr lang="en-US" sz="4700" spc="-197">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6580"/>
              </a:lnSpc>
              <a:spcBef>
                <a:spcPct val="0"/>
              </a:spcBef>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975360" y="1026795"/>
            <a:ext cx="9558020" cy="843280"/>
          </a:xfrm>
          <a:prstGeom prst="rect">
            <a:avLst/>
          </a:prstGeom>
        </p:spPr>
        <p:txBody>
          <a:bodyPr wrap="square" lIns="0" tIns="0" rIns="0" bIns="0" rtlCol="0" anchor="t">
            <a:spAutoFit/>
          </a:bodyPr>
          <a:lstStyle/>
          <a:p>
            <a:pPr algn="l">
              <a:lnSpc>
                <a:spcPts val="6580"/>
              </a:lnSpc>
              <a:spcBef>
                <a:spcPct val="0"/>
              </a:spcBef>
            </a:pPr>
            <a:r>
              <a:rPr lang="en-US" sz="4700" spc="-197">
                <a:solidFill>
                  <a:srgbClr val="FFFFFF"/>
                </a:solidFill>
                <a:latin typeface="Poppins" panose="00000500000000000000"/>
                <a:ea typeface="Poppins" panose="00000500000000000000"/>
                <a:cs typeface="Poppins" panose="00000500000000000000"/>
                <a:sym typeface="Poppins" panose="00000500000000000000"/>
              </a:rPr>
              <a:t>Insights we get from the results</a:t>
            </a:r>
            <a:endParaRPr lang="en-US" sz="4700" spc="-197">
              <a:solidFill>
                <a:srgbClr val="FFFFFF"/>
              </a:solidFill>
              <a:latin typeface="Poppins" panose="00000500000000000000"/>
              <a:ea typeface="Poppins" panose="00000500000000000000"/>
              <a:cs typeface="Poppins" panose="00000500000000000000"/>
              <a:sym typeface="Poppins" panose="00000500000000000000"/>
            </a:endParaRPr>
          </a:p>
        </p:txBody>
      </p:sp>
      <p:sp>
        <p:nvSpPr>
          <p:cNvPr id="3" name="TextBox 3"/>
          <p:cNvSpPr txBox="1"/>
          <p:nvPr/>
        </p:nvSpPr>
        <p:spPr>
          <a:xfrm>
            <a:off x="975588" y="2874541"/>
            <a:ext cx="16933749" cy="4471760"/>
          </a:xfrm>
          <a:prstGeom prst="rect">
            <a:avLst/>
          </a:prstGeom>
        </p:spPr>
        <p:txBody>
          <a:bodyPr lIns="0" tIns="0" rIns="0" bIns="0" rtlCol="0" anchor="t">
            <a:spAutoFit/>
          </a:bodyPr>
          <a:lstStyle/>
          <a:p>
            <a:pPr algn="l">
              <a:lnSpc>
                <a:spcPts val="3950"/>
              </a:lnSpc>
              <a:spcBef>
                <a:spcPct val="0"/>
              </a:spcBef>
            </a:pPr>
            <a:r>
              <a:rPr lang="en-US" sz="2820" spc="-118">
                <a:solidFill>
                  <a:srgbClr val="FFFFFF"/>
                </a:solidFill>
                <a:latin typeface="Poppins" panose="00000500000000000000"/>
                <a:ea typeface="Poppins" panose="00000500000000000000"/>
                <a:cs typeface="Poppins" panose="00000500000000000000"/>
                <a:sym typeface="Poppins" panose="00000500000000000000"/>
              </a:rPr>
              <a:t>Even high priced products are bo</a:t>
            </a:r>
            <a:r>
              <a:rPr lang="en-US" sz="2820" spc="-118">
                <a:solidFill>
                  <a:srgbClr val="FFFFFF"/>
                </a:solidFill>
                <a:latin typeface="Poppins" panose="00000500000000000000"/>
                <a:ea typeface="Poppins" panose="00000500000000000000"/>
                <a:cs typeface="Poppins" panose="00000500000000000000"/>
                <a:sym typeface="Poppins" panose="00000500000000000000"/>
              </a:rPr>
              <a:t>ught so price alone is not the conversion factor.</a:t>
            </a:r>
            <a:endParaRPr lang="en-US" sz="2820" spc="-118">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950"/>
              </a:lnSpc>
              <a:spcBef>
                <a:spcPct val="0"/>
              </a:spcBef>
            </a:pPr>
          </a:p>
          <a:p>
            <a:pPr algn="l">
              <a:lnSpc>
                <a:spcPts val="3950"/>
              </a:lnSpc>
              <a:spcBef>
                <a:spcPct val="0"/>
              </a:spcBef>
            </a:pPr>
            <a:r>
              <a:rPr lang="en-US" sz="2820" spc="-118">
                <a:solidFill>
                  <a:srgbClr val="FFFFFF"/>
                </a:solidFill>
                <a:latin typeface="Poppins" panose="00000500000000000000"/>
                <a:ea typeface="Poppins" panose="00000500000000000000"/>
                <a:cs typeface="Poppins" panose="00000500000000000000"/>
                <a:sym typeface="Poppins" panose="00000500000000000000"/>
              </a:rPr>
              <a:t>Low Priced Products are also Dropped off, We need to investigate Product Specifications, rating, additional Charges, Webpage UI/UX.</a:t>
            </a:r>
            <a:endParaRPr lang="en-US" sz="2820" spc="-118">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950"/>
              </a:lnSpc>
              <a:spcBef>
                <a:spcPct val="0"/>
              </a:spcBef>
            </a:pPr>
          </a:p>
          <a:p>
            <a:pPr algn="l">
              <a:lnSpc>
                <a:spcPts val="3950"/>
              </a:lnSpc>
              <a:spcBef>
                <a:spcPct val="0"/>
              </a:spcBef>
            </a:pPr>
            <a:r>
              <a:rPr lang="en-US" sz="2820" spc="-118">
                <a:solidFill>
                  <a:srgbClr val="FFFFFF"/>
                </a:solidFill>
                <a:latin typeface="Poppins" panose="00000500000000000000"/>
                <a:ea typeface="Poppins" panose="00000500000000000000"/>
                <a:cs typeface="Poppins" panose="00000500000000000000"/>
                <a:sym typeface="Poppins" panose="00000500000000000000"/>
              </a:rPr>
              <a:t>Surfboard and Climbing Rope have better conversion despite high price, focus on replicating their success factors(e.g.,marketing, product descriptions).</a:t>
            </a:r>
            <a:endParaRPr lang="en-US" sz="2820" spc="-118">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950"/>
              </a:lnSpc>
              <a:spcBef>
                <a:spcPct val="0"/>
              </a:spcBef>
            </a:pPr>
          </a:p>
          <a:p>
            <a:pPr algn="l">
              <a:lnSpc>
                <a:spcPts val="3950"/>
              </a:lnSpc>
              <a:spcBef>
                <a:spcPct val="0"/>
              </a:spcBef>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028700" y="3081020"/>
            <a:ext cx="15922984" cy="5811889"/>
          </a:xfrm>
          <a:custGeom>
            <a:avLst/>
            <a:gdLst/>
            <a:ahLst/>
            <a:cxnLst/>
            <a:rect l="l" t="t" r="r" b="b"/>
            <a:pathLst>
              <a:path w="15922984" h="5811889">
                <a:moveTo>
                  <a:pt x="0" y="0"/>
                </a:moveTo>
                <a:lnTo>
                  <a:pt x="15922984" y="0"/>
                </a:lnTo>
                <a:lnTo>
                  <a:pt x="15922984" y="5811889"/>
                </a:lnTo>
                <a:lnTo>
                  <a:pt x="0" y="5811889"/>
                </a:lnTo>
                <a:lnTo>
                  <a:pt x="0" y="0"/>
                </a:lnTo>
                <a:close/>
              </a:path>
            </a:pathLst>
          </a:custGeom>
          <a:blipFill>
            <a:blip r:embed="rId1"/>
            <a:stretch>
              <a:fillRect/>
            </a:stretch>
          </a:blipFill>
        </p:spPr>
      </p:sp>
      <p:sp>
        <p:nvSpPr>
          <p:cNvPr id="3" name="TextBox 3"/>
          <p:cNvSpPr txBox="1"/>
          <p:nvPr/>
        </p:nvSpPr>
        <p:spPr>
          <a:xfrm>
            <a:off x="1028700" y="895350"/>
            <a:ext cx="14314912" cy="1671320"/>
          </a:xfrm>
          <a:prstGeom prst="rect">
            <a:avLst/>
          </a:prstGeom>
        </p:spPr>
        <p:txBody>
          <a:bodyPr lIns="0" tIns="0" rIns="0" bIns="0" rtlCol="0" anchor="t">
            <a:spAutoFit/>
          </a:bodyPr>
          <a:lstStyle/>
          <a:p>
            <a:pPr algn="l">
              <a:lnSpc>
                <a:spcPts val="6580"/>
              </a:lnSpc>
              <a:spcBef>
                <a:spcPct val="0"/>
              </a:spcBef>
            </a:pPr>
            <a:r>
              <a:rPr lang="en-US" sz="4700" spc="-197">
                <a:solidFill>
                  <a:srgbClr val="FFFFFF"/>
                </a:solidFill>
                <a:latin typeface="Poppins" panose="00000500000000000000"/>
                <a:ea typeface="Poppins" panose="00000500000000000000"/>
                <a:cs typeface="Poppins" panose="00000500000000000000"/>
                <a:sym typeface="Poppins" panose="00000500000000000000"/>
              </a:rPr>
              <a:t>Products analysis </a:t>
            </a:r>
            <a:r>
              <a:rPr lang="en-US" sz="4700" spc="-197">
                <a:solidFill>
                  <a:srgbClr val="FFFFFF"/>
                </a:solidFill>
                <a:latin typeface="Poppins" panose="00000500000000000000"/>
                <a:ea typeface="Poppins" panose="00000500000000000000"/>
                <a:cs typeface="Poppins" panose="00000500000000000000"/>
                <a:sym typeface="Poppins" panose="00000500000000000000"/>
              </a:rPr>
              <a:t>based on each location</a:t>
            </a:r>
            <a:endParaRPr lang="en-US" sz="4700" spc="-197">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6580"/>
              </a:lnSpc>
              <a:spcBef>
                <a:spcPct val="0"/>
              </a:spcBef>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4265196" y="1886061"/>
            <a:ext cx="8316612" cy="7859151"/>
          </a:xfrm>
          <a:custGeom>
            <a:avLst/>
            <a:gdLst/>
            <a:ahLst/>
            <a:cxnLst/>
            <a:rect l="l" t="t" r="r" b="b"/>
            <a:pathLst>
              <a:path w="8316612" h="7859151">
                <a:moveTo>
                  <a:pt x="0" y="0"/>
                </a:moveTo>
                <a:lnTo>
                  <a:pt x="8316612" y="0"/>
                </a:lnTo>
                <a:lnTo>
                  <a:pt x="8316612" y="7859151"/>
                </a:lnTo>
                <a:lnTo>
                  <a:pt x="0" y="7859151"/>
                </a:lnTo>
                <a:lnTo>
                  <a:pt x="0" y="0"/>
                </a:lnTo>
                <a:close/>
              </a:path>
            </a:pathLst>
          </a:custGeom>
          <a:blipFill>
            <a:blip r:embed="rId1"/>
            <a:stretch>
              <a:fillRect r="-189"/>
            </a:stretch>
          </a:blipFill>
        </p:spPr>
      </p:sp>
      <p:sp>
        <p:nvSpPr>
          <p:cNvPr id="3" name="TextBox 3"/>
          <p:cNvSpPr txBox="1"/>
          <p:nvPr/>
        </p:nvSpPr>
        <p:spPr>
          <a:xfrm>
            <a:off x="1028700" y="895350"/>
            <a:ext cx="14314912" cy="842645"/>
          </a:xfrm>
          <a:prstGeom prst="rect">
            <a:avLst/>
          </a:prstGeom>
        </p:spPr>
        <p:txBody>
          <a:bodyPr lIns="0" tIns="0" rIns="0" bIns="0" rtlCol="0" anchor="t">
            <a:spAutoFit/>
          </a:bodyPr>
          <a:lstStyle/>
          <a:p>
            <a:pPr algn="l">
              <a:lnSpc>
                <a:spcPts val="6580"/>
              </a:lnSpc>
              <a:spcBef>
                <a:spcPct val="0"/>
              </a:spcBef>
            </a:pPr>
            <a:r>
              <a:rPr lang="en-US" sz="4700" spc="-197">
                <a:solidFill>
                  <a:srgbClr val="FFFFFF"/>
                </a:solidFill>
                <a:latin typeface="Poppins" panose="00000500000000000000"/>
                <a:ea typeface="Poppins" panose="00000500000000000000"/>
                <a:cs typeface="Poppins" panose="00000500000000000000"/>
                <a:sym typeface="Poppins" panose="00000500000000000000"/>
              </a:rPr>
              <a:t>Results</a:t>
            </a:r>
            <a:endParaRPr lang="en-US" sz="4700" spc="-197">
              <a:solidFill>
                <a:srgbClr val="FFFFFF"/>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975360" y="1026795"/>
            <a:ext cx="10046335" cy="843280"/>
          </a:xfrm>
          <a:prstGeom prst="rect">
            <a:avLst/>
          </a:prstGeom>
        </p:spPr>
        <p:txBody>
          <a:bodyPr wrap="square" lIns="0" tIns="0" rIns="0" bIns="0" rtlCol="0" anchor="t">
            <a:spAutoFit/>
          </a:bodyPr>
          <a:lstStyle/>
          <a:p>
            <a:pPr algn="l">
              <a:lnSpc>
                <a:spcPts val="6580"/>
              </a:lnSpc>
              <a:spcBef>
                <a:spcPct val="0"/>
              </a:spcBef>
            </a:pPr>
            <a:r>
              <a:rPr lang="en-US" sz="4700" spc="-197">
                <a:solidFill>
                  <a:srgbClr val="FFFFFF"/>
                </a:solidFill>
                <a:latin typeface="Poppins" panose="00000500000000000000"/>
                <a:ea typeface="Poppins" panose="00000500000000000000"/>
                <a:cs typeface="Poppins" panose="00000500000000000000"/>
                <a:sym typeface="Poppins" panose="00000500000000000000"/>
              </a:rPr>
              <a:t>Insights we get from the results</a:t>
            </a:r>
            <a:endParaRPr lang="en-US" sz="4700" spc="-197">
              <a:solidFill>
                <a:srgbClr val="FFFFFF"/>
              </a:solidFill>
              <a:latin typeface="Poppins" panose="00000500000000000000"/>
              <a:ea typeface="Poppins" panose="00000500000000000000"/>
              <a:cs typeface="Poppins" panose="00000500000000000000"/>
              <a:sym typeface="Poppins" panose="00000500000000000000"/>
            </a:endParaRPr>
          </a:p>
        </p:txBody>
      </p:sp>
      <p:sp>
        <p:nvSpPr>
          <p:cNvPr id="3" name="TextBox 3"/>
          <p:cNvSpPr txBox="1"/>
          <p:nvPr/>
        </p:nvSpPr>
        <p:spPr>
          <a:xfrm>
            <a:off x="975588" y="2874541"/>
            <a:ext cx="16933749" cy="2985860"/>
          </a:xfrm>
          <a:prstGeom prst="rect">
            <a:avLst/>
          </a:prstGeom>
        </p:spPr>
        <p:txBody>
          <a:bodyPr lIns="0" tIns="0" rIns="0" bIns="0" rtlCol="0" anchor="t">
            <a:spAutoFit/>
          </a:bodyPr>
          <a:lstStyle/>
          <a:p>
            <a:pPr algn="l">
              <a:lnSpc>
                <a:spcPts val="3950"/>
              </a:lnSpc>
              <a:spcBef>
                <a:spcPct val="0"/>
              </a:spcBef>
            </a:pPr>
            <a:r>
              <a:rPr lang="en-US" sz="2820" spc="-118">
                <a:solidFill>
                  <a:srgbClr val="FFFFFF"/>
                </a:solidFill>
                <a:latin typeface="Poppins" panose="00000500000000000000"/>
                <a:ea typeface="Poppins" panose="00000500000000000000"/>
                <a:cs typeface="Poppins" panose="00000500000000000000"/>
                <a:sym typeface="Poppins" panose="00000500000000000000"/>
              </a:rPr>
              <a:t>Even high priced products like S</a:t>
            </a:r>
            <a:r>
              <a:rPr lang="en-US" sz="2820" spc="-118">
                <a:solidFill>
                  <a:srgbClr val="FFFFFF"/>
                </a:solidFill>
                <a:latin typeface="Poppins" panose="00000500000000000000"/>
                <a:ea typeface="Poppins" panose="00000500000000000000"/>
                <a:cs typeface="Poppins" panose="00000500000000000000"/>
                <a:sym typeface="Poppins" panose="00000500000000000000"/>
              </a:rPr>
              <a:t>urfboard and Climbing Rope are bought so use those campaigning technique in other locations too.</a:t>
            </a:r>
            <a:endParaRPr lang="en-US" sz="2820" spc="-118">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950"/>
              </a:lnSpc>
              <a:spcBef>
                <a:spcPct val="0"/>
              </a:spcBef>
            </a:pPr>
          </a:p>
          <a:p>
            <a:pPr algn="l">
              <a:lnSpc>
                <a:spcPts val="3950"/>
              </a:lnSpc>
              <a:spcBef>
                <a:spcPct val="0"/>
              </a:spcBef>
            </a:pPr>
            <a:r>
              <a:rPr lang="en-US" sz="2820" spc="-118">
                <a:solidFill>
                  <a:srgbClr val="FFFFFF"/>
                </a:solidFill>
                <a:latin typeface="Poppins" panose="00000500000000000000"/>
                <a:ea typeface="Poppins" panose="00000500000000000000"/>
                <a:cs typeface="Poppins" panose="00000500000000000000"/>
                <a:sym typeface="Poppins" panose="00000500000000000000"/>
              </a:rPr>
              <a:t>Analyse the sports based on the locations geography and increase campaigns for those products, provide some deals/discounts too.</a:t>
            </a:r>
            <a:endParaRPr lang="en-US" sz="2820" spc="-118">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950"/>
              </a:lnSpc>
              <a:spcBef>
                <a:spcPct val="0"/>
              </a:spcBef>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AutoShape 2"/>
          <p:cNvSpPr/>
          <p:nvPr/>
        </p:nvSpPr>
        <p:spPr>
          <a:xfrm flipV="1">
            <a:off x="79459" y="7279676"/>
            <a:ext cx="18288000" cy="0"/>
          </a:xfrm>
          <a:prstGeom prst="line">
            <a:avLst/>
          </a:prstGeom>
          <a:ln w="9525" cap="rnd">
            <a:solidFill>
              <a:srgbClr val="F4F4F4"/>
            </a:solidFill>
            <a:prstDash val="solid"/>
            <a:headEnd type="none" w="sm" len="sm"/>
            <a:tailEnd type="none" w="sm" len="sm"/>
          </a:ln>
        </p:spPr>
      </p:sp>
      <p:sp>
        <p:nvSpPr>
          <p:cNvPr id="3" name="TextBox 3"/>
          <p:cNvSpPr txBox="1"/>
          <p:nvPr/>
        </p:nvSpPr>
        <p:spPr>
          <a:xfrm>
            <a:off x="1660947" y="4213469"/>
            <a:ext cx="16071682" cy="1964836"/>
          </a:xfrm>
          <a:prstGeom prst="rect">
            <a:avLst/>
          </a:prstGeom>
        </p:spPr>
        <p:txBody>
          <a:bodyPr lIns="0" tIns="0" rIns="0" bIns="0" rtlCol="0" anchor="t">
            <a:spAutoFit/>
          </a:bodyPr>
          <a:lstStyle/>
          <a:p>
            <a:pPr algn="r">
              <a:lnSpc>
                <a:spcPts val="7205"/>
              </a:lnSpc>
            </a:pPr>
            <a:r>
              <a:rPr lang="en-US" sz="7585" b="1" spc="-318">
                <a:solidFill>
                  <a:srgbClr val="F4F4F4"/>
                </a:solidFill>
                <a:latin typeface="Poppins Medium" panose="00000600000000000000"/>
                <a:ea typeface="Poppins Medium" panose="00000600000000000000"/>
                <a:cs typeface="Poppins Medium" panose="00000600000000000000"/>
                <a:sym typeface="Poppins Medium" panose="00000600000000000000"/>
              </a:rPr>
              <a:t>Customer Review Analysis</a:t>
            </a:r>
            <a:endParaRPr lang="en-US" sz="7585" b="1" spc="-318">
              <a:solidFill>
                <a:srgbClr val="F4F4F4"/>
              </a:solidFill>
              <a:latin typeface="Poppins Medium" panose="00000600000000000000"/>
              <a:ea typeface="Poppins Medium" panose="00000600000000000000"/>
              <a:cs typeface="Poppins Medium" panose="00000600000000000000"/>
              <a:sym typeface="Poppins Medium" panose="00000600000000000000"/>
            </a:endParaRPr>
          </a:p>
          <a:p>
            <a:pPr algn="r">
              <a:lnSpc>
                <a:spcPts val="7205"/>
              </a:lnSpc>
            </a:p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028700" y="2502562"/>
            <a:ext cx="11981267" cy="7657076"/>
          </a:xfrm>
          <a:custGeom>
            <a:avLst/>
            <a:gdLst/>
            <a:ahLst/>
            <a:cxnLst/>
            <a:rect l="l" t="t" r="r" b="b"/>
            <a:pathLst>
              <a:path w="11981267" h="7657076">
                <a:moveTo>
                  <a:pt x="0" y="0"/>
                </a:moveTo>
                <a:lnTo>
                  <a:pt x="11981267" y="0"/>
                </a:lnTo>
                <a:lnTo>
                  <a:pt x="11981267" y="7657076"/>
                </a:lnTo>
                <a:lnTo>
                  <a:pt x="0" y="7657076"/>
                </a:lnTo>
                <a:lnTo>
                  <a:pt x="0" y="0"/>
                </a:lnTo>
                <a:close/>
              </a:path>
            </a:pathLst>
          </a:custGeom>
          <a:blipFill>
            <a:blip r:embed="rId1"/>
            <a:stretch>
              <a:fillRect r="-700"/>
            </a:stretch>
          </a:blipFill>
        </p:spPr>
      </p:sp>
      <p:sp>
        <p:nvSpPr>
          <p:cNvPr id="3" name="TextBox 3"/>
          <p:cNvSpPr txBox="1"/>
          <p:nvPr/>
        </p:nvSpPr>
        <p:spPr>
          <a:xfrm>
            <a:off x="1028700" y="581025"/>
            <a:ext cx="15293125" cy="2499995"/>
          </a:xfrm>
          <a:prstGeom prst="rect">
            <a:avLst/>
          </a:prstGeom>
        </p:spPr>
        <p:txBody>
          <a:bodyPr lIns="0" tIns="0" rIns="0" bIns="0" rtlCol="0" anchor="t">
            <a:spAutoFit/>
          </a:bodyPr>
          <a:lstStyle/>
          <a:p>
            <a:pPr algn="l">
              <a:lnSpc>
                <a:spcPts val="6580"/>
              </a:lnSpc>
              <a:spcBef>
                <a:spcPct val="0"/>
              </a:spcBef>
            </a:pPr>
            <a:r>
              <a:rPr lang="en-US" sz="4700" spc="-197">
                <a:solidFill>
                  <a:srgbClr val="FFFFFF"/>
                </a:solidFill>
                <a:latin typeface="Poppins" panose="00000500000000000000"/>
                <a:ea typeface="Poppins" panose="00000500000000000000"/>
                <a:cs typeface="Poppins" panose="00000500000000000000"/>
                <a:sym typeface="Poppins" panose="00000500000000000000"/>
              </a:rPr>
              <a:t>Top 5 Best-Rated Products with Cu</a:t>
            </a:r>
            <a:r>
              <a:rPr lang="en-US" sz="4700" spc="-197">
                <a:solidFill>
                  <a:srgbClr val="FFFFFF"/>
                </a:solidFill>
                <a:latin typeface="Poppins" panose="00000500000000000000"/>
                <a:ea typeface="Poppins" panose="00000500000000000000"/>
                <a:cs typeface="Poppins" panose="00000500000000000000"/>
                <a:sym typeface="Poppins" panose="00000500000000000000"/>
              </a:rPr>
              <a:t>stomer Journey (with at least 3 reviews)</a:t>
            </a:r>
            <a:endParaRPr lang="en-US" sz="4700" spc="-197">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6580"/>
              </a:lnSpc>
              <a:spcBef>
                <a:spcPct val="0"/>
              </a:spcBef>
            </a:p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028700" y="2280678"/>
            <a:ext cx="15612183" cy="3376135"/>
          </a:xfrm>
          <a:custGeom>
            <a:avLst/>
            <a:gdLst/>
            <a:ahLst/>
            <a:cxnLst/>
            <a:rect l="l" t="t" r="r" b="b"/>
            <a:pathLst>
              <a:path w="15612183" h="3376135">
                <a:moveTo>
                  <a:pt x="0" y="0"/>
                </a:moveTo>
                <a:lnTo>
                  <a:pt x="15612183" y="0"/>
                </a:lnTo>
                <a:lnTo>
                  <a:pt x="15612183" y="3376134"/>
                </a:lnTo>
                <a:lnTo>
                  <a:pt x="0" y="3376134"/>
                </a:lnTo>
                <a:lnTo>
                  <a:pt x="0" y="0"/>
                </a:lnTo>
                <a:close/>
              </a:path>
            </a:pathLst>
          </a:custGeom>
          <a:blipFill>
            <a:blip r:embed="rId1"/>
            <a:stretch>
              <a:fillRect/>
            </a:stretch>
          </a:blipFill>
        </p:spPr>
      </p:sp>
      <p:sp>
        <p:nvSpPr>
          <p:cNvPr id="3" name="TextBox 3"/>
          <p:cNvSpPr txBox="1"/>
          <p:nvPr/>
        </p:nvSpPr>
        <p:spPr>
          <a:xfrm>
            <a:off x="1028700" y="581025"/>
            <a:ext cx="15293125" cy="842645"/>
          </a:xfrm>
          <a:prstGeom prst="rect">
            <a:avLst/>
          </a:prstGeom>
        </p:spPr>
        <p:txBody>
          <a:bodyPr lIns="0" tIns="0" rIns="0" bIns="0" rtlCol="0" anchor="t">
            <a:spAutoFit/>
          </a:bodyPr>
          <a:lstStyle/>
          <a:p>
            <a:pPr algn="l">
              <a:lnSpc>
                <a:spcPts val="6580"/>
              </a:lnSpc>
              <a:spcBef>
                <a:spcPct val="0"/>
              </a:spcBef>
            </a:pPr>
            <a:r>
              <a:rPr lang="en-US" sz="4700" spc="-197">
                <a:solidFill>
                  <a:srgbClr val="FFFFFF"/>
                </a:solidFill>
                <a:latin typeface="Poppins" panose="00000500000000000000"/>
                <a:ea typeface="Poppins" panose="00000500000000000000"/>
                <a:cs typeface="Poppins" panose="00000500000000000000"/>
                <a:sym typeface="Poppins" panose="00000500000000000000"/>
              </a:rPr>
              <a:t>Resu</a:t>
            </a:r>
            <a:r>
              <a:rPr lang="en-US" sz="4700" spc="-197">
                <a:solidFill>
                  <a:srgbClr val="FFFFFF"/>
                </a:solidFill>
                <a:latin typeface="Poppins" panose="00000500000000000000"/>
                <a:ea typeface="Poppins" panose="00000500000000000000"/>
                <a:cs typeface="Poppins" panose="00000500000000000000"/>
                <a:sym typeface="Poppins" panose="00000500000000000000"/>
              </a:rPr>
              <a:t>lts</a:t>
            </a:r>
            <a:endParaRPr lang="en-US" sz="4700" spc="-197">
              <a:solidFill>
                <a:srgbClr val="FFFFFF"/>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975360" y="1026795"/>
            <a:ext cx="9230995" cy="843280"/>
          </a:xfrm>
          <a:prstGeom prst="rect">
            <a:avLst/>
          </a:prstGeom>
        </p:spPr>
        <p:txBody>
          <a:bodyPr wrap="square" lIns="0" tIns="0" rIns="0" bIns="0" rtlCol="0" anchor="t">
            <a:spAutoFit/>
          </a:bodyPr>
          <a:lstStyle/>
          <a:p>
            <a:pPr algn="l">
              <a:lnSpc>
                <a:spcPts val="6580"/>
              </a:lnSpc>
              <a:spcBef>
                <a:spcPct val="0"/>
              </a:spcBef>
            </a:pPr>
            <a:r>
              <a:rPr lang="en-US" sz="4700" spc="-197">
                <a:solidFill>
                  <a:srgbClr val="FFFFFF"/>
                </a:solidFill>
                <a:latin typeface="Poppins" panose="00000500000000000000"/>
                <a:ea typeface="Poppins" panose="00000500000000000000"/>
                <a:cs typeface="Poppins" panose="00000500000000000000"/>
                <a:sym typeface="Poppins" panose="00000500000000000000"/>
              </a:rPr>
              <a:t>Insights we get from the results</a:t>
            </a:r>
            <a:endParaRPr lang="en-US" sz="4700" spc="-197">
              <a:solidFill>
                <a:srgbClr val="FFFFFF"/>
              </a:solidFill>
              <a:latin typeface="Poppins" panose="00000500000000000000"/>
              <a:ea typeface="Poppins" panose="00000500000000000000"/>
              <a:cs typeface="Poppins" panose="00000500000000000000"/>
              <a:sym typeface="Poppins" panose="00000500000000000000"/>
            </a:endParaRPr>
          </a:p>
        </p:txBody>
      </p:sp>
      <p:sp>
        <p:nvSpPr>
          <p:cNvPr id="3" name="TextBox 3"/>
          <p:cNvSpPr txBox="1"/>
          <p:nvPr/>
        </p:nvSpPr>
        <p:spPr>
          <a:xfrm>
            <a:off x="975588" y="2874541"/>
            <a:ext cx="16933749" cy="2985860"/>
          </a:xfrm>
          <a:prstGeom prst="rect">
            <a:avLst/>
          </a:prstGeom>
        </p:spPr>
        <p:txBody>
          <a:bodyPr lIns="0" tIns="0" rIns="0" bIns="0" rtlCol="0" anchor="t">
            <a:spAutoFit/>
          </a:bodyPr>
          <a:lstStyle/>
          <a:p>
            <a:pPr algn="l">
              <a:lnSpc>
                <a:spcPts val="3950"/>
              </a:lnSpc>
              <a:spcBef>
                <a:spcPct val="0"/>
              </a:spcBef>
            </a:pPr>
            <a:r>
              <a:rPr lang="en-US" sz="2820" spc="-118">
                <a:solidFill>
                  <a:srgbClr val="FFFFFF"/>
                </a:solidFill>
                <a:latin typeface="Poppins" panose="00000500000000000000"/>
                <a:ea typeface="Poppins" panose="00000500000000000000"/>
                <a:cs typeface="Poppins" panose="00000500000000000000"/>
                <a:sym typeface="Poppins" panose="00000500000000000000"/>
              </a:rPr>
              <a:t>Customers are loving these products and they </a:t>
            </a:r>
            <a:r>
              <a:rPr lang="en-US" sz="2820" spc="-118">
                <a:solidFill>
                  <a:srgbClr val="FFFFFF"/>
                </a:solidFill>
                <a:latin typeface="Poppins" panose="00000500000000000000"/>
                <a:ea typeface="Poppins" panose="00000500000000000000"/>
                <a:cs typeface="Poppins" panose="00000500000000000000"/>
                <a:sym typeface="Poppins" panose="00000500000000000000"/>
              </a:rPr>
              <a:t>are wiling to buy it, but conversion didn't happen even though customers are interested.</a:t>
            </a:r>
            <a:endParaRPr lang="en-US" sz="2820" spc="-118">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950"/>
              </a:lnSpc>
              <a:spcBef>
                <a:spcPct val="0"/>
              </a:spcBef>
            </a:pPr>
          </a:p>
          <a:p>
            <a:pPr algn="l">
              <a:lnSpc>
                <a:spcPts val="3950"/>
              </a:lnSpc>
              <a:spcBef>
                <a:spcPct val="0"/>
              </a:spcBef>
            </a:pPr>
            <a:r>
              <a:rPr lang="en-US" sz="2820" spc="-118">
                <a:solidFill>
                  <a:srgbClr val="FFFFFF"/>
                </a:solidFill>
                <a:latin typeface="Poppins" panose="00000500000000000000"/>
                <a:ea typeface="Poppins" panose="00000500000000000000"/>
                <a:cs typeface="Poppins" panose="00000500000000000000"/>
                <a:sym typeface="Poppins" panose="00000500000000000000"/>
              </a:rPr>
              <a:t>They are giving more rating for the product quality, but according to my analysis demand for these products are more if we provide a discount the purchase rate for these products will increase.</a:t>
            </a:r>
            <a:endParaRPr lang="en-US" sz="2820" spc="-118">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950"/>
              </a:lnSpc>
              <a:spcBef>
                <a:spcPct val="0"/>
              </a:spcBef>
            </a:p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028700" y="2427031"/>
            <a:ext cx="12776432" cy="7538095"/>
          </a:xfrm>
          <a:custGeom>
            <a:avLst/>
            <a:gdLst/>
            <a:ahLst/>
            <a:cxnLst/>
            <a:rect l="l" t="t" r="r" b="b"/>
            <a:pathLst>
              <a:path w="12776432" h="7538095">
                <a:moveTo>
                  <a:pt x="0" y="0"/>
                </a:moveTo>
                <a:lnTo>
                  <a:pt x="12776432" y="0"/>
                </a:lnTo>
                <a:lnTo>
                  <a:pt x="12776432" y="7538095"/>
                </a:lnTo>
                <a:lnTo>
                  <a:pt x="0" y="7538095"/>
                </a:lnTo>
                <a:lnTo>
                  <a:pt x="0" y="0"/>
                </a:lnTo>
                <a:close/>
              </a:path>
            </a:pathLst>
          </a:custGeom>
          <a:blipFill>
            <a:blip r:embed="rId1"/>
            <a:stretch>
              <a:fillRect/>
            </a:stretch>
          </a:blipFill>
        </p:spPr>
      </p:sp>
      <p:sp>
        <p:nvSpPr>
          <p:cNvPr id="3" name="TextBox 3"/>
          <p:cNvSpPr txBox="1"/>
          <p:nvPr/>
        </p:nvSpPr>
        <p:spPr>
          <a:xfrm>
            <a:off x="1028700" y="581025"/>
            <a:ext cx="15293125" cy="2499995"/>
          </a:xfrm>
          <a:prstGeom prst="rect">
            <a:avLst/>
          </a:prstGeom>
        </p:spPr>
        <p:txBody>
          <a:bodyPr lIns="0" tIns="0" rIns="0" bIns="0" rtlCol="0" anchor="t">
            <a:spAutoFit/>
          </a:bodyPr>
          <a:lstStyle/>
          <a:p>
            <a:pPr algn="l">
              <a:lnSpc>
                <a:spcPts val="6580"/>
              </a:lnSpc>
              <a:spcBef>
                <a:spcPct val="0"/>
              </a:spcBef>
            </a:pPr>
            <a:r>
              <a:rPr lang="en-US" sz="4700" spc="-197">
                <a:solidFill>
                  <a:srgbClr val="FFFFFF"/>
                </a:solidFill>
                <a:latin typeface="Poppins" panose="00000500000000000000"/>
                <a:ea typeface="Poppins" panose="00000500000000000000"/>
                <a:cs typeface="Poppins" panose="00000500000000000000"/>
                <a:sym typeface="Poppins" panose="00000500000000000000"/>
              </a:rPr>
              <a:t>Top 5 Below Average-Rated Products with Cu</a:t>
            </a:r>
            <a:r>
              <a:rPr lang="en-US" sz="4700" spc="-197">
                <a:solidFill>
                  <a:srgbClr val="FFFFFF"/>
                </a:solidFill>
                <a:latin typeface="Poppins" panose="00000500000000000000"/>
                <a:ea typeface="Poppins" panose="00000500000000000000"/>
                <a:cs typeface="Poppins" panose="00000500000000000000"/>
                <a:sym typeface="Poppins" panose="00000500000000000000"/>
              </a:rPr>
              <a:t>stomer Journey (with at least 3 reviews)</a:t>
            </a:r>
            <a:endParaRPr lang="en-US" sz="4700" spc="-197">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6580"/>
              </a:lnSpc>
              <a:spcBef>
                <a:spcPct val="0"/>
              </a:spcBef>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867770" y="2244073"/>
            <a:ext cx="16079522" cy="5530148"/>
          </a:xfrm>
          <a:custGeom>
            <a:avLst/>
            <a:gdLst/>
            <a:ahLst/>
            <a:cxnLst/>
            <a:rect l="l" t="t" r="r" b="b"/>
            <a:pathLst>
              <a:path w="16079522" h="5530148">
                <a:moveTo>
                  <a:pt x="0" y="0"/>
                </a:moveTo>
                <a:lnTo>
                  <a:pt x="16079522" y="0"/>
                </a:lnTo>
                <a:lnTo>
                  <a:pt x="16079522" y="5530148"/>
                </a:lnTo>
                <a:lnTo>
                  <a:pt x="0" y="5530148"/>
                </a:lnTo>
                <a:lnTo>
                  <a:pt x="0" y="0"/>
                </a:lnTo>
                <a:close/>
              </a:path>
            </a:pathLst>
          </a:custGeom>
          <a:blipFill>
            <a:blip r:embed="rId1"/>
            <a:stretch>
              <a:fillRect l="-577" r="-577"/>
            </a:stretch>
          </a:blipFill>
        </p:spPr>
      </p:sp>
      <p:sp>
        <p:nvSpPr>
          <p:cNvPr id="3" name="TextBox 3"/>
          <p:cNvSpPr txBox="1"/>
          <p:nvPr/>
        </p:nvSpPr>
        <p:spPr>
          <a:xfrm>
            <a:off x="867770" y="933450"/>
            <a:ext cx="13349601" cy="1085306"/>
          </a:xfrm>
          <a:prstGeom prst="rect">
            <a:avLst/>
          </a:prstGeom>
        </p:spPr>
        <p:txBody>
          <a:bodyPr lIns="0" tIns="0" rIns="0" bIns="0" rtlCol="0" anchor="t">
            <a:spAutoFit/>
          </a:bodyPr>
          <a:lstStyle/>
          <a:p>
            <a:pPr algn="just">
              <a:lnSpc>
                <a:spcPts val="4230"/>
              </a:lnSpc>
              <a:spcBef>
                <a:spcPct val="0"/>
              </a:spcBef>
            </a:pPr>
            <a:r>
              <a:rPr lang="en-US" sz="3020" spc="-126">
                <a:solidFill>
                  <a:srgbClr val="FFFFFF"/>
                </a:solidFill>
                <a:latin typeface="Poppins" panose="00000500000000000000"/>
                <a:ea typeface="Poppins" panose="00000500000000000000"/>
                <a:cs typeface="Poppins" panose="00000500000000000000"/>
                <a:sym typeface="Poppins" panose="00000500000000000000"/>
              </a:rPr>
              <a:t>Finding t</a:t>
            </a:r>
            <a:r>
              <a:rPr lang="en-US" sz="3020" spc="-126">
                <a:solidFill>
                  <a:srgbClr val="FFFFFF"/>
                </a:solidFill>
                <a:latin typeface="Poppins" panose="00000500000000000000"/>
                <a:ea typeface="Poppins" panose="00000500000000000000"/>
                <a:cs typeface="Poppins" panose="00000500000000000000"/>
                <a:sym typeface="Poppins" panose="00000500000000000000"/>
              </a:rPr>
              <a:t>otal customers at each stage</a:t>
            </a:r>
            <a:endParaRPr lang="en-US" sz="3020" spc="-126">
              <a:solidFill>
                <a:srgbClr val="FFFFFF"/>
              </a:solidFill>
              <a:latin typeface="Poppins" panose="00000500000000000000"/>
              <a:ea typeface="Poppins" panose="00000500000000000000"/>
              <a:cs typeface="Poppins" panose="00000500000000000000"/>
              <a:sym typeface="Poppins" panose="00000500000000000000"/>
            </a:endParaRPr>
          </a:p>
          <a:p>
            <a:pPr algn="just">
              <a:lnSpc>
                <a:spcPts val="4230"/>
              </a:lnSpc>
              <a:spcBef>
                <a:spcPct val="0"/>
              </a:spcBef>
            </a:p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028700" y="2309664"/>
            <a:ext cx="15435173" cy="3646560"/>
          </a:xfrm>
          <a:custGeom>
            <a:avLst/>
            <a:gdLst/>
            <a:ahLst/>
            <a:cxnLst/>
            <a:rect l="l" t="t" r="r" b="b"/>
            <a:pathLst>
              <a:path w="15435173" h="3646560">
                <a:moveTo>
                  <a:pt x="0" y="0"/>
                </a:moveTo>
                <a:lnTo>
                  <a:pt x="15435173" y="0"/>
                </a:lnTo>
                <a:lnTo>
                  <a:pt x="15435173" y="3646560"/>
                </a:lnTo>
                <a:lnTo>
                  <a:pt x="0" y="3646560"/>
                </a:lnTo>
                <a:lnTo>
                  <a:pt x="0" y="0"/>
                </a:lnTo>
                <a:close/>
              </a:path>
            </a:pathLst>
          </a:custGeom>
          <a:blipFill>
            <a:blip r:embed="rId1"/>
            <a:stretch>
              <a:fillRect/>
            </a:stretch>
          </a:blipFill>
        </p:spPr>
      </p:sp>
      <p:sp>
        <p:nvSpPr>
          <p:cNvPr id="3" name="TextBox 3"/>
          <p:cNvSpPr txBox="1"/>
          <p:nvPr/>
        </p:nvSpPr>
        <p:spPr>
          <a:xfrm>
            <a:off x="1028700" y="581025"/>
            <a:ext cx="15293125" cy="842645"/>
          </a:xfrm>
          <a:prstGeom prst="rect">
            <a:avLst/>
          </a:prstGeom>
        </p:spPr>
        <p:txBody>
          <a:bodyPr lIns="0" tIns="0" rIns="0" bIns="0" rtlCol="0" anchor="t">
            <a:spAutoFit/>
          </a:bodyPr>
          <a:lstStyle/>
          <a:p>
            <a:pPr algn="l">
              <a:lnSpc>
                <a:spcPts val="6580"/>
              </a:lnSpc>
              <a:spcBef>
                <a:spcPct val="0"/>
              </a:spcBef>
            </a:pPr>
            <a:r>
              <a:rPr lang="en-US" sz="4700" spc="-197">
                <a:solidFill>
                  <a:srgbClr val="FFFFFF"/>
                </a:solidFill>
                <a:latin typeface="Poppins" panose="00000500000000000000"/>
                <a:ea typeface="Poppins" panose="00000500000000000000"/>
                <a:cs typeface="Poppins" panose="00000500000000000000"/>
                <a:sym typeface="Poppins" panose="00000500000000000000"/>
              </a:rPr>
              <a:t>Resu</a:t>
            </a:r>
            <a:r>
              <a:rPr lang="en-US" sz="4700" spc="-197">
                <a:solidFill>
                  <a:srgbClr val="FFFFFF"/>
                </a:solidFill>
                <a:latin typeface="Poppins" panose="00000500000000000000"/>
                <a:ea typeface="Poppins" panose="00000500000000000000"/>
                <a:cs typeface="Poppins" panose="00000500000000000000"/>
                <a:sym typeface="Poppins" panose="00000500000000000000"/>
              </a:rPr>
              <a:t>lts</a:t>
            </a:r>
            <a:endParaRPr lang="en-US" sz="4700" spc="-197">
              <a:solidFill>
                <a:srgbClr val="FFFFFF"/>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975360" y="1026795"/>
            <a:ext cx="9218930" cy="843280"/>
          </a:xfrm>
          <a:prstGeom prst="rect">
            <a:avLst/>
          </a:prstGeom>
        </p:spPr>
        <p:txBody>
          <a:bodyPr wrap="square" lIns="0" tIns="0" rIns="0" bIns="0" rtlCol="0" anchor="t">
            <a:spAutoFit/>
          </a:bodyPr>
          <a:lstStyle/>
          <a:p>
            <a:pPr algn="l">
              <a:lnSpc>
                <a:spcPts val="6580"/>
              </a:lnSpc>
              <a:spcBef>
                <a:spcPct val="0"/>
              </a:spcBef>
            </a:pPr>
            <a:r>
              <a:rPr lang="en-US" sz="4700" spc="-197">
                <a:solidFill>
                  <a:srgbClr val="FFFFFF"/>
                </a:solidFill>
                <a:latin typeface="Poppins" panose="00000500000000000000"/>
                <a:ea typeface="Poppins" panose="00000500000000000000"/>
                <a:cs typeface="Poppins" panose="00000500000000000000"/>
                <a:sym typeface="Poppins" panose="00000500000000000000"/>
              </a:rPr>
              <a:t>Insights we get from the results</a:t>
            </a:r>
            <a:endParaRPr lang="en-US" sz="4700" spc="-197">
              <a:solidFill>
                <a:srgbClr val="FFFFFF"/>
              </a:solidFill>
              <a:latin typeface="Poppins" panose="00000500000000000000"/>
              <a:ea typeface="Poppins" panose="00000500000000000000"/>
              <a:cs typeface="Poppins" panose="00000500000000000000"/>
              <a:sym typeface="Poppins" panose="00000500000000000000"/>
            </a:endParaRPr>
          </a:p>
        </p:txBody>
      </p:sp>
      <p:sp>
        <p:nvSpPr>
          <p:cNvPr id="3" name="TextBox 3"/>
          <p:cNvSpPr txBox="1"/>
          <p:nvPr/>
        </p:nvSpPr>
        <p:spPr>
          <a:xfrm>
            <a:off x="975588" y="2874541"/>
            <a:ext cx="16933749" cy="4471760"/>
          </a:xfrm>
          <a:prstGeom prst="rect">
            <a:avLst/>
          </a:prstGeom>
        </p:spPr>
        <p:txBody>
          <a:bodyPr lIns="0" tIns="0" rIns="0" bIns="0" rtlCol="0" anchor="t">
            <a:spAutoFit/>
          </a:bodyPr>
          <a:lstStyle/>
          <a:p>
            <a:pPr algn="l">
              <a:lnSpc>
                <a:spcPts val="3950"/>
              </a:lnSpc>
              <a:spcBef>
                <a:spcPct val="0"/>
              </a:spcBef>
            </a:pPr>
            <a:r>
              <a:rPr lang="en-US" sz="2820" spc="-118">
                <a:solidFill>
                  <a:srgbClr val="FFFFFF"/>
                </a:solidFill>
                <a:latin typeface="Poppins" panose="00000500000000000000"/>
                <a:ea typeface="Poppins" panose="00000500000000000000"/>
                <a:cs typeface="Poppins" panose="00000500000000000000"/>
                <a:sym typeface="Poppins" panose="00000500000000000000"/>
              </a:rPr>
              <a:t>From the Top 5 Below Average rated products we can see customers </a:t>
            </a:r>
            <a:r>
              <a:rPr lang="en-US" sz="2820" spc="-118">
                <a:solidFill>
                  <a:srgbClr val="FFFFFF"/>
                </a:solidFill>
                <a:latin typeface="Poppins" panose="00000500000000000000"/>
                <a:ea typeface="Poppins" panose="00000500000000000000"/>
                <a:cs typeface="Poppins" panose="00000500000000000000"/>
                <a:sym typeface="Poppins" panose="00000500000000000000"/>
              </a:rPr>
              <a:t>are not satisfied with the product </a:t>
            </a:r>
            <a:endParaRPr lang="en-US" sz="2820" spc="-118">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950"/>
              </a:lnSpc>
              <a:spcBef>
                <a:spcPct val="0"/>
              </a:spcBef>
            </a:pPr>
            <a:r>
              <a:rPr lang="en-US" sz="2820" spc="-118">
                <a:solidFill>
                  <a:srgbClr val="FFFFFF"/>
                </a:solidFill>
                <a:latin typeface="Poppins" panose="00000500000000000000"/>
                <a:ea typeface="Poppins" panose="00000500000000000000"/>
                <a:cs typeface="Poppins" panose="00000500000000000000"/>
                <a:sym typeface="Poppins" panose="00000500000000000000"/>
              </a:rPr>
              <a:t>because people stopped at product page, only few went to checkout page.</a:t>
            </a:r>
            <a:endParaRPr lang="en-US" sz="2820" spc="-118">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950"/>
              </a:lnSpc>
              <a:spcBef>
                <a:spcPct val="0"/>
              </a:spcBef>
            </a:pPr>
          </a:p>
          <a:p>
            <a:pPr algn="l">
              <a:lnSpc>
                <a:spcPts val="3950"/>
              </a:lnSpc>
              <a:spcBef>
                <a:spcPct val="0"/>
              </a:spcBef>
            </a:pPr>
            <a:r>
              <a:rPr lang="en-US" sz="2820" spc="-118">
                <a:solidFill>
                  <a:srgbClr val="FFFFFF"/>
                </a:solidFill>
                <a:latin typeface="Poppins" panose="00000500000000000000"/>
                <a:ea typeface="Poppins" panose="00000500000000000000"/>
                <a:cs typeface="Poppins" panose="00000500000000000000"/>
                <a:sym typeface="Poppins" panose="00000500000000000000"/>
              </a:rPr>
              <a:t>There maybe misleading information about the product or product price maybe high or the demand for the product is less</a:t>
            </a:r>
            <a:endParaRPr lang="en-US" sz="2820" spc="-118">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950"/>
              </a:lnSpc>
              <a:spcBef>
                <a:spcPct val="0"/>
              </a:spcBef>
            </a:pPr>
          </a:p>
          <a:p>
            <a:pPr algn="l">
              <a:lnSpc>
                <a:spcPts val="3950"/>
              </a:lnSpc>
              <a:spcBef>
                <a:spcPct val="0"/>
              </a:spcBef>
            </a:pPr>
            <a:r>
              <a:rPr lang="en-US" sz="2820" spc="-118">
                <a:solidFill>
                  <a:srgbClr val="FFFFFF"/>
                </a:solidFill>
                <a:latin typeface="Poppins" panose="00000500000000000000"/>
                <a:ea typeface="Poppins" panose="00000500000000000000"/>
                <a:cs typeface="Poppins" panose="00000500000000000000"/>
                <a:sym typeface="Poppins" panose="00000500000000000000"/>
              </a:rPr>
              <a:t>we can see there's one Purchase here, if we follow the same marketing methods on other products we can get more conversion rate for other products too</a:t>
            </a:r>
            <a:endParaRPr lang="en-US" sz="2820" spc="-118">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950"/>
              </a:lnSpc>
              <a:spcBef>
                <a:spcPct val="0"/>
              </a:spcBef>
            </a:p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AutoShape 2"/>
          <p:cNvSpPr/>
          <p:nvPr/>
        </p:nvSpPr>
        <p:spPr>
          <a:xfrm flipV="1">
            <a:off x="79459" y="7279676"/>
            <a:ext cx="18288000" cy="0"/>
          </a:xfrm>
          <a:prstGeom prst="line">
            <a:avLst/>
          </a:prstGeom>
          <a:ln w="9525" cap="rnd">
            <a:solidFill>
              <a:srgbClr val="F4F4F4"/>
            </a:solidFill>
            <a:prstDash val="solid"/>
            <a:headEnd type="none" w="sm" len="sm"/>
            <a:tailEnd type="none" w="sm" len="sm"/>
          </a:ln>
        </p:spPr>
      </p:sp>
      <p:sp>
        <p:nvSpPr>
          <p:cNvPr id="3" name="TextBox 3"/>
          <p:cNvSpPr txBox="1"/>
          <p:nvPr/>
        </p:nvSpPr>
        <p:spPr>
          <a:xfrm>
            <a:off x="1660947" y="4213469"/>
            <a:ext cx="16071682" cy="1964836"/>
          </a:xfrm>
          <a:prstGeom prst="rect">
            <a:avLst/>
          </a:prstGeom>
        </p:spPr>
        <p:txBody>
          <a:bodyPr lIns="0" tIns="0" rIns="0" bIns="0" rtlCol="0" anchor="t">
            <a:spAutoFit/>
          </a:bodyPr>
          <a:lstStyle/>
          <a:p>
            <a:pPr algn="r">
              <a:lnSpc>
                <a:spcPts val="7205"/>
              </a:lnSpc>
            </a:pPr>
            <a:r>
              <a:rPr lang="en-US" sz="7585" b="1" spc="-318">
                <a:solidFill>
                  <a:srgbClr val="F4F4F4"/>
                </a:solidFill>
                <a:latin typeface="Poppins Medium" panose="00000600000000000000"/>
                <a:ea typeface="Poppins Medium" panose="00000600000000000000"/>
                <a:cs typeface="Poppins Medium" panose="00000600000000000000"/>
                <a:sym typeface="Poppins Medium" panose="00000600000000000000"/>
              </a:rPr>
              <a:t>Market Analysis</a:t>
            </a:r>
            <a:endParaRPr lang="en-US" sz="7585" b="1" spc="-318">
              <a:solidFill>
                <a:srgbClr val="F4F4F4"/>
              </a:solidFill>
              <a:latin typeface="Poppins Medium" panose="00000600000000000000"/>
              <a:ea typeface="Poppins Medium" panose="00000600000000000000"/>
              <a:cs typeface="Poppins Medium" panose="00000600000000000000"/>
              <a:sym typeface="Poppins Medium" panose="00000600000000000000"/>
            </a:endParaRPr>
          </a:p>
          <a:p>
            <a:pPr algn="r">
              <a:lnSpc>
                <a:spcPts val="7205"/>
              </a:lnSpc>
            </a:p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028700" y="2729144"/>
            <a:ext cx="16580598" cy="5139985"/>
          </a:xfrm>
          <a:custGeom>
            <a:avLst/>
            <a:gdLst/>
            <a:ahLst/>
            <a:cxnLst/>
            <a:rect l="l" t="t" r="r" b="b"/>
            <a:pathLst>
              <a:path w="16580598" h="5139985">
                <a:moveTo>
                  <a:pt x="0" y="0"/>
                </a:moveTo>
                <a:lnTo>
                  <a:pt x="16580598" y="0"/>
                </a:lnTo>
                <a:lnTo>
                  <a:pt x="16580598" y="5139986"/>
                </a:lnTo>
                <a:lnTo>
                  <a:pt x="0" y="5139986"/>
                </a:lnTo>
                <a:lnTo>
                  <a:pt x="0" y="0"/>
                </a:lnTo>
                <a:close/>
              </a:path>
            </a:pathLst>
          </a:custGeom>
          <a:blipFill>
            <a:blip r:embed="rId1"/>
            <a:stretch>
              <a:fillRect/>
            </a:stretch>
          </a:blipFill>
        </p:spPr>
      </p:sp>
      <p:sp>
        <p:nvSpPr>
          <p:cNvPr id="3" name="TextBox 3"/>
          <p:cNvSpPr txBox="1"/>
          <p:nvPr/>
        </p:nvSpPr>
        <p:spPr>
          <a:xfrm>
            <a:off x="1028700" y="581025"/>
            <a:ext cx="15293125" cy="1671320"/>
          </a:xfrm>
          <a:prstGeom prst="rect">
            <a:avLst/>
          </a:prstGeom>
        </p:spPr>
        <p:txBody>
          <a:bodyPr lIns="0" tIns="0" rIns="0" bIns="0" rtlCol="0" anchor="t">
            <a:spAutoFit/>
          </a:bodyPr>
          <a:lstStyle/>
          <a:p>
            <a:pPr algn="l">
              <a:lnSpc>
                <a:spcPts val="6580"/>
              </a:lnSpc>
              <a:spcBef>
                <a:spcPct val="0"/>
              </a:spcBef>
            </a:pPr>
            <a:r>
              <a:rPr lang="en-US" sz="4700" spc="-197">
                <a:solidFill>
                  <a:srgbClr val="FFFFFF"/>
                </a:solidFill>
                <a:latin typeface="Poppins" panose="00000500000000000000"/>
                <a:ea typeface="Poppins" panose="00000500000000000000"/>
                <a:cs typeface="Poppins" panose="00000500000000000000"/>
                <a:sym typeface="Poppins" panose="00000500000000000000"/>
              </a:rPr>
              <a:t>Overall Performance by C</a:t>
            </a:r>
            <a:r>
              <a:rPr lang="en-US" sz="4700" spc="-197">
                <a:solidFill>
                  <a:srgbClr val="FFFFFF"/>
                </a:solidFill>
                <a:latin typeface="Poppins" panose="00000500000000000000"/>
                <a:ea typeface="Poppins" panose="00000500000000000000"/>
                <a:cs typeface="Poppins" panose="00000500000000000000"/>
                <a:sym typeface="Poppins" panose="00000500000000000000"/>
              </a:rPr>
              <a:t>ontent Type</a:t>
            </a:r>
            <a:endParaRPr lang="en-US" sz="4700" spc="-197">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6580"/>
              </a:lnSpc>
              <a:spcBef>
                <a:spcPct val="0"/>
              </a:spcBef>
            </a:p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028700" y="2600136"/>
            <a:ext cx="15770548" cy="4820432"/>
          </a:xfrm>
          <a:custGeom>
            <a:avLst/>
            <a:gdLst/>
            <a:ahLst/>
            <a:cxnLst/>
            <a:rect l="l" t="t" r="r" b="b"/>
            <a:pathLst>
              <a:path w="15770548" h="4820432">
                <a:moveTo>
                  <a:pt x="0" y="0"/>
                </a:moveTo>
                <a:lnTo>
                  <a:pt x="15770548" y="0"/>
                </a:lnTo>
                <a:lnTo>
                  <a:pt x="15770548" y="4820432"/>
                </a:lnTo>
                <a:lnTo>
                  <a:pt x="0" y="4820432"/>
                </a:lnTo>
                <a:lnTo>
                  <a:pt x="0" y="0"/>
                </a:lnTo>
                <a:close/>
              </a:path>
            </a:pathLst>
          </a:custGeom>
          <a:blipFill>
            <a:blip r:embed="rId1"/>
            <a:stretch>
              <a:fillRect/>
            </a:stretch>
          </a:blipFill>
        </p:spPr>
      </p:sp>
      <p:sp>
        <p:nvSpPr>
          <p:cNvPr id="3" name="TextBox 3"/>
          <p:cNvSpPr txBox="1"/>
          <p:nvPr/>
        </p:nvSpPr>
        <p:spPr>
          <a:xfrm>
            <a:off x="1028700" y="581025"/>
            <a:ext cx="15293125" cy="842645"/>
          </a:xfrm>
          <a:prstGeom prst="rect">
            <a:avLst/>
          </a:prstGeom>
        </p:spPr>
        <p:txBody>
          <a:bodyPr lIns="0" tIns="0" rIns="0" bIns="0" rtlCol="0" anchor="t">
            <a:spAutoFit/>
          </a:bodyPr>
          <a:lstStyle/>
          <a:p>
            <a:pPr algn="l">
              <a:lnSpc>
                <a:spcPts val="6580"/>
              </a:lnSpc>
              <a:spcBef>
                <a:spcPct val="0"/>
              </a:spcBef>
            </a:pPr>
            <a:r>
              <a:rPr lang="en-US" sz="4700" spc="-197">
                <a:solidFill>
                  <a:srgbClr val="FFFFFF"/>
                </a:solidFill>
                <a:latin typeface="Poppins" panose="00000500000000000000"/>
                <a:ea typeface="Poppins" panose="00000500000000000000"/>
                <a:cs typeface="Poppins" panose="00000500000000000000"/>
                <a:sym typeface="Poppins" panose="00000500000000000000"/>
              </a:rPr>
              <a:t>Resu</a:t>
            </a:r>
            <a:r>
              <a:rPr lang="en-US" sz="4700" spc="-197">
                <a:solidFill>
                  <a:srgbClr val="FFFFFF"/>
                </a:solidFill>
                <a:latin typeface="Poppins" panose="00000500000000000000"/>
                <a:ea typeface="Poppins" panose="00000500000000000000"/>
                <a:cs typeface="Poppins" panose="00000500000000000000"/>
                <a:sym typeface="Poppins" panose="00000500000000000000"/>
              </a:rPr>
              <a:t>lts</a:t>
            </a:r>
            <a:endParaRPr lang="en-US" sz="4700" spc="-197">
              <a:solidFill>
                <a:srgbClr val="FFFFFF"/>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975360" y="1026795"/>
            <a:ext cx="9164955" cy="843280"/>
          </a:xfrm>
          <a:prstGeom prst="rect">
            <a:avLst/>
          </a:prstGeom>
        </p:spPr>
        <p:txBody>
          <a:bodyPr wrap="square" lIns="0" tIns="0" rIns="0" bIns="0" rtlCol="0" anchor="t">
            <a:spAutoFit/>
          </a:bodyPr>
          <a:lstStyle/>
          <a:p>
            <a:pPr algn="l">
              <a:lnSpc>
                <a:spcPts val="6580"/>
              </a:lnSpc>
              <a:spcBef>
                <a:spcPct val="0"/>
              </a:spcBef>
            </a:pPr>
            <a:r>
              <a:rPr lang="en-US" sz="4700" spc="-197">
                <a:solidFill>
                  <a:srgbClr val="FFFFFF"/>
                </a:solidFill>
                <a:latin typeface="Poppins" panose="00000500000000000000"/>
                <a:ea typeface="Poppins" panose="00000500000000000000"/>
                <a:cs typeface="Poppins" panose="00000500000000000000"/>
                <a:sym typeface="Poppins" panose="00000500000000000000"/>
              </a:rPr>
              <a:t>Insights we get from the results</a:t>
            </a:r>
            <a:endParaRPr lang="en-US" sz="4700" spc="-197">
              <a:solidFill>
                <a:srgbClr val="FFFFFF"/>
              </a:solidFill>
              <a:latin typeface="Poppins" panose="00000500000000000000"/>
              <a:ea typeface="Poppins" panose="00000500000000000000"/>
              <a:cs typeface="Poppins" panose="00000500000000000000"/>
              <a:sym typeface="Poppins" panose="00000500000000000000"/>
            </a:endParaRPr>
          </a:p>
        </p:txBody>
      </p:sp>
      <p:sp>
        <p:nvSpPr>
          <p:cNvPr id="3" name="TextBox 3"/>
          <p:cNvSpPr txBox="1"/>
          <p:nvPr/>
        </p:nvSpPr>
        <p:spPr>
          <a:xfrm>
            <a:off x="975588" y="3643540"/>
            <a:ext cx="16933749" cy="1499960"/>
          </a:xfrm>
          <a:prstGeom prst="rect">
            <a:avLst/>
          </a:prstGeom>
        </p:spPr>
        <p:txBody>
          <a:bodyPr lIns="0" tIns="0" rIns="0" bIns="0" rtlCol="0" anchor="t">
            <a:spAutoFit/>
          </a:bodyPr>
          <a:lstStyle/>
          <a:p>
            <a:pPr algn="l">
              <a:lnSpc>
                <a:spcPts val="3950"/>
              </a:lnSpc>
              <a:spcBef>
                <a:spcPct val="0"/>
              </a:spcBef>
            </a:pPr>
            <a:r>
              <a:rPr lang="en-US" sz="2820" spc="-118">
                <a:solidFill>
                  <a:srgbClr val="FFFFFF"/>
                </a:solidFill>
                <a:latin typeface="Poppins" panose="00000500000000000000"/>
                <a:ea typeface="Poppins" panose="00000500000000000000"/>
                <a:cs typeface="Poppins" panose="00000500000000000000"/>
                <a:sym typeface="Poppins" panose="00000500000000000000"/>
              </a:rPr>
              <a:t>Blogs acts </a:t>
            </a:r>
            <a:r>
              <a:rPr lang="en-US" sz="2820" spc="-118">
                <a:solidFill>
                  <a:srgbClr val="FFFFFF"/>
                </a:solidFill>
                <a:latin typeface="Poppins" panose="00000500000000000000"/>
                <a:ea typeface="Poppins" panose="00000500000000000000"/>
                <a:cs typeface="Poppins" panose="00000500000000000000"/>
                <a:sym typeface="Poppins" panose="00000500000000000000"/>
              </a:rPr>
              <a:t>as a higher marketing platform, so we can post more product details and perform campaigns in blogs</a:t>
            </a:r>
            <a:endParaRPr lang="en-US" sz="2820" spc="-118">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950"/>
              </a:lnSpc>
              <a:spcBef>
                <a:spcPct val="0"/>
              </a:spcBef>
            </a:p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AutoShape 2"/>
          <p:cNvSpPr/>
          <p:nvPr/>
        </p:nvSpPr>
        <p:spPr>
          <a:xfrm flipV="1">
            <a:off x="79459" y="7279676"/>
            <a:ext cx="18288000" cy="0"/>
          </a:xfrm>
          <a:prstGeom prst="line">
            <a:avLst/>
          </a:prstGeom>
          <a:ln w="9525" cap="rnd">
            <a:solidFill>
              <a:srgbClr val="F4F4F4"/>
            </a:solidFill>
            <a:prstDash val="solid"/>
            <a:headEnd type="none" w="sm" len="sm"/>
            <a:tailEnd type="none" w="sm" len="sm"/>
          </a:ln>
        </p:spPr>
      </p:sp>
      <p:sp>
        <p:nvSpPr>
          <p:cNvPr id="3" name="TextBox 3"/>
          <p:cNvSpPr txBox="1"/>
          <p:nvPr/>
        </p:nvSpPr>
        <p:spPr>
          <a:xfrm>
            <a:off x="1660947" y="4213469"/>
            <a:ext cx="16071682" cy="1964836"/>
          </a:xfrm>
          <a:prstGeom prst="rect">
            <a:avLst/>
          </a:prstGeom>
        </p:spPr>
        <p:txBody>
          <a:bodyPr lIns="0" tIns="0" rIns="0" bIns="0" rtlCol="0" anchor="t">
            <a:spAutoFit/>
          </a:bodyPr>
          <a:lstStyle/>
          <a:p>
            <a:pPr algn="r">
              <a:lnSpc>
                <a:spcPts val="7205"/>
              </a:lnSpc>
            </a:pPr>
            <a:r>
              <a:rPr lang="en-US" sz="7585" b="1" spc="-318">
                <a:solidFill>
                  <a:srgbClr val="F4F4F4"/>
                </a:solidFill>
                <a:latin typeface="Poppins Medium" panose="00000600000000000000"/>
                <a:ea typeface="Poppins Medium" panose="00000600000000000000"/>
                <a:cs typeface="Poppins Medium" panose="00000600000000000000"/>
                <a:sym typeface="Poppins Medium" panose="00000600000000000000"/>
              </a:rPr>
              <a:t>Market Effectiveness</a:t>
            </a:r>
            <a:endParaRPr lang="en-US" sz="7585" b="1" spc="-318">
              <a:solidFill>
                <a:srgbClr val="F4F4F4"/>
              </a:solidFill>
              <a:latin typeface="Poppins Medium" panose="00000600000000000000"/>
              <a:ea typeface="Poppins Medium" panose="00000600000000000000"/>
              <a:cs typeface="Poppins Medium" panose="00000600000000000000"/>
              <a:sym typeface="Poppins Medium" panose="00000600000000000000"/>
            </a:endParaRPr>
          </a:p>
          <a:p>
            <a:pPr algn="r">
              <a:lnSpc>
                <a:spcPts val="7205"/>
              </a:lnSpc>
            </a:p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028700" y="1895862"/>
            <a:ext cx="16877796" cy="6919896"/>
          </a:xfrm>
          <a:custGeom>
            <a:avLst/>
            <a:gdLst/>
            <a:ahLst/>
            <a:cxnLst/>
            <a:rect l="l" t="t" r="r" b="b"/>
            <a:pathLst>
              <a:path w="16877796" h="6919896">
                <a:moveTo>
                  <a:pt x="0" y="0"/>
                </a:moveTo>
                <a:lnTo>
                  <a:pt x="16877796" y="0"/>
                </a:lnTo>
                <a:lnTo>
                  <a:pt x="16877796" y="6919896"/>
                </a:lnTo>
                <a:lnTo>
                  <a:pt x="0" y="6919896"/>
                </a:lnTo>
                <a:lnTo>
                  <a:pt x="0" y="0"/>
                </a:lnTo>
                <a:close/>
              </a:path>
            </a:pathLst>
          </a:custGeom>
          <a:blipFill>
            <a:blip r:embed="rId1"/>
            <a:stretch>
              <a:fillRect/>
            </a:stretch>
          </a:blipFill>
        </p:spPr>
      </p:sp>
      <p:sp>
        <p:nvSpPr>
          <p:cNvPr id="3" name="TextBox 3"/>
          <p:cNvSpPr txBox="1"/>
          <p:nvPr/>
        </p:nvSpPr>
        <p:spPr>
          <a:xfrm>
            <a:off x="1028700" y="581025"/>
            <a:ext cx="15293125" cy="1671320"/>
          </a:xfrm>
          <a:prstGeom prst="rect">
            <a:avLst/>
          </a:prstGeom>
        </p:spPr>
        <p:txBody>
          <a:bodyPr lIns="0" tIns="0" rIns="0" bIns="0" rtlCol="0" anchor="t">
            <a:spAutoFit/>
          </a:bodyPr>
          <a:lstStyle/>
          <a:p>
            <a:pPr algn="l">
              <a:lnSpc>
                <a:spcPts val="6580"/>
              </a:lnSpc>
              <a:spcBef>
                <a:spcPct val="0"/>
              </a:spcBef>
            </a:pPr>
            <a:r>
              <a:rPr lang="en-US" sz="4700" spc="-197">
                <a:solidFill>
                  <a:srgbClr val="FFFFFF"/>
                </a:solidFill>
                <a:latin typeface="Poppins" panose="00000500000000000000"/>
                <a:ea typeface="Poppins" panose="00000500000000000000"/>
                <a:cs typeface="Poppins" panose="00000500000000000000"/>
                <a:sym typeface="Poppins" panose="00000500000000000000"/>
              </a:rPr>
              <a:t>Best-Performing Products by R</a:t>
            </a:r>
            <a:r>
              <a:rPr lang="en-US" sz="4700" spc="-197">
                <a:solidFill>
                  <a:srgbClr val="FFFFFF"/>
                </a:solidFill>
                <a:latin typeface="Poppins" panose="00000500000000000000"/>
                <a:ea typeface="Poppins" panose="00000500000000000000"/>
                <a:cs typeface="Poppins" panose="00000500000000000000"/>
                <a:sym typeface="Poppins" panose="00000500000000000000"/>
              </a:rPr>
              <a:t>egion</a:t>
            </a:r>
            <a:endParaRPr lang="en-US" sz="4700" spc="-197">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6580"/>
              </a:lnSpc>
              <a:spcBef>
                <a:spcPct val="0"/>
              </a:spcBef>
            </a:p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028700" y="2066200"/>
            <a:ext cx="15676823" cy="6138168"/>
          </a:xfrm>
          <a:custGeom>
            <a:avLst/>
            <a:gdLst/>
            <a:ahLst/>
            <a:cxnLst/>
            <a:rect l="l" t="t" r="r" b="b"/>
            <a:pathLst>
              <a:path w="15676823" h="6138168">
                <a:moveTo>
                  <a:pt x="0" y="0"/>
                </a:moveTo>
                <a:lnTo>
                  <a:pt x="15676823" y="0"/>
                </a:lnTo>
                <a:lnTo>
                  <a:pt x="15676823" y="6138167"/>
                </a:lnTo>
                <a:lnTo>
                  <a:pt x="0" y="6138167"/>
                </a:lnTo>
                <a:lnTo>
                  <a:pt x="0" y="0"/>
                </a:lnTo>
                <a:close/>
              </a:path>
            </a:pathLst>
          </a:custGeom>
          <a:blipFill>
            <a:blip r:embed="rId1"/>
            <a:stretch>
              <a:fillRect/>
            </a:stretch>
          </a:blipFill>
        </p:spPr>
      </p:sp>
      <p:sp>
        <p:nvSpPr>
          <p:cNvPr id="3" name="TextBox 3"/>
          <p:cNvSpPr txBox="1"/>
          <p:nvPr/>
        </p:nvSpPr>
        <p:spPr>
          <a:xfrm>
            <a:off x="1028700" y="581025"/>
            <a:ext cx="15293125" cy="842645"/>
          </a:xfrm>
          <a:prstGeom prst="rect">
            <a:avLst/>
          </a:prstGeom>
        </p:spPr>
        <p:txBody>
          <a:bodyPr lIns="0" tIns="0" rIns="0" bIns="0" rtlCol="0" anchor="t">
            <a:spAutoFit/>
          </a:bodyPr>
          <a:lstStyle/>
          <a:p>
            <a:pPr algn="l">
              <a:lnSpc>
                <a:spcPts val="6580"/>
              </a:lnSpc>
              <a:spcBef>
                <a:spcPct val="0"/>
              </a:spcBef>
            </a:pPr>
            <a:r>
              <a:rPr lang="en-US" sz="4700" spc="-197">
                <a:solidFill>
                  <a:srgbClr val="FFFFFF"/>
                </a:solidFill>
                <a:latin typeface="Poppins" panose="00000500000000000000"/>
                <a:ea typeface="Poppins" panose="00000500000000000000"/>
                <a:cs typeface="Poppins" panose="00000500000000000000"/>
                <a:sym typeface="Poppins" panose="00000500000000000000"/>
              </a:rPr>
              <a:t>Resu</a:t>
            </a:r>
            <a:r>
              <a:rPr lang="en-US" sz="4700" spc="-197">
                <a:solidFill>
                  <a:srgbClr val="FFFFFF"/>
                </a:solidFill>
                <a:latin typeface="Poppins" panose="00000500000000000000"/>
                <a:ea typeface="Poppins" panose="00000500000000000000"/>
                <a:cs typeface="Poppins" panose="00000500000000000000"/>
                <a:sym typeface="Poppins" panose="00000500000000000000"/>
              </a:rPr>
              <a:t>lts</a:t>
            </a:r>
            <a:endParaRPr lang="en-US" sz="4700" spc="-197">
              <a:solidFill>
                <a:srgbClr val="FFFFFF"/>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975360" y="1026795"/>
            <a:ext cx="9491345" cy="843280"/>
          </a:xfrm>
          <a:prstGeom prst="rect">
            <a:avLst/>
          </a:prstGeom>
        </p:spPr>
        <p:txBody>
          <a:bodyPr wrap="square" lIns="0" tIns="0" rIns="0" bIns="0" rtlCol="0" anchor="t">
            <a:spAutoFit/>
          </a:bodyPr>
          <a:lstStyle/>
          <a:p>
            <a:pPr algn="l">
              <a:lnSpc>
                <a:spcPts val="6580"/>
              </a:lnSpc>
              <a:spcBef>
                <a:spcPct val="0"/>
              </a:spcBef>
            </a:pPr>
            <a:r>
              <a:rPr lang="en-US" sz="4700" spc="-197">
                <a:solidFill>
                  <a:srgbClr val="FFFFFF"/>
                </a:solidFill>
                <a:latin typeface="Poppins" panose="00000500000000000000"/>
                <a:ea typeface="Poppins" panose="00000500000000000000"/>
                <a:cs typeface="Poppins" panose="00000500000000000000"/>
                <a:sym typeface="Poppins" panose="00000500000000000000"/>
              </a:rPr>
              <a:t>Insights we get from the results</a:t>
            </a:r>
            <a:endParaRPr lang="en-US" sz="4700" spc="-197">
              <a:solidFill>
                <a:srgbClr val="FFFFFF"/>
              </a:solidFill>
              <a:latin typeface="Poppins" panose="00000500000000000000"/>
              <a:ea typeface="Poppins" panose="00000500000000000000"/>
              <a:cs typeface="Poppins" panose="00000500000000000000"/>
              <a:sym typeface="Poppins" panose="00000500000000000000"/>
            </a:endParaRPr>
          </a:p>
        </p:txBody>
      </p:sp>
      <p:sp>
        <p:nvSpPr>
          <p:cNvPr id="3" name="TextBox 3"/>
          <p:cNvSpPr txBox="1"/>
          <p:nvPr/>
        </p:nvSpPr>
        <p:spPr>
          <a:xfrm>
            <a:off x="975588" y="3643540"/>
            <a:ext cx="16933749" cy="1499960"/>
          </a:xfrm>
          <a:prstGeom prst="rect">
            <a:avLst/>
          </a:prstGeom>
        </p:spPr>
        <p:txBody>
          <a:bodyPr lIns="0" tIns="0" rIns="0" bIns="0" rtlCol="0" anchor="t">
            <a:spAutoFit/>
          </a:bodyPr>
          <a:lstStyle/>
          <a:p>
            <a:pPr algn="l">
              <a:lnSpc>
                <a:spcPts val="3950"/>
              </a:lnSpc>
              <a:spcBef>
                <a:spcPct val="0"/>
              </a:spcBef>
            </a:pPr>
            <a:r>
              <a:rPr lang="en-US" sz="2820" spc="-118">
                <a:solidFill>
                  <a:srgbClr val="FFFFFF"/>
                </a:solidFill>
                <a:latin typeface="Poppins" panose="00000500000000000000"/>
                <a:ea typeface="Poppins" panose="00000500000000000000"/>
                <a:cs typeface="Poppins" panose="00000500000000000000"/>
                <a:sym typeface="Poppins" panose="00000500000000000000"/>
              </a:rPr>
              <a:t>We</a:t>
            </a:r>
            <a:r>
              <a:rPr lang="en-US" sz="2820" spc="-118">
                <a:solidFill>
                  <a:srgbClr val="FFFFFF"/>
                </a:solidFill>
                <a:latin typeface="Poppins" panose="00000500000000000000"/>
                <a:ea typeface="Poppins" panose="00000500000000000000"/>
                <a:cs typeface="Poppins" panose="00000500000000000000"/>
                <a:sym typeface="Poppins" panose="00000500000000000000"/>
              </a:rPr>
              <a:t> can see the purchase count is only 1, we need to do valid/effective campaigns and provide some discounts on the products to increase the sales</a:t>
            </a:r>
            <a:endParaRPr lang="en-US" sz="2820" spc="-118">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950"/>
              </a:lnSpc>
              <a:spcBef>
                <a:spcPct val="0"/>
              </a:spcBef>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975360" y="1042670"/>
            <a:ext cx="9796145" cy="843280"/>
          </a:xfrm>
          <a:prstGeom prst="rect">
            <a:avLst/>
          </a:prstGeom>
        </p:spPr>
        <p:txBody>
          <a:bodyPr wrap="square" lIns="0" tIns="0" rIns="0" bIns="0" rtlCol="0" anchor="t">
            <a:spAutoFit/>
          </a:bodyPr>
          <a:lstStyle/>
          <a:p>
            <a:pPr algn="l">
              <a:lnSpc>
                <a:spcPts val="6580"/>
              </a:lnSpc>
              <a:spcBef>
                <a:spcPct val="0"/>
              </a:spcBef>
            </a:pPr>
            <a:r>
              <a:rPr lang="en-US" sz="4700" spc="-197">
                <a:solidFill>
                  <a:srgbClr val="FFFFFF"/>
                </a:solidFill>
                <a:latin typeface="Poppins" panose="00000500000000000000"/>
                <a:ea typeface="Poppins" panose="00000500000000000000"/>
                <a:cs typeface="Poppins" panose="00000500000000000000"/>
                <a:sym typeface="Poppins" panose="00000500000000000000"/>
              </a:rPr>
              <a:t>Insights we get from the results</a:t>
            </a:r>
            <a:endParaRPr lang="en-US" sz="4700" spc="-197">
              <a:solidFill>
                <a:srgbClr val="FFFFFF"/>
              </a:solidFill>
              <a:latin typeface="Poppins" panose="00000500000000000000"/>
              <a:ea typeface="Poppins" panose="00000500000000000000"/>
              <a:cs typeface="Poppins" panose="00000500000000000000"/>
              <a:sym typeface="Poppins" panose="00000500000000000000"/>
            </a:endParaRPr>
          </a:p>
        </p:txBody>
      </p:sp>
      <p:sp>
        <p:nvSpPr>
          <p:cNvPr id="3" name="TextBox 3"/>
          <p:cNvSpPr txBox="1"/>
          <p:nvPr/>
        </p:nvSpPr>
        <p:spPr>
          <a:xfrm>
            <a:off x="914628" y="4000298"/>
            <a:ext cx="17259300" cy="1004660"/>
          </a:xfrm>
          <a:prstGeom prst="rect">
            <a:avLst/>
          </a:prstGeom>
        </p:spPr>
        <p:txBody>
          <a:bodyPr lIns="0" tIns="0" rIns="0" bIns="0" rtlCol="0" anchor="t">
            <a:spAutoFit/>
          </a:bodyPr>
          <a:lstStyle/>
          <a:p>
            <a:pPr algn="l">
              <a:lnSpc>
                <a:spcPts val="3950"/>
              </a:lnSpc>
              <a:spcBef>
                <a:spcPct val="0"/>
              </a:spcBef>
            </a:pPr>
            <a:r>
              <a:rPr lang="en-US" sz="2820" spc="-118">
                <a:solidFill>
                  <a:srgbClr val="FFFFFF"/>
                </a:solidFill>
                <a:latin typeface="Poppins" panose="00000500000000000000"/>
                <a:ea typeface="Poppins" panose="00000500000000000000"/>
                <a:cs typeface="Poppins" panose="00000500000000000000"/>
                <a:sym typeface="Poppins" panose="00000500000000000000"/>
              </a:rPr>
              <a:t>we can see there's a decline in Customer's purchase perspective as he/she tried to move from Homepage to Checkout Page</a:t>
            </a:r>
            <a:endParaRPr lang="en-US" sz="2820" spc="-118">
              <a:solidFill>
                <a:srgbClr val="FFFFFF"/>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028700" y="1831922"/>
            <a:ext cx="15381893" cy="7940902"/>
          </a:xfrm>
          <a:custGeom>
            <a:avLst/>
            <a:gdLst/>
            <a:ahLst/>
            <a:cxnLst/>
            <a:rect l="l" t="t" r="r" b="b"/>
            <a:pathLst>
              <a:path w="15381893" h="7940902">
                <a:moveTo>
                  <a:pt x="0" y="0"/>
                </a:moveTo>
                <a:lnTo>
                  <a:pt x="15381893" y="0"/>
                </a:lnTo>
                <a:lnTo>
                  <a:pt x="15381893" y="7940902"/>
                </a:lnTo>
                <a:lnTo>
                  <a:pt x="0" y="7940902"/>
                </a:lnTo>
                <a:lnTo>
                  <a:pt x="0" y="0"/>
                </a:lnTo>
                <a:close/>
              </a:path>
            </a:pathLst>
          </a:custGeom>
          <a:blipFill>
            <a:blip r:embed="rId1"/>
            <a:stretch>
              <a:fillRect/>
            </a:stretch>
          </a:blipFill>
        </p:spPr>
      </p:sp>
      <p:sp>
        <p:nvSpPr>
          <p:cNvPr id="3" name="TextBox 3"/>
          <p:cNvSpPr txBox="1"/>
          <p:nvPr/>
        </p:nvSpPr>
        <p:spPr>
          <a:xfrm>
            <a:off x="1028700" y="581025"/>
            <a:ext cx="15293125" cy="1671320"/>
          </a:xfrm>
          <a:prstGeom prst="rect">
            <a:avLst/>
          </a:prstGeom>
        </p:spPr>
        <p:txBody>
          <a:bodyPr lIns="0" tIns="0" rIns="0" bIns="0" rtlCol="0" anchor="t">
            <a:spAutoFit/>
          </a:bodyPr>
          <a:lstStyle/>
          <a:p>
            <a:pPr algn="l">
              <a:lnSpc>
                <a:spcPts val="6580"/>
              </a:lnSpc>
              <a:spcBef>
                <a:spcPct val="0"/>
              </a:spcBef>
            </a:pPr>
            <a:r>
              <a:rPr lang="en-US" sz="4700" spc="-197">
                <a:solidFill>
                  <a:srgbClr val="FFFFFF"/>
                </a:solidFill>
                <a:latin typeface="Poppins" panose="00000500000000000000"/>
                <a:ea typeface="Poppins" panose="00000500000000000000"/>
                <a:cs typeface="Poppins" panose="00000500000000000000"/>
                <a:sym typeface="Poppins" panose="00000500000000000000"/>
              </a:rPr>
              <a:t>Calculate Customer R</a:t>
            </a:r>
            <a:r>
              <a:rPr lang="en-US" sz="4700" spc="-197">
                <a:solidFill>
                  <a:srgbClr val="FFFFFF"/>
                </a:solidFill>
                <a:latin typeface="Poppins" panose="00000500000000000000"/>
                <a:ea typeface="Poppins" panose="00000500000000000000"/>
                <a:cs typeface="Poppins" panose="00000500000000000000"/>
                <a:sym typeface="Poppins" panose="00000500000000000000"/>
              </a:rPr>
              <a:t>etention Rate</a:t>
            </a:r>
            <a:endParaRPr lang="en-US" sz="4700" spc="-197">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6580"/>
              </a:lnSpc>
              <a:spcBef>
                <a:spcPct val="0"/>
              </a:spcBef>
            </a:p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028700" y="2878103"/>
            <a:ext cx="12487313" cy="4530795"/>
          </a:xfrm>
          <a:custGeom>
            <a:avLst/>
            <a:gdLst/>
            <a:ahLst/>
            <a:cxnLst/>
            <a:rect l="l" t="t" r="r" b="b"/>
            <a:pathLst>
              <a:path w="12487313" h="4530795">
                <a:moveTo>
                  <a:pt x="0" y="0"/>
                </a:moveTo>
                <a:lnTo>
                  <a:pt x="12487313" y="0"/>
                </a:lnTo>
                <a:lnTo>
                  <a:pt x="12487313" y="4530794"/>
                </a:lnTo>
                <a:lnTo>
                  <a:pt x="0" y="4530794"/>
                </a:lnTo>
                <a:lnTo>
                  <a:pt x="0" y="0"/>
                </a:lnTo>
                <a:close/>
              </a:path>
            </a:pathLst>
          </a:custGeom>
          <a:blipFill>
            <a:blip r:embed="rId1"/>
            <a:stretch>
              <a:fillRect/>
            </a:stretch>
          </a:blipFill>
        </p:spPr>
      </p:sp>
      <p:sp>
        <p:nvSpPr>
          <p:cNvPr id="3" name="TextBox 3"/>
          <p:cNvSpPr txBox="1"/>
          <p:nvPr/>
        </p:nvSpPr>
        <p:spPr>
          <a:xfrm>
            <a:off x="1028700" y="581025"/>
            <a:ext cx="15293125" cy="842645"/>
          </a:xfrm>
          <a:prstGeom prst="rect">
            <a:avLst/>
          </a:prstGeom>
        </p:spPr>
        <p:txBody>
          <a:bodyPr lIns="0" tIns="0" rIns="0" bIns="0" rtlCol="0" anchor="t">
            <a:spAutoFit/>
          </a:bodyPr>
          <a:lstStyle/>
          <a:p>
            <a:pPr algn="l">
              <a:lnSpc>
                <a:spcPts val="6580"/>
              </a:lnSpc>
              <a:spcBef>
                <a:spcPct val="0"/>
              </a:spcBef>
            </a:pPr>
            <a:r>
              <a:rPr lang="en-US" sz="4700" spc="-197">
                <a:solidFill>
                  <a:srgbClr val="FFFFFF"/>
                </a:solidFill>
                <a:latin typeface="Poppins" panose="00000500000000000000"/>
                <a:ea typeface="Poppins" panose="00000500000000000000"/>
                <a:cs typeface="Poppins" panose="00000500000000000000"/>
                <a:sym typeface="Poppins" panose="00000500000000000000"/>
              </a:rPr>
              <a:t>Resu</a:t>
            </a:r>
            <a:r>
              <a:rPr lang="en-US" sz="4700" spc="-197">
                <a:solidFill>
                  <a:srgbClr val="FFFFFF"/>
                </a:solidFill>
                <a:latin typeface="Poppins" panose="00000500000000000000"/>
                <a:ea typeface="Poppins" panose="00000500000000000000"/>
                <a:cs typeface="Poppins" panose="00000500000000000000"/>
                <a:sym typeface="Poppins" panose="00000500000000000000"/>
              </a:rPr>
              <a:t>lts</a:t>
            </a:r>
            <a:endParaRPr lang="en-US" sz="4700" spc="-197">
              <a:solidFill>
                <a:srgbClr val="FFFFFF"/>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975360" y="1026795"/>
            <a:ext cx="9122410" cy="843280"/>
          </a:xfrm>
          <a:prstGeom prst="rect">
            <a:avLst/>
          </a:prstGeom>
        </p:spPr>
        <p:txBody>
          <a:bodyPr wrap="square" lIns="0" tIns="0" rIns="0" bIns="0" rtlCol="0" anchor="t">
            <a:spAutoFit/>
          </a:bodyPr>
          <a:lstStyle/>
          <a:p>
            <a:pPr algn="l">
              <a:lnSpc>
                <a:spcPts val="6580"/>
              </a:lnSpc>
              <a:spcBef>
                <a:spcPct val="0"/>
              </a:spcBef>
            </a:pPr>
            <a:r>
              <a:rPr lang="en-US" sz="4700" spc="-197">
                <a:solidFill>
                  <a:srgbClr val="FFFFFF"/>
                </a:solidFill>
                <a:latin typeface="Poppins" panose="00000500000000000000"/>
                <a:ea typeface="Poppins" panose="00000500000000000000"/>
                <a:cs typeface="Poppins" panose="00000500000000000000"/>
                <a:sym typeface="Poppins" panose="00000500000000000000"/>
              </a:rPr>
              <a:t>Insights we get from the results</a:t>
            </a:r>
            <a:endParaRPr lang="en-US" sz="4700" spc="-197">
              <a:solidFill>
                <a:srgbClr val="FFFFFF"/>
              </a:solidFill>
              <a:latin typeface="Poppins" panose="00000500000000000000"/>
              <a:ea typeface="Poppins" panose="00000500000000000000"/>
              <a:cs typeface="Poppins" panose="00000500000000000000"/>
              <a:sym typeface="Poppins" panose="00000500000000000000"/>
            </a:endParaRPr>
          </a:p>
        </p:txBody>
      </p:sp>
      <p:sp>
        <p:nvSpPr>
          <p:cNvPr id="3" name="TextBox 3"/>
          <p:cNvSpPr txBox="1"/>
          <p:nvPr/>
        </p:nvSpPr>
        <p:spPr>
          <a:xfrm>
            <a:off x="975588" y="3643540"/>
            <a:ext cx="16933749" cy="2490560"/>
          </a:xfrm>
          <a:prstGeom prst="rect">
            <a:avLst/>
          </a:prstGeom>
        </p:spPr>
        <p:txBody>
          <a:bodyPr lIns="0" tIns="0" rIns="0" bIns="0" rtlCol="0" anchor="t">
            <a:spAutoFit/>
          </a:bodyPr>
          <a:lstStyle/>
          <a:p>
            <a:pPr algn="l">
              <a:lnSpc>
                <a:spcPts val="3950"/>
              </a:lnSpc>
              <a:spcBef>
                <a:spcPct val="0"/>
              </a:spcBef>
            </a:pPr>
            <a:r>
              <a:rPr lang="en-US" sz="2820" spc="-118">
                <a:solidFill>
                  <a:srgbClr val="FFFFFF"/>
                </a:solidFill>
                <a:latin typeface="Poppins" panose="00000500000000000000"/>
                <a:ea typeface="Poppins" panose="00000500000000000000"/>
                <a:cs typeface="Poppins" panose="00000500000000000000"/>
                <a:sym typeface="Poppins" panose="00000500000000000000"/>
              </a:rPr>
              <a:t>There's</a:t>
            </a:r>
            <a:r>
              <a:rPr lang="en-US" sz="2820" spc="-118">
                <a:solidFill>
                  <a:srgbClr val="FFFFFF"/>
                </a:solidFill>
                <a:latin typeface="Poppins" panose="00000500000000000000"/>
                <a:ea typeface="Poppins" panose="00000500000000000000"/>
                <a:cs typeface="Poppins" panose="00000500000000000000"/>
                <a:sym typeface="Poppins" panose="00000500000000000000"/>
              </a:rPr>
              <a:t> no repeat Customers, we need to attract the customers who previously bought a product by providing an offer saying "Get some discount at your 2nd or 3rd purchase".</a:t>
            </a:r>
            <a:endParaRPr lang="en-US" sz="2820" spc="-118">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950"/>
              </a:lnSpc>
              <a:spcBef>
                <a:spcPct val="0"/>
              </a:spcBef>
            </a:pPr>
          </a:p>
          <a:p>
            <a:pPr algn="l">
              <a:lnSpc>
                <a:spcPts val="3950"/>
              </a:lnSpc>
              <a:spcBef>
                <a:spcPct val="0"/>
              </a:spcBef>
            </a:pPr>
            <a:r>
              <a:rPr lang="en-US" sz="2820" spc="-118">
                <a:solidFill>
                  <a:srgbClr val="FFFFFF"/>
                </a:solidFill>
                <a:latin typeface="Poppins" panose="00000500000000000000"/>
                <a:ea typeface="Poppins" panose="00000500000000000000"/>
                <a:cs typeface="Poppins" panose="00000500000000000000"/>
                <a:sym typeface="Poppins" panose="00000500000000000000"/>
              </a:rPr>
              <a:t>We need to do more marketing and attract new buying customers</a:t>
            </a:r>
            <a:endParaRPr lang="en-US" sz="2820" spc="-118">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950"/>
              </a:lnSpc>
              <a:spcBef>
                <a:spcPct val="0"/>
              </a:spcBef>
            </a:p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0" y="1026746"/>
            <a:ext cx="16865697" cy="1671320"/>
          </a:xfrm>
          <a:prstGeom prst="rect">
            <a:avLst/>
          </a:prstGeom>
        </p:spPr>
        <p:txBody>
          <a:bodyPr lIns="0" tIns="0" rIns="0" bIns="0" rtlCol="0" anchor="t">
            <a:spAutoFit/>
          </a:bodyPr>
          <a:lstStyle/>
          <a:p>
            <a:pPr algn="ctr">
              <a:lnSpc>
                <a:spcPts val="6580"/>
              </a:lnSpc>
              <a:spcBef>
                <a:spcPct val="0"/>
              </a:spcBef>
            </a:pPr>
            <a:r>
              <a:rPr lang="en-US" sz="4700" spc="-197">
                <a:solidFill>
                  <a:srgbClr val="FFFFFF"/>
                </a:solidFill>
                <a:latin typeface="Poppins" panose="00000500000000000000"/>
                <a:ea typeface="Poppins" panose="00000500000000000000"/>
                <a:cs typeface="Poppins" panose="00000500000000000000"/>
                <a:sym typeface="Poppins" panose="00000500000000000000"/>
              </a:rPr>
              <a:t>Recomme</a:t>
            </a:r>
            <a:r>
              <a:rPr lang="en-US" sz="4700" spc="-197">
                <a:solidFill>
                  <a:srgbClr val="FFFFFF"/>
                </a:solidFill>
                <a:latin typeface="Poppins" panose="00000500000000000000"/>
                <a:ea typeface="Poppins" panose="00000500000000000000"/>
                <a:cs typeface="Poppins" panose="00000500000000000000"/>
                <a:sym typeface="Poppins" panose="00000500000000000000"/>
              </a:rPr>
              <a:t>ndations on improving customer experience</a:t>
            </a:r>
            <a:endParaRPr lang="en-US" sz="4700" spc="-197">
              <a:solidFill>
                <a:srgbClr val="FFFFFF"/>
              </a:solidFill>
              <a:latin typeface="Poppins" panose="00000500000000000000"/>
              <a:ea typeface="Poppins" panose="00000500000000000000"/>
              <a:cs typeface="Poppins" panose="00000500000000000000"/>
              <a:sym typeface="Poppins" panose="00000500000000000000"/>
            </a:endParaRPr>
          </a:p>
          <a:p>
            <a:pPr algn="ctr">
              <a:lnSpc>
                <a:spcPts val="6580"/>
              </a:lnSpc>
              <a:spcBef>
                <a:spcPct val="0"/>
              </a:spcBef>
            </a:pPr>
          </a:p>
        </p:txBody>
      </p:sp>
      <p:sp>
        <p:nvSpPr>
          <p:cNvPr id="3" name="TextBox 3"/>
          <p:cNvSpPr txBox="1"/>
          <p:nvPr/>
        </p:nvSpPr>
        <p:spPr>
          <a:xfrm>
            <a:off x="975588" y="3643540"/>
            <a:ext cx="16933749" cy="3976460"/>
          </a:xfrm>
          <a:prstGeom prst="rect">
            <a:avLst/>
          </a:prstGeom>
        </p:spPr>
        <p:txBody>
          <a:bodyPr lIns="0" tIns="0" rIns="0" bIns="0" rtlCol="0" anchor="t">
            <a:spAutoFit/>
          </a:bodyPr>
          <a:lstStyle/>
          <a:p>
            <a:pPr algn="l">
              <a:lnSpc>
                <a:spcPts val="3950"/>
              </a:lnSpc>
              <a:spcBef>
                <a:spcPct val="0"/>
              </a:spcBef>
            </a:pPr>
            <a:r>
              <a:rPr lang="en-US" sz="2820" spc="-118">
                <a:solidFill>
                  <a:srgbClr val="FFFFFF"/>
                </a:solidFill>
                <a:latin typeface="Poppins" panose="00000500000000000000"/>
                <a:ea typeface="Poppins" panose="00000500000000000000"/>
                <a:cs typeface="Poppins" panose="00000500000000000000"/>
                <a:sym typeface="Poppins" panose="00000500000000000000"/>
              </a:rPr>
              <a:t>Simplify the Checkout process</a:t>
            </a:r>
            <a:r>
              <a:rPr lang="en-US" sz="2820" spc="-118">
                <a:solidFill>
                  <a:srgbClr val="FFFFFF"/>
                </a:solidFill>
                <a:latin typeface="Poppins" panose="00000500000000000000"/>
                <a:ea typeface="Poppins" panose="00000500000000000000"/>
                <a:cs typeface="Poppins" panose="00000500000000000000"/>
                <a:sym typeface="Poppins" panose="00000500000000000000"/>
              </a:rPr>
              <a:t> for High-Drop-Off Products</a:t>
            </a:r>
            <a:endParaRPr lang="en-US" sz="2820" spc="-118">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950"/>
              </a:lnSpc>
              <a:spcBef>
                <a:spcPct val="0"/>
              </a:spcBef>
            </a:pPr>
          </a:p>
          <a:p>
            <a:pPr algn="l">
              <a:lnSpc>
                <a:spcPts val="3950"/>
              </a:lnSpc>
              <a:spcBef>
                <a:spcPct val="0"/>
              </a:spcBef>
            </a:pPr>
            <a:r>
              <a:rPr lang="en-US" sz="2820" spc="-118">
                <a:solidFill>
                  <a:srgbClr val="FFFFFF"/>
                </a:solidFill>
                <a:latin typeface="Poppins" panose="00000500000000000000"/>
                <a:ea typeface="Poppins" panose="00000500000000000000"/>
                <a:cs typeface="Poppins" panose="00000500000000000000"/>
                <a:sym typeface="Poppins" panose="00000500000000000000"/>
              </a:rPr>
              <a:t>Address Low-Rated Products, try to replace them with good quality and minimum priced products</a:t>
            </a:r>
            <a:endParaRPr lang="en-US" sz="2820" spc="-118">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950"/>
              </a:lnSpc>
              <a:spcBef>
                <a:spcPct val="0"/>
              </a:spcBef>
            </a:pPr>
          </a:p>
          <a:p>
            <a:pPr algn="l">
              <a:lnSpc>
                <a:spcPts val="3950"/>
              </a:lnSpc>
              <a:spcBef>
                <a:spcPct val="0"/>
              </a:spcBef>
            </a:pPr>
            <a:r>
              <a:rPr lang="en-US" sz="2820" spc="-118">
                <a:solidFill>
                  <a:srgbClr val="FFFFFF"/>
                </a:solidFill>
                <a:latin typeface="Poppins" panose="00000500000000000000"/>
                <a:ea typeface="Poppins" panose="00000500000000000000"/>
                <a:cs typeface="Poppins" panose="00000500000000000000"/>
                <a:sym typeface="Poppins" panose="00000500000000000000"/>
              </a:rPr>
              <a:t>Personalize Recommendations by Region</a:t>
            </a:r>
            <a:endParaRPr lang="en-US" sz="2820" spc="-118">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950"/>
              </a:lnSpc>
              <a:spcBef>
                <a:spcPct val="0"/>
              </a:spcBef>
            </a:pPr>
          </a:p>
          <a:p>
            <a:pPr algn="l">
              <a:lnSpc>
                <a:spcPts val="3950"/>
              </a:lnSpc>
              <a:spcBef>
                <a:spcPct val="0"/>
              </a:spcBef>
            </a:pPr>
            <a:r>
              <a:rPr lang="en-US" sz="2820" spc="-118">
                <a:solidFill>
                  <a:srgbClr val="FFFFFF"/>
                </a:solidFill>
                <a:latin typeface="Poppins" panose="00000500000000000000"/>
                <a:ea typeface="Poppins" panose="00000500000000000000"/>
                <a:cs typeface="Poppins" panose="00000500000000000000"/>
                <a:sym typeface="Poppins" panose="00000500000000000000"/>
              </a:rPr>
              <a:t>Send out Discount Emails to the customers who dropped off at checkout stage</a:t>
            </a:r>
            <a:endParaRPr lang="en-US" sz="2820" spc="-118">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950"/>
              </a:lnSpc>
              <a:spcBef>
                <a:spcPct val="0"/>
              </a:spcBef>
            </a:p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AutoShape 2"/>
          <p:cNvSpPr/>
          <p:nvPr/>
        </p:nvSpPr>
        <p:spPr>
          <a:xfrm flipV="1">
            <a:off x="0" y="6569683"/>
            <a:ext cx="18288000" cy="0"/>
          </a:xfrm>
          <a:prstGeom prst="line">
            <a:avLst/>
          </a:prstGeom>
          <a:ln w="9525" cap="rnd">
            <a:solidFill>
              <a:srgbClr val="F4F4F4"/>
            </a:solidFill>
            <a:prstDash val="solid"/>
            <a:headEnd type="none" w="sm" len="sm"/>
            <a:tailEnd type="none" w="sm" len="sm"/>
          </a:ln>
        </p:spPr>
      </p:sp>
      <p:grpSp>
        <p:nvGrpSpPr>
          <p:cNvPr id="3" name="Group 3"/>
          <p:cNvGrpSpPr/>
          <p:nvPr/>
        </p:nvGrpSpPr>
        <p:grpSpPr>
          <a:xfrm rot="0">
            <a:off x="12762529" y="8693324"/>
            <a:ext cx="4496771" cy="565767"/>
            <a:chOff x="0" y="0"/>
            <a:chExt cx="1184335" cy="149009"/>
          </a:xfrm>
        </p:grpSpPr>
        <p:sp>
          <p:nvSpPr>
            <p:cNvPr id="4" name="Freeform 4"/>
            <p:cNvSpPr/>
            <p:nvPr/>
          </p:nvSpPr>
          <p:spPr>
            <a:xfrm>
              <a:off x="0" y="0"/>
              <a:ext cx="1184335" cy="149009"/>
            </a:xfrm>
            <a:custGeom>
              <a:avLst/>
              <a:gdLst/>
              <a:ahLst/>
              <a:cxnLst/>
              <a:rect l="l" t="t" r="r" b="b"/>
              <a:pathLst>
                <a:path w="1184335" h="149009">
                  <a:moveTo>
                    <a:pt x="74504" y="0"/>
                  </a:moveTo>
                  <a:lnTo>
                    <a:pt x="1109831" y="0"/>
                  </a:lnTo>
                  <a:cubicBezTo>
                    <a:pt x="1129590" y="0"/>
                    <a:pt x="1148541" y="7850"/>
                    <a:pt x="1162513" y="21822"/>
                  </a:cubicBezTo>
                  <a:cubicBezTo>
                    <a:pt x="1176485" y="35794"/>
                    <a:pt x="1184335" y="54745"/>
                    <a:pt x="1184335" y="74504"/>
                  </a:cubicBezTo>
                  <a:lnTo>
                    <a:pt x="1184335" y="74504"/>
                  </a:lnTo>
                  <a:cubicBezTo>
                    <a:pt x="1184335" y="94264"/>
                    <a:pt x="1176485" y="113215"/>
                    <a:pt x="1162513" y="127187"/>
                  </a:cubicBezTo>
                  <a:cubicBezTo>
                    <a:pt x="1148541" y="141159"/>
                    <a:pt x="1129590" y="149009"/>
                    <a:pt x="1109831" y="149009"/>
                  </a:cubicBezTo>
                  <a:lnTo>
                    <a:pt x="74504" y="149009"/>
                  </a:lnTo>
                  <a:cubicBezTo>
                    <a:pt x="54745" y="149009"/>
                    <a:pt x="35794" y="141159"/>
                    <a:pt x="21822" y="127187"/>
                  </a:cubicBezTo>
                  <a:cubicBezTo>
                    <a:pt x="7850" y="113215"/>
                    <a:pt x="0" y="94264"/>
                    <a:pt x="0" y="74504"/>
                  </a:cubicBezTo>
                  <a:lnTo>
                    <a:pt x="0" y="74504"/>
                  </a:lnTo>
                  <a:cubicBezTo>
                    <a:pt x="0" y="54745"/>
                    <a:pt x="7850" y="35794"/>
                    <a:pt x="21822" y="21822"/>
                  </a:cubicBezTo>
                  <a:cubicBezTo>
                    <a:pt x="35794" y="7850"/>
                    <a:pt x="54745" y="0"/>
                    <a:pt x="74504" y="0"/>
                  </a:cubicBezTo>
                  <a:close/>
                </a:path>
              </a:pathLst>
            </a:custGeom>
            <a:gradFill rotWithShape="1">
              <a:gsLst>
                <a:gs pos="0">
                  <a:srgbClr val="590E1E">
                    <a:alpha val="100000"/>
                  </a:srgbClr>
                </a:gs>
                <a:gs pos="100000">
                  <a:srgbClr val="000000">
                    <a:alpha val="100000"/>
                  </a:srgbClr>
                </a:gs>
              </a:gsLst>
              <a:lin ang="0"/>
            </a:gradFill>
            <a:ln w="9525" cap="rnd">
              <a:solidFill>
                <a:srgbClr val="F4F4F4"/>
              </a:solidFill>
              <a:prstDash val="solid"/>
              <a:round/>
            </a:ln>
          </p:spPr>
        </p:sp>
        <p:sp>
          <p:nvSpPr>
            <p:cNvPr id="5" name="TextBox 5"/>
            <p:cNvSpPr txBox="1"/>
            <p:nvPr/>
          </p:nvSpPr>
          <p:spPr>
            <a:xfrm>
              <a:off x="0" y="-47625"/>
              <a:ext cx="1184335" cy="196634"/>
            </a:xfrm>
            <a:prstGeom prst="rect">
              <a:avLst/>
            </a:prstGeom>
          </p:spPr>
          <p:txBody>
            <a:bodyPr lIns="50800" tIns="50800" rIns="50800" bIns="50800" rtlCol="0" anchor="ctr"/>
            <a:lstStyle/>
            <a:p>
              <a:pPr algn="ctr">
                <a:lnSpc>
                  <a:spcPts val="2690"/>
                </a:lnSpc>
              </a:pPr>
              <a:r>
                <a:rPr lang="en-US" sz="1920" spc="40">
                  <a:solidFill>
                    <a:srgbClr val="F4F4F4"/>
                  </a:solidFill>
                  <a:latin typeface="Poppins Light" panose="00000400000000000000"/>
                  <a:ea typeface="Poppins Light" panose="00000400000000000000"/>
                  <a:cs typeface="Poppins Light" panose="00000400000000000000"/>
                  <a:sym typeface="Poppins Light" panose="00000400000000000000"/>
                </a:rPr>
                <a:t>WWW.SHOPEASY.COM</a:t>
              </a:r>
              <a:endParaRPr lang="en-US" sz="1920" spc="40">
                <a:solidFill>
                  <a:srgbClr val="F4F4F4"/>
                </a:solidFill>
                <a:latin typeface="Poppins Light" panose="00000400000000000000"/>
                <a:ea typeface="Poppins Light" panose="00000400000000000000"/>
                <a:cs typeface="Poppins Light" panose="00000400000000000000"/>
                <a:sym typeface="Poppins Light" panose="00000400000000000000"/>
              </a:endParaRPr>
            </a:p>
          </p:txBody>
        </p:sp>
      </p:grpSp>
      <p:sp>
        <p:nvSpPr>
          <p:cNvPr id="6" name="TextBox 6"/>
          <p:cNvSpPr txBox="1"/>
          <p:nvPr/>
        </p:nvSpPr>
        <p:spPr>
          <a:xfrm>
            <a:off x="3252477" y="2655970"/>
            <a:ext cx="11783046" cy="1794400"/>
          </a:xfrm>
          <a:prstGeom prst="rect">
            <a:avLst/>
          </a:prstGeom>
        </p:spPr>
        <p:txBody>
          <a:bodyPr lIns="0" tIns="0" rIns="0" bIns="0" rtlCol="0" anchor="t">
            <a:spAutoFit/>
          </a:bodyPr>
          <a:lstStyle/>
          <a:p>
            <a:pPr algn="ctr">
              <a:lnSpc>
                <a:spcPts val="12365"/>
              </a:lnSpc>
            </a:pPr>
            <a:r>
              <a:rPr lang="en-US" sz="13015" b="1" spc="-546">
                <a:solidFill>
                  <a:srgbClr val="F4F4F4"/>
                </a:solidFill>
                <a:latin typeface="Poppins Medium" panose="00000600000000000000"/>
                <a:ea typeface="Poppins Medium" panose="00000600000000000000"/>
                <a:cs typeface="Poppins Medium" panose="00000600000000000000"/>
                <a:sym typeface="Poppins Medium" panose="00000600000000000000"/>
              </a:rPr>
              <a:t>Thankyou</a:t>
            </a:r>
            <a:endParaRPr lang="en-US" sz="13015" b="1" spc="-546">
              <a:solidFill>
                <a:srgbClr val="F4F4F4"/>
              </a:solidFill>
              <a:latin typeface="Poppins Medium" panose="00000600000000000000"/>
              <a:ea typeface="Poppins Medium" panose="00000600000000000000"/>
              <a:cs typeface="Poppins Medium" panose="00000600000000000000"/>
              <a:sym typeface="Poppins Medium" panose="00000600000000000000"/>
            </a:endParaRPr>
          </a:p>
        </p:txBody>
      </p:sp>
      <p:sp>
        <p:nvSpPr>
          <p:cNvPr id="7" name="TextBox 7"/>
          <p:cNvSpPr txBox="1"/>
          <p:nvPr/>
        </p:nvSpPr>
        <p:spPr>
          <a:xfrm>
            <a:off x="10292284" y="7480694"/>
            <a:ext cx="6967016" cy="551906"/>
          </a:xfrm>
          <a:prstGeom prst="rect">
            <a:avLst/>
          </a:prstGeom>
        </p:spPr>
        <p:txBody>
          <a:bodyPr lIns="0" tIns="0" rIns="0" bIns="0" rtlCol="0" anchor="t">
            <a:spAutoFit/>
          </a:bodyPr>
          <a:lstStyle/>
          <a:p>
            <a:pPr algn="r">
              <a:lnSpc>
                <a:spcPts val="4230"/>
              </a:lnSpc>
              <a:spcBef>
                <a:spcPct val="0"/>
              </a:spcBef>
            </a:pPr>
            <a:r>
              <a:rPr lang="en-US" sz="3020" spc="-126">
                <a:solidFill>
                  <a:srgbClr val="F4F4F4"/>
                </a:solidFill>
                <a:latin typeface="Poppins" panose="00000500000000000000"/>
                <a:ea typeface="Poppins" panose="00000500000000000000"/>
                <a:cs typeface="Poppins" panose="00000500000000000000"/>
                <a:sym typeface="Poppins" panose="00000500000000000000"/>
              </a:rPr>
              <a:t>VISVANATHAN S</a:t>
            </a:r>
            <a:endParaRPr lang="en-US" sz="3020" spc="-126">
              <a:solidFill>
                <a:srgbClr val="F4F4F4"/>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028700" y="2779687"/>
            <a:ext cx="16443915" cy="4727626"/>
          </a:xfrm>
          <a:custGeom>
            <a:avLst/>
            <a:gdLst/>
            <a:ahLst/>
            <a:cxnLst/>
            <a:rect l="l" t="t" r="r" b="b"/>
            <a:pathLst>
              <a:path w="16443915" h="4727626">
                <a:moveTo>
                  <a:pt x="0" y="0"/>
                </a:moveTo>
                <a:lnTo>
                  <a:pt x="16443915" y="0"/>
                </a:lnTo>
                <a:lnTo>
                  <a:pt x="16443915" y="4727626"/>
                </a:lnTo>
                <a:lnTo>
                  <a:pt x="0" y="4727626"/>
                </a:lnTo>
                <a:lnTo>
                  <a:pt x="0" y="0"/>
                </a:lnTo>
                <a:close/>
              </a:path>
            </a:pathLst>
          </a:custGeom>
          <a:blipFill>
            <a:blip r:embed="rId1"/>
            <a:stretch>
              <a:fillRect/>
            </a:stretch>
          </a:blipFill>
        </p:spPr>
      </p:sp>
      <p:sp>
        <p:nvSpPr>
          <p:cNvPr id="3" name="TextBox 3"/>
          <p:cNvSpPr txBox="1"/>
          <p:nvPr/>
        </p:nvSpPr>
        <p:spPr>
          <a:xfrm>
            <a:off x="1028700" y="895350"/>
            <a:ext cx="9013628" cy="842645"/>
          </a:xfrm>
          <a:prstGeom prst="rect">
            <a:avLst/>
          </a:prstGeom>
        </p:spPr>
        <p:txBody>
          <a:bodyPr lIns="0" tIns="0" rIns="0" bIns="0" rtlCol="0" anchor="t">
            <a:spAutoFit/>
          </a:bodyPr>
          <a:lstStyle/>
          <a:p>
            <a:pPr algn="ctr">
              <a:lnSpc>
                <a:spcPts val="6580"/>
              </a:lnSpc>
              <a:spcBef>
                <a:spcPct val="0"/>
              </a:spcBef>
            </a:pPr>
            <a:r>
              <a:rPr lang="en-US" sz="4700" spc="-197">
                <a:solidFill>
                  <a:srgbClr val="FFFFFF"/>
                </a:solidFill>
                <a:latin typeface="Poppins" panose="00000500000000000000"/>
                <a:ea typeface="Poppins" panose="00000500000000000000"/>
                <a:cs typeface="Poppins" panose="00000500000000000000"/>
                <a:sym typeface="Poppins" panose="00000500000000000000"/>
              </a:rPr>
              <a:t>Average Duration at each Stage</a:t>
            </a:r>
            <a:endParaRPr lang="en-US" sz="4700" spc="-197">
              <a:solidFill>
                <a:srgbClr val="FFFFFF"/>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975360" y="1042670"/>
            <a:ext cx="9992995" cy="843280"/>
          </a:xfrm>
          <a:prstGeom prst="rect">
            <a:avLst/>
          </a:prstGeom>
        </p:spPr>
        <p:txBody>
          <a:bodyPr wrap="square" lIns="0" tIns="0" rIns="0" bIns="0" rtlCol="0" anchor="t">
            <a:spAutoFit/>
          </a:bodyPr>
          <a:lstStyle/>
          <a:p>
            <a:pPr algn="l">
              <a:lnSpc>
                <a:spcPts val="6580"/>
              </a:lnSpc>
              <a:spcBef>
                <a:spcPct val="0"/>
              </a:spcBef>
            </a:pPr>
            <a:r>
              <a:rPr lang="en-US" sz="4700" spc="-197">
                <a:solidFill>
                  <a:srgbClr val="FFFFFF"/>
                </a:solidFill>
                <a:latin typeface="Poppins" panose="00000500000000000000"/>
                <a:ea typeface="Poppins" panose="00000500000000000000"/>
                <a:cs typeface="Poppins" panose="00000500000000000000"/>
                <a:sym typeface="Poppins" panose="00000500000000000000"/>
              </a:rPr>
              <a:t>Insights we get from the results</a:t>
            </a:r>
            <a:endParaRPr lang="en-US" sz="4700" spc="-197">
              <a:solidFill>
                <a:srgbClr val="FFFFFF"/>
              </a:solidFill>
              <a:latin typeface="Poppins" panose="00000500000000000000"/>
              <a:ea typeface="Poppins" panose="00000500000000000000"/>
              <a:cs typeface="Poppins" panose="00000500000000000000"/>
              <a:sym typeface="Poppins" panose="00000500000000000000"/>
            </a:endParaRPr>
          </a:p>
        </p:txBody>
      </p:sp>
      <p:sp>
        <p:nvSpPr>
          <p:cNvPr id="3" name="TextBox 3"/>
          <p:cNvSpPr txBox="1"/>
          <p:nvPr/>
        </p:nvSpPr>
        <p:spPr>
          <a:xfrm>
            <a:off x="975588" y="2890318"/>
            <a:ext cx="17312412" cy="2985860"/>
          </a:xfrm>
          <a:prstGeom prst="rect">
            <a:avLst/>
          </a:prstGeom>
        </p:spPr>
        <p:txBody>
          <a:bodyPr lIns="0" tIns="0" rIns="0" bIns="0" rtlCol="0" anchor="t">
            <a:spAutoFit/>
          </a:bodyPr>
          <a:lstStyle/>
          <a:p>
            <a:pPr algn="l">
              <a:lnSpc>
                <a:spcPts val="3950"/>
              </a:lnSpc>
              <a:spcBef>
                <a:spcPct val="0"/>
              </a:spcBef>
            </a:pPr>
            <a:r>
              <a:rPr lang="en-US" sz="2820" spc="-118">
                <a:solidFill>
                  <a:srgbClr val="FFFFFF"/>
                </a:solidFill>
                <a:latin typeface="Poppins" panose="00000500000000000000"/>
                <a:ea typeface="Poppins" panose="00000500000000000000"/>
                <a:cs typeface="Poppins" panose="00000500000000000000"/>
                <a:sym typeface="Poppins" panose="00000500000000000000"/>
              </a:rPr>
              <a:t>From the above results </a:t>
            </a:r>
            <a:r>
              <a:rPr lang="en-US" sz="2820" spc="-118">
                <a:solidFill>
                  <a:srgbClr val="FFFFFF"/>
                </a:solidFill>
                <a:latin typeface="Poppins" panose="00000500000000000000"/>
                <a:ea typeface="Poppins" panose="00000500000000000000"/>
                <a:cs typeface="Poppins" panose="00000500000000000000"/>
                <a:sym typeface="Poppins" panose="00000500000000000000"/>
              </a:rPr>
              <a:t>we can see customers are moving from HomePage to ProductPage and people are viewing the product but due to high price or product reviews the duration spent in checkout page is less because number of customers moving to checkout is less and people are dropping off at checkout page only, this may be due to page interaction or additional charges or misleading info displayed in Checkout page etc...</a:t>
            </a:r>
            <a:endParaRPr lang="en-US" sz="2820" spc="-118">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950"/>
              </a:lnSpc>
              <a:spcBef>
                <a:spcPct val="0"/>
              </a:spcBef>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028700" y="2566670"/>
            <a:ext cx="16054707" cy="6241267"/>
          </a:xfrm>
          <a:custGeom>
            <a:avLst/>
            <a:gdLst/>
            <a:ahLst/>
            <a:cxnLst/>
            <a:rect l="l" t="t" r="r" b="b"/>
            <a:pathLst>
              <a:path w="16054707" h="6241267">
                <a:moveTo>
                  <a:pt x="0" y="0"/>
                </a:moveTo>
                <a:lnTo>
                  <a:pt x="16054707" y="0"/>
                </a:lnTo>
                <a:lnTo>
                  <a:pt x="16054707" y="6241267"/>
                </a:lnTo>
                <a:lnTo>
                  <a:pt x="0" y="6241267"/>
                </a:lnTo>
                <a:lnTo>
                  <a:pt x="0" y="0"/>
                </a:lnTo>
                <a:close/>
              </a:path>
            </a:pathLst>
          </a:custGeom>
          <a:blipFill>
            <a:blip r:embed="rId1"/>
            <a:stretch>
              <a:fillRect/>
            </a:stretch>
          </a:blipFill>
        </p:spPr>
      </p:sp>
      <p:sp>
        <p:nvSpPr>
          <p:cNvPr id="3" name="TextBox 3"/>
          <p:cNvSpPr txBox="1"/>
          <p:nvPr/>
        </p:nvSpPr>
        <p:spPr>
          <a:xfrm>
            <a:off x="1028700" y="895350"/>
            <a:ext cx="10559835" cy="1671320"/>
          </a:xfrm>
          <a:prstGeom prst="rect">
            <a:avLst/>
          </a:prstGeom>
        </p:spPr>
        <p:txBody>
          <a:bodyPr lIns="0" tIns="0" rIns="0" bIns="0" rtlCol="0" anchor="t">
            <a:spAutoFit/>
          </a:bodyPr>
          <a:lstStyle/>
          <a:p>
            <a:pPr algn="ctr">
              <a:lnSpc>
                <a:spcPts val="6580"/>
              </a:lnSpc>
              <a:spcBef>
                <a:spcPct val="0"/>
              </a:spcBef>
            </a:pPr>
            <a:r>
              <a:rPr lang="en-US" sz="4700" spc="-197">
                <a:solidFill>
                  <a:srgbClr val="FFFFFF"/>
                </a:solidFill>
                <a:latin typeface="Poppins" panose="00000500000000000000"/>
                <a:ea typeface="Poppins" panose="00000500000000000000"/>
                <a:cs typeface="Poppins" panose="00000500000000000000"/>
                <a:sym typeface="Poppins" panose="00000500000000000000"/>
              </a:rPr>
              <a:t>Findin</a:t>
            </a:r>
            <a:r>
              <a:rPr lang="en-US" sz="4700" spc="-197">
                <a:solidFill>
                  <a:srgbClr val="FFFFFF"/>
                </a:solidFill>
                <a:latin typeface="Poppins" panose="00000500000000000000"/>
                <a:ea typeface="Poppins" panose="00000500000000000000"/>
                <a:cs typeface="Poppins" panose="00000500000000000000"/>
                <a:sym typeface="Poppins" panose="00000500000000000000"/>
              </a:rPr>
              <a:t>g Purchases and Drop off Count</a:t>
            </a:r>
            <a:endParaRPr lang="en-US" sz="4700" spc="-197">
              <a:solidFill>
                <a:srgbClr val="FFFFFF"/>
              </a:solidFill>
              <a:latin typeface="Poppins" panose="00000500000000000000"/>
              <a:ea typeface="Poppins" panose="00000500000000000000"/>
              <a:cs typeface="Poppins" panose="00000500000000000000"/>
              <a:sym typeface="Poppins" panose="00000500000000000000"/>
            </a:endParaRPr>
          </a:p>
          <a:p>
            <a:pPr algn="ctr">
              <a:lnSpc>
                <a:spcPts val="6580"/>
              </a:lnSpc>
              <a:spcBef>
                <a:spcPct val="0"/>
              </a:spcBef>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975360" y="1026795"/>
            <a:ext cx="9709785" cy="843280"/>
          </a:xfrm>
          <a:prstGeom prst="rect">
            <a:avLst/>
          </a:prstGeom>
        </p:spPr>
        <p:txBody>
          <a:bodyPr wrap="square" lIns="0" tIns="0" rIns="0" bIns="0" rtlCol="0" anchor="t">
            <a:spAutoFit/>
          </a:bodyPr>
          <a:lstStyle/>
          <a:p>
            <a:pPr algn="l">
              <a:lnSpc>
                <a:spcPts val="6580"/>
              </a:lnSpc>
              <a:spcBef>
                <a:spcPct val="0"/>
              </a:spcBef>
            </a:pPr>
            <a:r>
              <a:rPr lang="en-US" sz="4700" spc="-197">
                <a:solidFill>
                  <a:srgbClr val="FFFFFF"/>
                </a:solidFill>
                <a:latin typeface="Poppins" panose="00000500000000000000"/>
                <a:ea typeface="Poppins" panose="00000500000000000000"/>
                <a:cs typeface="Poppins" panose="00000500000000000000"/>
                <a:sym typeface="Poppins" panose="00000500000000000000"/>
              </a:rPr>
              <a:t>Insights we get from the results</a:t>
            </a:r>
            <a:endParaRPr lang="en-US" sz="4700" spc="-197">
              <a:solidFill>
                <a:srgbClr val="FFFFFF"/>
              </a:solidFill>
              <a:latin typeface="Poppins" panose="00000500000000000000"/>
              <a:ea typeface="Poppins" panose="00000500000000000000"/>
              <a:cs typeface="Poppins" panose="00000500000000000000"/>
              <a:sym typeface="Poppins" panose="00000500000000000000"/>
            </a:endParaRPr>
          </a:p>
        </p:txBody>
      </p:sp>
      <p:sp>
        <p:nvSpPr>
          <p:cNvPr id="3" name="TextBox 3"/>
          <p:cNvSpPr txBox="1"/>
          <p:nvPr/>
        </p:nvSpPr>
        <p:spPr>
          <a:xfrm>
            <a:off x="975588" y="2874541"/>
            <a:ext cx="17312412" cy="3481160"/>
          </a:xfrm>
          <a:prstGeom prst="rect">
            <a:avLst/>
          </a:prstGeom>
        </p:spPr>
        <p:txBody>
          <a:bodyPr lIns="0" tIns="0" rIns="0" bIns="0" rtlCol="0" anchor="t">
            <a:spAutoFit/>
          </a:bodyPr>
          <a:lstStyle/>
          <a:p>
            <a:pPr algn="l">
              <a:lnSpc>
                <a:spcPts val="3950"/>
              </a:lnSpc>
              <a:spcBef>
                <a:spcPct val="0"/>
              </a:spcBef>
            </a:pPr>
            <a:r>
              <a:rPr lang="en-US" sz="2820" spc="-118">
                <a:solidFill>
                  <a:srgbClr val="FFFFFF"/>
                </a:solidFill>
                <a:latin typeface="Poppins" panose="00000500000000000000"/>
                <a:ea typeface="Poppins" panose="00000500000000000000"/>
                <a:cs typeface="Poppins" panose="00000500000000000000"/>
                <a:sym typeface="Poppins" panose="00000500000000000000"/>
              </a:rPr>
              <a:t>From the above results o</a:t>
            </a:r>
            <a:r>
              <a:rPr lang="en-US" sz="2820" spc="-118">
                <a:solidFill>
                  <a:srgbClr val="FFFFFF"/>
                </a:solidFill>
                <a:latin typeface="Poppins" panose="00000500000000000000"/>
                <a:ea typeface="Poppins" panose="00000500000000000000"/>
                <a:cs typeface="Poppins" panose="00000500000000000000"/>
                <a:sym typeface="Poppins" panose="00000500000000000000"/>
              </a:rPr>
              <a:t>ut of 20 people 14 dropped off at checkout and only 6 made a purchase that's 70% drop off at the checkout stage alone.</a:t>
            </a:r>
            <a:endParaRPr lang="en-US" sz="2820" spc="-118">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950"/>
              </a:lnSpc>
              <a:spcBef>
                <a:spcPct val="0"/>
              </a:spcBef>
            </a:pPr>
          </a:p>
          <a:p>
            <a:pPr algn="l">
              <a:lnSpc>
                <a:spcPts val="3950"/>
              </a:lnSpc>
              <a:spcBef>
                <a:spcPct val="0"/>
              </a:spcBef>
            </a:pPr>
            <a:r>
              <a:rPr lang="en-US" sz="2820" spc="-118">
                <a:solidFill>
                  <a:srgbClr val="FFFFFF"/>
                </a:solidFill>
                <a:latin typeface="Poppins" panose="00000500000000000000"/>
                <a:ea typeface="Poppins" panose="00000500000000000000"/>
                <a:cs typeface="Poppins" panose="00000500000000000000"/>
                <a:sym typeface="Poppins" panose="00000500000000000000"/>
              </a:rPr>
              <a:t>People are interested to buy the products but due to additional charges or misleading informations </a:t>
            </a:r>
            <a:endParaRPr lang="en-US" sz="2820" spc="-118">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950"/>
              </a:lnSpc>
              <a:spcBef>
                <a:spcPct val="0"/>
              </a:spcBef>
            </a:pPr>
            <a:r>
              <a:rPr lang="en-US" sz="2820" spc="-118">
                <a:solidFill>
                  <a:srgbClr val="FFFFFF"/>
                </a:solidFill>
                <a:latin typeface="Poppins" panose="00000500000000000000"/>
                <a:ea typeface="Poppins" panose="00000500000000000000"/>
                <a:cs typeface="Poppins" panose="00000500000000000000"/>
                <a:sym typeface="Poppins" panose="00000500000000000000"/>
              </a:rPr>
              <a:t>or delayed delivery dates or delivery not available at their home location 70% of the people droped off their purchases.</a:t>
            </a:r>
            <a:endParaRPr lang="en-US" sz="2820" spc="-118">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950"/>
              </a:lnSpc>
              <a:spcBef>
                <a:spcPct val="0"/>
              </a:spcBef>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249817" y="1042524"/>
            <a:ext cx="3482432" cy="842645"/>
          </a:xfrm>
          <a:prstGeom prst="rect">
            <a:avLst/>
          </a:prstGeom>
        </p:spPr>
        <p:txBody>
          <a:bodyPr lIns="0" tIns="0" rIns="0" bIns="0" rtlCol="0" anchor="t">
            <a:spAutoFit/>
          </a:bodyPr>
          <a:lstStyle/>
          <a:p>
            <a:pPr algn="ctr">
              <a:lnSpc>
                <a:spcPts val="6580"/>
              </a:lnSpc>
              <a:spcBef>
                <a:spcPct val="0"/>
              </a:spcBef>
            </a:pPr>
            <a:r>
              <a:rPr lang="en-US" sz="4700" spc="-197">
                <a:solidFill>
                  <a:srgbClr val="FFFFFF"/>
                </a:solidFill>
                <a:latin typeface="Poppins" panose="00000500000000000000"/>
                <a:ea typeface="Poppins" panose="00000500000000000000"/>
                <a:cs typeface="Poppins" panose="00000500000000000000"/>
                <a:sym typeface="Poppins" panose="00000500000000000000"/>
              </a:rPr>
              <a:t>Solution</a:t>
            </a:r>
            <a:endParaRPr lang="en-US" sz="4700" spc="-197">
              <a:solidFill>
                <a:srgbClr val="FFFFFF"/>
              </a:solidFill>
              <a:latin typeface="Poppins" panose="00000500000000000000"/>
              <a:ea typeface="Poppins" panose="00000500000000000000"/>
              <a:cs typeface="Poppins" panose="00000500000000000000"/>
              <a:sym typeface="Poppins" panose="00000500000000000000"/>
            </a:endParaRPr>
          </a:p>
        </p:txBody>
      </p:sp>
      <p:sp>
        <p:nvSpPr>
          <p:cNvPr id="3" name="TextBox 3"/>
          <p:cNvSpPr txBox="1"/>
          <p:nvPr/>
        </p:nvSpPr>
        <p:spPr>
          <a:xfrm>
            <a:off x="975588" y="2874541"/>
            <a:ext cx="17312412" cy="4967060"/>
          </a:xfrm>
          <a:prstGeom prst="rect">
            <a:avLst/>
          </a:prstGeom>
        </p:spPr>
        <p:txBody>
          <a:bodyPr lIns="0" tIns="0" rIns="0" bIns="0" rtlCol="0" anchor="t">
            <a:spAutoFit/>
          </a:bodyPr>
          <a:lstStyle/>
          <a:p>
            <a:pPr algn="l">
              <a:lnSpc>
                <a:spcPts val="3950"/>
              </a:lnSpc>
              <a:spcBef>
                <a:spcPct val="0"/>
              </a:spcBef>
            </a:pPr>
            <a:r>
              <a:rPr lang="en-US" sz="2820" spc="-118">
                <a:solidFill>
                  <a:srgbClr val="FFFFFF"/>
                </a:solidFill>
                <a:latin typeface="Poppins" panose="00000500000000000000"/>
                <a:ea typeface="Poppins" panose="00000500000000000000"/>
                <a:cs typeface="Poppins" panose="00000500000000000000"/>
                <a:sym typeface="Poppins" panose="00000500000000000000"/>
              </a:rPr>
              <a:t>Provide some discounts for regular c</a:t>
            </a:r>
            <a:r>
              <a:rPr lang="en-US" sz="2820" spc="-118">
                <a:solidFill>
                  <a:srgbClr val="FFFFFF"/>
                </a:solidFill>
                <a:latin typeface="Poppins" panose="00000500000000000000"/>
                <a:ea typeface="Poppins" panose="00000500000000000000"/>
                <a:cs typeface="Poppins" panose="00000500000000000000"/>
                <a:sym typeface="Poppins" panose="00000500000000000000"/>
              </a:rPr>
              <a:t>ustomer, display messages like "Get 10% of on your 3rd purchase"</a:t>
            </a:r>
            <a:endParaRPr lang="en-US" sz="2820" spc="-118">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950"/>
              </a:lnSpc>
              <a:spcBef>
                <a:spcPct val="0"/>
              </a:spcBef>
            </a:pPr>
            <a:r>
              <a:rPr lang="en-US" sz="2820" spc="-118">
                <a:solidFill>
                  <a:srgbClr val="FFFFFF"/>
                </a:solidFill>
                <a:latin typeface="Poppins" panose="00000500000000000000"/>
                <a:ea typeface="Poppins" panose="00000500000000000000"/>
                <a:cs typeface="Poppins" panose="00000500000000000000"/>
                <a:sym typeface="Poppins" panose="00000500000000000000"/>
              </a:rPr>
              <a:t>Increase Delivery Speed, try to provide free delivery for near by Locations.</a:t>
            </a:r>
            <a:endParaRPr lang="en-US" sz="2820" spc="-118">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950"/>
              </a:lnSpc>
              <a:spcBef>
                <a:spcPct val="0"/>
              </a:spcBef>
            </a:pPr>
          </a:p>
          <a:p>
            <a:pPr algn="l">
              <a:lnSpc>
                <a:spcPts val="3950"/>
              </a:lnSpc>
              <a:spcBef>
                <a:spcPct val="0"/>
              </a:spcBef>
            </a:pPr>
            <a:r>
              <a:rPr lang="en-US" sz="2820" spc="-118">
                <a:solidFill>
                  <a:srgbClr val="FFFFFF"/>
                </a:solidFill>
                <a:latin typeface="Poppins" panose="00000500000000000000"/>
                <a:ea typeface="Poppins" panose="00000500000000000000"/>
                <a:cs typeface="Poppins" panose="00000500000000000000"/>
                <a:sym typeface="Poppins" panose="00000500000000000000"/>
              </a:rPr>
              <a:t>Cancel additional fees like delivery fee if they have purchased more than a certain amount.</a:t>
            </a:r>
            <a:endParaRPr lang="en-US" sz="2820" spc="-118">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950"/>
              </a:lnSpc>
              <a:spcBef>
                <a:spcPct val="0"/>
              </a:spcBef>
            </a:pPr>
          </a:p>
          <a:p>
            <a:pPr algn="l">
              <a:lnSpc>
                <a:spcPts val="3950"/>
              </a:lnSpc>
              <a:spcBef>
                <a:spcPct val="0"/>
              </a:spcBef>
            </a:pPr>
            <a:r>
              <a:rPr lang="en-US" sz="2820" spc="-118">
                <a:solidFill>
                  <a:srgbClr val="FFFFFF"/>
                </a:solidFill>
                <a:latin typeface="Poppins" panose="00000500000000000000"/>
                <a:ea typeface="Poppins" panose="00000500000000000000"/>
                <a:cs typeface="Poppins" panose="00000500000000000000"/>
                <a:sym typeface="Poppins" panose="00000500000000000000"/>
              </a:rPr>
              <a:t>Increase the range of delivery to all locations</a:t>
            </a:r>
            <a:endParaRPr lang="en-US" sz="2820" spc="-118">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950"/>
              </a:lnSpc>
              <a:spcBef>
                <a:spcPct val="0"/>
              </a:spcBef>
            </a:pPr>
          </a:p>
          <a:p>
            <a:pPr algn="l">
              <a:lnSpc>
                <a:spcPts val="3950"/>
              </a:lnSpc>
              <a:spcBef>
                <a:spcPct val="0"/>
              </a:spcBef>
            </a:pPr>
            <a:r>
              <a:rPr lang="en-US" sz="2820" spc="-118">
                <a:solidFill>
                  <a:srgbClr val="FFFFFF"/>
                </a:solidFill>
                <a:latin typeface="Poppins" panose="00000500000000000000"/>
                <a:ea typeface="Poppins" panose="00000500000000000000"/>
                <a:cs typeface="Poppins" panose="00000500000000000000"/>
                <a:sym typeface="Poppins" panose="00000500000000000000"/>
              </a:rPr>
              <a:t>Make the checkout page more attractive, simple and easily understandable, avoid any misleading statements.</a:t>
            </a:r>
            <a:endParaRPr lang="en-US" sz="2820" spc="-118">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950"/>
              </a:lnSpc>
              <a:spcBef>
                <a:spcPct val="0"/>
              </a:spcBef>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6B1124">
                <a:alpha val="100000"/>
              </a:srgbClr>
            </a:gs>
            <a:gs pos="50000">
              <a:srgbClr val="000000">
                <a:alpha val="100000"/>
              </a:srgbClr>
            </a:gs>
            <a:gs pos="100000">
              <a:srgbClr val="6B1124">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028700" y="2258130"/>
            <a:ext cx="15189687" cy="6268666"/>
          </a:xfrm>
          <a:custGeom>
            <a:avLst/>
            <a:gdLst/>
            <a:ahLst/>
            <a:cxnLst/>
            <a:rect l="l" t="t" r="r" b="b"/>
            <a:pathLst>
              <a:path w="15189687" h="6268666">
                <a:moveTo>
                  <a:pt x="0" y="0"/>
                </a:moveTo>
                <a:lnTo>
                  <a:pt x="15189687" y="0"/>
                </a:lnTo>
                <a:lnTo>
                  <a:pt x="15189687" y="6268666"/>
                </a:lnTo>
                <a:lnTo>
                  <a:pt x="0" y="6268666"/>
                </a:lnTo>
                <a:lnTo>
                  <a:pt x="0" y="0"/>
                </a:lnTo>
                <a:close/>
              </a:path>
            </a:pathLst>
          </a:custGeom>
          <a:blipFill>
            <a:blip r:embed="rId1"/>
            <a:stretch>
              <a:fillRect t="-516" b="-21850"/>
            </a:stretch>
          </a:blipFill>
        </p:spPr>
      </p:sp>
      <p:sp>
        <p:nvSpPr>
          <p:cNvPr id="3" name="TextBox 3"/>
          <p:cNvSpPr txBox="1"/>
          <p:nvPr/>
        </p:nvSpPr>
        <p:spPr>
          <a:xfrm>
            <a:off x="1028700" y="895350"/>
            <a:ext cx="10559835" cy="1671320"/>
          </a:xfrm>
          <a:prstGeom prst="rect">
            <a:avLst/>
          </a:prstGeom>
        </p:spPr>
        <p:txBody>
          <a:bodyPr lIns="0" tIns="0" rIns="0" bIns="0" rtlCol="0" anchor="t">
            <a:spAutoFit/>
          </a:bodyPr>
          <a:lstStyle/>
          <a:p>
            <a:pPr algn="l">
              <a:lnSpc>
                <a:spcPts val="6580"/>
              </a:lnSpc>
              <a:spcBef>
                <a:spcPct val="0"/>
              </a:spcBef>
            </a:pPr>
            <a:r>
              <a:rPr lang="en-US" sz="4700" spc="-197">
                <a:solidFill>
                  <a:srgbClr val="FFFFFF"/>
                </a:solidFill>
                <a:latin typeface="Poppins" panose="00000500000000000000"/>
                <a:ea typeface="Poppins" panose="00000500000000000000"/>
                <a:cs typeface="Poppins" panose="00000500000000000000"/>
                <a:sym typeface="Poppins" panose="00000500000000000000"/>
              </a:rPr>
              <a:t>Drop-offs by Products</a:t>
            </a:r>
            <a:endParaRPr lang="en-US" sz="4700" spc="-197">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658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4475</Words>
  <Application>WPS Slides</Application>
  <PresentationFormat>On-screen Show (4:3)</PresentationFormat>
  <Paragraphs>159</Paragraphs>
  <Slides>34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Arial</vt:lpstr>
      <vt:lpstr>SimSun</vt:lpstr>
      <vt:lpstr>Wingdings</vt:lpstr>
      <vt:lpstr>Poppins Medium</vt:lpstr>
      <vt:lpstr>Poppins</vt:lpstr>
      <vt:lpstr>Poppins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paragraph text</dc:title>
  <dc:creator/>
  <cp:lastModifiedBy>Visva</cp:lastModifiedBy>
  <cp:revision>2</cp:revision>
  <dcterms:created xsi:type="dcterms:W3CDTF">2006-08-16T00:00:00Z</dcterms:created>
  <dcterms:modified xsi:type="dcterms:W3CDTF">2025-04-09T10:00:02Z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B3159258D74E4F8C8561B3CF83623676_12</vt:lpwstr>
  </property>
  <property fmtid="{D5CDD505-2E9C-101B-9397-08002B2CF9AE}" pid="3" name="KSOProductBuildVer">
    <vt:lpwstr>1033-12.2.0.20782</vt:lpwstr>
  </property>
</Properties>
</file>