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6" r:id="rId14"/>
    <p:sldId id="265" r:id="rId15"/>
  </p:sldIdLst>
  <p:sldSz cx="18288000" cy="10287000"/>
  <p:notesSz cx="6858000" cy="9144000"/>
  <p:embeddedFontLst>
    <p:embeddedFont>
      <p:font typeface="Bebas Neue Cyrillic" panose="020B0604020202020204" charset="0"/>
      <p:regular r:id="rId17"/>
    </p:embeddedFont>
    <p:embeddedFont>
      <p:font typeface="Open Sans" panose="020B0606030504020204" pitchFamily="34" charset="0"/>
      <p:regular r:id="rId18"/>
      <p:bold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22" autoAdjust="0"/>
  </p:normalViewPr>
  <p:slideViewPr>
    <p:cSldViewPr>
      <p:cViewPr varScale="1">
        <p:scale>
          <a:sx n="52" d="100"/>
          <a:sy n="52" d="100"/>
        </p:scale>
        <p:origin x="87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1.fntdata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3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C12C59-F43B-40F1-A140-5A929A7AB5DB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99E67D-A311-4B70-A955-950443F335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126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99E67D-A311-4B70-A955-950443F335FC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3211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25-Apr-25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25-Apr-25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A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87132" y="2623628"/>
            <a:ext cx="13313735" cy="5325494"/>
          </a:xfrm>
          <a:custGeom>
            <a:avLst/>
            <a:gdLst/>
            <a:ahLst/>
            <a:cxnLst/>
            <a:rect l="l" t="t" r="r" b="b"/>
            <a:pathLst>
              <a:path w="13313735" h="5325494">
                <a:moveTo>
                  <a:pt x="0" y="0"/>
                </a:moveTo>
                <a:lnTo>
                  <a:pt x="13313736" y="0"/>
                </a:lnTo>
                <a:lnTo>
                  <a:pt x="13313736" y="5325494"/>
                </a:lnTo>
                <a:lnTo>
                  <a:pt x="0" y="53254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905000" y="3597660"/>
            <a:ext cx="14390100" cy="3357497"/>
            <a:chOff x="-117201" y="161925"/>
            <a:chExt cx="19186799" cy="4476663"/>
          </a:xfrm>
        </p:grpSpPr>
        <p:sp>
          <p:nvSpPr>
            <p:cNvPr id="4" name="TextBox 4"/>
            <p:cNvSpPr txBox="1"/>
            <p:nvPr/>
          </p:nvSpPr>
          <p:spPr>
            <a:xfrm>
              <a:off x="0" y="161925"/>
              <a:ext cx="19069598" cy="319205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9034"/>
                </a:lnSpc>
              </a:pPr>
              <a:r>
                <a:rPr lang="en-US" sz="9034">
                  <a:solidFill>
                    <a:srgbClr val="FFFFFF"/>
                  </a:solidFill>
                  <a:latin typeface="Bebas Neue Cyrillic"/>
                  <a:ea typeface="Bebas Neue Cyrillic"/>
                  <a:cs typeface="Bebas Neue Cyrillic"/>
                  <a:sym typeface="Bebas Neue Cyrillic"/>
                </a:rPr>
                <a:t>Gemini Chatbot in Fundraiser Planner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-117201" y="3780068"/>
              <a:ext cx="19069598" cy="858520"/>
            </a:xfrm>
            <a:prstGeom prst="rect">
              <a:avLst/>
            </a:prstGeom>
            <a:solidFill>
              <a:schemeClr val="bg1"/>
            </a:solidFill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459"/>
                </a:lnSpc>
                <a:spcBef>
                  <a:spcPct val="0"/>
                </a:spcBef>
              </a:pPr>
              <a:r>
                <a:rPr lang="en-US" sz="3899" u="none" dirty="0">
                  <a:solidFill>
                    <a:srgbClr val="010A37"/>
                  </a:solidFill>
                  <a:latin typeface="Open Sans"/>
                  <a:ea typeface="Open Sans"/>
                  <a:cs typeface="Open Sans"/>
                  <a:sym typeface="Open Sans"/>
                </a:rPr>
                <a:t>Technical Overview of AI Integration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72A56A8-3EEF-5A36-9B1F-F19379BC8C88}"/>
              </a:ext>
            </a:extLst>
          </p:cNvPr>
          <p:cNvSpPr txBox="1"/>
          <p:nvPr/>
        </p:nvSpPr>
        <p:spPr>
          <a:xfrm>
            <a:off x="2895600" y="8375264"/>
            <a:ext cx="10439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Visvatharsan Saravanan|  12300830 | 25</a:t>
            </a:r>
          </a:p>
          <a:p>
            <a:r>
              <a:rPr lang="en-US" sz="2800" dirty="0">
                <a:solidFill>
                  <a:schemeClr val="bg1"/>
                </a:solidFill>
              </a:rPr>
              <a:t>Hariharan S| 12309768 | 36</a:t>
            </a:r>
          </a:p>
          <a:p>
            <a:r>
              <a:rPr lang="en-US" sz="2800" dirty="0">
                <a:solidFill>
                  <a:schemeClr val="bg1"/>
                </a:solidFill>
              </a:rPr>
              <a:t>Bharathi Kannan G| 12307027 | 07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0852EFA-2FA6-8667-221A-7FB64F9DDE2A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04A366-D77D-3077-1CC4-0FFA704F83E6}"/>
              </a:ext>
            </a:extLst>
          </p:cNvPr>
          <p:cNvSpPr txBox="1"/>
          <p:nvPr/>
        </p:nvSpPr>
        <p:spPr>
          <a:xfrm>
            <a:off x="3429000" y="2552700"/>
            <a:ext cx="122682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chemeClr val="bg1"/>
                </a:solidFill>
              </a:rPr>
              <a:t>Project Link: </a:t>
            </a:r>
            <a:r>
              <a:rPr lang="en-US" sz="4400" dirty="0">
                <a:solidFill>
                  <a:schemeClr val="bg1"/>
                </a:solidFill>
              </a:rPr>
              <a:t>https://github.com/Visvatharsan/Fundraiser-Planner-</a:t>
            </a:r>
            <a:endParaRPr lang="en-IN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08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A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042651" y="4070327"/>
            <a:ext cx="7708852" cy="21272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6600"/>
              </a:lnSpc>
            </a:pPr>
            <a:r>
              <a:rPr lang="en-US" sz="13833">
                <a:solidFill>
                  <a:srgbClr val="FFFFFF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THANK YOU!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A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flipV="1">
            <a:off x="1828251" y="2857500"/>
            <a:ext cx="5105950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 dirty="0"/>
          </a:p>
        </p:txBody>
      </p:sp>
      <p:sp>
        <p:nvSpPr>
          <p:cNvPr id="3" name="Freeform 3"/>
          <p:cNvSpPr/>
          <p:nvPr/>
        </p:nvSpPr>
        <p:spPr>
          <a:xfrm>
            <a:off x="10198155" y="0"/>
            <a:ext cx="8089845" cy="10287000"/>
          </a:xfrm>
          <a:custGeom>
            <a:avLst/>
            <a:gdLst/>
            <a:ahLst/>
            <a:cxnLst/>
            <a:rect l="l" t="t" r="r" b="b"/>
            <a:pathLst>
              <a:path w="8089845" h="10287000">
                <a:moveTo>
                  <a:pt x="0" y="0"/>
                </a:moveTo>
                <a:lnTo>
                  <a:pt x="8089845" y="0"/>
                </a:lnTo>
                <a:lnTo>
                  <a:pt x="808984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579" r="-13579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1828250" y="1714500"/>
            <a:ext cx="7768719" cy="694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177"/>
              </a:lnSpc>
            </a:pPr>
            <a:r>
              <a:rPr lang="en-US" sz="4931" dirty="0">
                <a:solidFill>
                  <a:srgbClr val="FFFFFF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Introduction to Gemini Chatbot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28250" y="3391966"/>
            <a:ext cx="8089845" cy="67705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lvl="0" indent="-342900" algn="l">
              <a:lnSpc>
                <a:spcPts val="2933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The Gemini Chatbot acts as a smart assistant, available 24/7 to enhance the planning and execution of fundraising events.</a:t>
            </a:r>
          </a:p>
          <a:p>
            <a:pPr marL="342900" lvl="0" indent="-342900" algn="l">
              <a:lnSpc>
                <a:spcPts val="2933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lvl="0" indent="-342900" algn="l">
              <a:lnSpc>
                <a:spcPts val="2933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It leverages advanced natural language processing to understand user needs and respond appropriately.</a:t>
            </a:r>
          </a:p>
          <a:p>
            <a:pPr marL="342900" lvl="0" indent="-342900" algn="l">
              <a:lnSpc>
                <a:spcPts val="2933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Integrated seamlessly into the Fundraiser Planner, Gemini helps users:</a:t>
            </a:r>
          </a:p>
          <a:p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	1.Draft outreach emails and messages</a:t>
            </a: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	2.Organize donor data efficiently</a:t>
            </a: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	3.Generate data-driven reports and projections</a:t>
            </a:r>
          </a:p>
          <a:p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	4.Streamline decision-making with real-time </a:t>
            </a:r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	   insights</a:t>
            </a:r>
            <a:endParaRPr lang="en-US" sz="2800" dirty="0">
              <a:solidFill>
                <a:schemeClr val="bg1">
                  <a:lumMod val="95000"/>
                </a:schemeClr>
              </a:solidFill>
            </a:endParaRPr>
          </a:p>
          <a:p>
            <a:pPr marL="0" lvl="0" indent="0" algn="l">
              <a:lnSpc>
                <a:spcPts val="2933"/>
              </a:lnSpc>
            </a:pPr>
            <a:endParaRPr lang="en-US" sz="2400" dirty="0">
              <a:solidFill>
                <a:schemeClr val="bg1">
                  <a:lumMod val="95000"/>
                </a:schemeClr>
              </a:solidFill>
            </a:endParaRPr>
          </a:p>
          <a:p>
            <a:pPr marL="0" lvl="0" indent="0" algn="l">
              <a:lnSpc>
                <a:spcPts val="2933"/>
              </a:lnSpc>
            </a:pPr>
            <a:endParaRPr lang="en-US" sz="2095" dirty="0">
              <a:solidFill>
                <a:schemeClr val="bg1">
                  <a:lumMod val="9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A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5400000">
            <a:off x="947290" y="6860683"/>
            <a:ext cx="6843109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3" name="AutoShape 3"/>
          <p:cNvSpPr/>
          <p:nvPr/>
        </p:nvSpPr>
        <p:spPr>
          <a:xfrm>
            <a:off x="0" y="3443891"/>
            <a:ext cx="18246628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AutoShape 4"/>
          <p:cNvSpPr/>
          <p:nvPr/>
        </p:nvSpPr>
        <p:spPr>
          <a:xfrm rot="5400000">
            <a:off x="5434126" y="6863066"/>
            <a:ext cx="6847872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5" name="AutoShape 5"/>
          <p:cNvSpPr/>
          <p:nvPr/>
        </p:nvSpPr>
        <p:spPr>
          <a:xfrm rot="5400000">
            <a:off x="10172548" y="6860683"/>
            <a:ext cx="6843109" cy="0"/>
          </a:xfrm>
          <a:prstGeom prst="line">
            <a:avLst/>
          </a:prstGeom>
          <a:ln w="9525" cap="rnd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2730426" y="1019175"/>
            <a:ext cx="12827148" cy="952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467"/>
              </a:lnSpc>
            </a:pPr>
            <a:r>
              <a:rPr lang="en-US" sz="6222">
                <a:solidFill>
                  <a:srgbClr val="FFFFFF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Chatbot's Role in Fundraiser Planner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526516" y="4809269"/>
            <a:ext cx="3373149" cy="3801318"/>
            <a:chOff x="0" y="0"/>
            <a:chExt cx="4497532" cy="5068424"/>
          </a:xfrm>
        </p:grpSpPr>
        <p:sp>
          <p:nvSpPr>
            <p:cNvPr id="8" name="Freeform 8"/>
            <p:cNvSpPr/>
            <p:nvPr/>
          </p:nvSpPr>
          <p:spPr>
            <a:xfrm>
              <a:off x="1626777" y="0"/>
              <a:ext cx="1243978" cy="1810021"/>
            </a:xfrm>
            <a:custGeom>
              <a:avLst/>
              <a:gdLst/>
              <a:ahLst/>
              <a:cxnLst/>
              <a:rect l="l" t="t" r="r" b="b"/>
              <a:pathLst>
                <a:path w="1243978" h="1810021">
                  <a:moveTo>
                    <a:pt x="0" y="0"/>
                  </a:moveTo>
                  <a:lnTo>
                    <a:pt x="1243978" y="0"/>
                  </a:lnTo>
                  <a:lnTo>
                    <a:pt x="1243978" y="1810021"/>
                  </a:lnTo>
                  <a:lnTo>
                    <a:pt x="0" y="18100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813116"/>
              <a:ext cx="4497532" cy="22553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550"/>
                </a:lnSpc>
              </a:pPr>
              <a:r>
                <a:rPr lang="en-US" sz="3500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- Suggest fundraising ideas and plans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4926879" y="4714461"/>
            <a:ext cx="3373149" cy="3896126"/>
            <a:chOff x="0" y="0"/>
            <a:chExt cx="4497532" cy="5194835"/>
          </a:xfrm>
        </p:grpSpPr>
        <p:sp>
          <p:nvSpPr>
            <p:cNvPr id="11" name="Freeform 11"/>
            <p:cNvSpPr/>
            <p:nvPr/>
          </p:nvSpPr>
          <p:spPr>
            <a:xfrm>
              <a:off x="1508303" y="0"/>
              <a:ext cx="1480926" cy="1810021"/>
            </a:xfrm>
            <a:custGeom>
              <a:avLst/>
              <a:gdLst/>
              <a:ahLst/>
              <a:cxnLst/>
              <a:rect l="l" t="t" r="r" b="b"/>
              <a:pathLst>
                <a:path w="1480926" h="1810021">
                  <a:moveTo>
                    <a:pt x="0" y="0"/>
                  </a:moveTo>
                  <a:lnTo>
                    <a:pt x="1480926" y="0"/>
                  </a:lnTo>
                  <a:lnTo>
                    <a:pt x="1480926" y="1810021"/>
                  </a:lnTo>
                  <a:lnTo>
                    <a:pt x="0" y="18100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2939527"/>
              <a:ext cx="4497532" cy="22553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550"/>
                </a:lnSpc>
              </a:pPr>
              <a:r>
                <a:rPr lang="en-US" sz="35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- Generate task lists and schedules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539508" y="4714461"/>
            <a:ext cx="3373149" cy="4467626"/>
            <a:chOff x="0" y="0"/>
            <a:chExt cx="4497532" cy="5956835"/>
          </a:xfrm>
        </p:grpSpPr>
        <p:sp>
          <p:nvSpPr>
            <p:cNvPr id="14" name="Freeform 14"/>
            <p:cNvSpPr/>
            <p:nvPr/>
          </p:nvSpPr>
          <p:spPr>
            <a:xfrm>
              <a:off x="1343756" y="0"/>
              <a:ext cx="1810021" cy="1717874"/>
            </a:xfrm>
            <a:custGeom>
              <a:avLst/>
              <a:gdLst/>
              <a:ahLst/>
              <a:cxnLst/>
              <a:rect l="l" t="t" r="r" b="b"/>
              <a:pathLst>
                <a:path w="1810021" h="1717874">
                  <a:moveTo>
                    <a:pt x="0" y="0"/>
                  </a:moveTo>
                  <a:lnTo>
                    <a:pt x="1810020" y="0"/>
                  </a:lnTo>
                  <a:lnTo>
                    <a:pt x="1810020" y="1717874"/>
                  </a:lnTo>
                  <a:lnTo>
                    <a:pt x="0" y="17178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2939527"/>
              <a:ext cx="4497532" cy="30173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550"/>
                </a:lnSpc>
              </a:pPr>
              <a:r>
                <a:rPr lang="en-US" sz="35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- Analyze event data and provide summaries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4216310" y="4809269"/>
            <a:ext cx="3373149" cy="4372818"/>
            <a:chOff x="0" y="0"/>
            <a:chExt cx="4497532" cy="5830424"/>
          </a:xfrm>
        </p:grpSpPr>
        <p:sp>
          <p:nvSpPr>
            <p:cNvPr id="17" name="Freeform 17"/>
            <p:cNvSpPr/>
            <p:nvPr/>
          </p:nvSpPr>
          <p:spPr>
            <a:xfrm>
              <a:off x="1422738" y="0"/>
              <a:ext cx="1652055" cy="1810021"/>
            </a:xfrm>
            <a:custGeom>
              <a:avLst/>
              <a:gdLst/>
              <a:ahLst/>
              <a:cxnLst/>
              <a:rect l="l" t="t" r="r" b="b"/>
              <a:pathLst>
                <a:path w="1652055" h="1810021">
                  <a:moveTo>
                    <a:pt x="0" y="0"/>
                  </a:moveTo>
                  <a:lnTo>
                    <a:pt x="1652056" y="0"/>
                  </a:lnTo>
                  <a:lnTo>
                    <a:pt x="1652056" y="1810021"/>
                  </a:lnTo>
                  <a:lnTo>
                    <a:pt x="0" y="18100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2813116"/>
              <a:ext cx="4497532" cy="301730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550"/>
                </a:lnSpc>
              </a:pPr>
              <a:r>
                <a:rPr lang="en-US" sz="35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- Answer user questions using natural language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A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4579" y="5809935"/>
            <a:ext cx="2854422" cy="17779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499"/>
              </a:lnSpc>
            </a:pP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The system is designed for user-friendliness and scalability</a:t>
            </a:r>
            <a:r>
              <a:rPr lang="en-US" sz="24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→ 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924771" y="5779509"/>
            <a:ext cx="3190972" cy="35728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2. 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Backend: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Frameworks like Node.js , Express.js process requests and handle authentication, validation, and routing.</a:t>
            </a:r>
            <a:endParaRPr lang="en-US" sz="2499" dirty="0">
              <a:solidFill>
                <a:schemeClr val="bg1">
                  <a:lumMod val="9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581400" y="5809935"/>
            <a:ext cx="3190972" cy="2226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1. 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Frontend: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User interacts via a sleek UI built with HTML, CSS and JavaScript for  web interfaces.</a:t>
            </a:r>
            <a:endParaRPr lang="en-US" sz="2499" dirty="0">
              <a:solidFill>
                <a:schemeClr val="bg1">
                  <a:lumMod val="9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420541" y="5823754"/>
            <a:ext cx="3190972" cy="2675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3. </a:t>
            </a:r>
            <a:r>
              <a:rPr lang="en-IN" sz="2800" b="1" dirty="0">
                <a:solidFill>
                  <a:schemeClr val="bg1">
                    <a:lumMod val="95000"/>
                  </a:schemeClr>
                </a:solidFill>
              </a:rPr>
              <a:t>Gemini API:</a:t>
            </a:r>
            <a:r>
              <a:rPr lang="en-IN" sz="2800" dirty="0">
                <a:solidFill>
                  <a:schemeClr val="bg1">
                    <a:lumMod val="95000"/>
                  </a:schemeClr>
                </a:solidFill>
              </a:rPr>
              <a:t> The core AI engine processes natural language queries and generates intelligent responses.</a:t>
            </a:r>
            <a:endParaRPr lang="en-US" sz="2499" dirty="0">
              <a:solidFill>
                <a:schemeClr val="bg1">
                  <a:lumMod val="9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020800" y="5809935"/>
            <a:ext cx="3190972" cy="3561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Eg: User: "Generate a sponsorship email for our charity marathon." </a:t>
            </a:r>
          </a:p>
          <a:p>
            <a:pPr marL="0" lvl="0" indent="0" algn="ctr"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Chatbot: Returns a polished, professional draft instantly.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765550" y="1873113"/>
            <a:ext cx="10756900" cy="23145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925"/>
              </a:lnSpc>
            </a:pPr>
            <a:r>
              <a:rPr lang="en-US" sz="85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System Architecture Overview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A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4578" y="5809935"/>
            <a:ext cx="3190972" cy="2214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1. Authentication &amp; Initialization: Ensures secure and authorized access to the Gemini API.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562609" y="5809935"/>
            <a:ext cx="3190972" cy="2663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3. API Communication: Asynchronous communication allows fast, real-time data exchange.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066837" y="5809935"/>
            <a:ext cx="3190972" cy="3112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2. Prompt Engineering: Transforms user input into structured prompts to ensure accurate AI interpretation.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054868" y="5809935"/>
            <a:ext cx="3190972" cy="2663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4. Response Parsing: Results are cleaned and formatted before display to ensure clarity and usability.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522450" y="5809935"/>
            <a:ext cx="3190972" cy="3112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5. Follow-Up Actions: Includes features like storing suggestions, generating documents, and suggesting next steps.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779645" y="2518841"/>
            <a:ext cx="10756900" cy="1181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925"/>
              </a:lnSpc>
            </a:pPr>
            <a:r>
              <a:rPr lang="en-US" sz="8500">
                <a:solidFill>
                  <a:srgbClr val="FFFFFF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Gemini Integration Flow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A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4578" y="5809935"/>
            <a:ext cx="3190972" cy="3112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-US" sz="2499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Multi-turn Handling:</a:t>
            </a:r>
            <a:r>
              <a:rPr lang="en-US" sz="24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Keeps track of past interactions to build context (e.g., continuing a planning session).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7562609" y="5809935"/>
            <a:ext cx="3190972" cy="3112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-US" sz="2499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Context Awareness:</a:t>
            </a:r>
            <a:r>
              <a:rPr lang="en-US" sz="24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Adapts suggestions based on the fundraising event type, donor history, and user preferences.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066837" y="5809935"/>
            <a:ext cx="3190972" cy="2663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-US" sz="2499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Real-Time Responses: </a:t>
            </a:r>
            <a:r>
              <a:rPr lang="en-US" sz="24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Users get instant help, improving engagement and workflow efficiency.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054868" y="5809935"/>
            <a:ext cx="3190972" cy="2214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-US" sz="2499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Security:</a:t>
            </a:r>
            <a:r>
              <a:rPr lang="en-US" sz="24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Uses secure API gateways and token management to protect data.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522450" y="5809935"/>
            <a:ext cx="3190972" cy="2675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99"/>
              </a:lnSpc>
            </a:pPr>
            <a:r>
              <a:rPr lang="en-US" sz="2499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- </a:t>
            </a:r>
            <a:r>
              <a:rPr lang="en-US" sz="2800" b="1" dirty="0">
                <a:solidFill>
                  <a:schemeClr val="bg1">
                    <a:lumMod val="95000"/>
                  </a:schemeClr>
                </a:solidFill>
              </a:rPr>
              <a:t>Scalability:</a:t>
            </a:r>
            <a:r>
              <a:rPr lang="en-US" sz="2800" dirty="0">
                <a:solidFill>
                  <a:schemeClr val="bg1">
                    <a:lumMod val="95000"/>
                  </a:schemeClr>
                </a:solidFill>
              </a:rPr>
              <a:t> This can be hosted on cloud infrastructure, easily handling increased user demand and data load.</a:t>
            </a:r>
            <a:endParaRPr lang="en-US" sz="2499" dirty="0">
              <a:solidFill>
                <a:schemeClr val="bg1">
                  <a:lumMod val="95000"/>
                </a:schemeClr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779645" y="2630173"/>
            <a:ext cx="10756900" cy="1181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925"/>
              </a:lnSpc>
            </a:pPr>
            <a:r>
              <a:rPr lang="en-US" sz="8500">
                <a:solidFill>
                  <a:srgbClr val="FFFFFF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Gemini Technical Features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A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06944" y="1638300"/>
            <a:ext cx="12753867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800"/>
              </a:lnSpc>
            </a:pPr>
            <a:r>
              <a:rPr lang="en-US" sz="9000" dirty="0">
                <a:solidFill>
                  <a:srgbClr val="FFFFFF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Challenges &amp; Solutions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683144" y="4174023"/>
            <a:ext cx="5860656" cy="2408355"/>
            <a:chOff x="0" y="-9525"/>
            <a:chExt cx="6180289" cy="3211140"/>
          </a:xfrm>
        </p:grpSpPr>
        <p:sp>
          <p:nvSpPr>
            <p:cNvPr id="4" name="TextBox 4"/>
            <p:cNvSpPr txBox="1"/>
            <p:nvPr/>
          </p:nvSpPr>
          <p:spPr>
            <a:xfrm>
              <a:off x="0" y="-9525"/>
              <a:ext cx="1134891" cy="1025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01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309615" y="47590"/>
              <a:ext cx="4870674" cy="31540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28"/>
                </a:lnSpc>
              </a:pPr>
              <a:r>
                <a:rPr lang="en-US" sz="2406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Challenge: Integrating AI with fundraising-specific workflows Solution: Custom prompts and feedback loops for continuous learning.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83144" y="6862655"/>
            <a:ext cx="5549230" cy="1967975"/>
            <a:chOff x="0" y="-10334"/>
            <a:chExt cx="6130171" cy="2623966"/>
          </a:xfrm>
        </p:grpSpPr>
        <p:sp>
          <p:nvSpPr>
            <p:cNvPr id="7" name="TextBox 7"/>
            <p:cNvSpPr txBox="1"/>
            <p:nvPr/>
          </p:nvSpPr>
          <p:spPr>
            <a:xfrm>
              <a:off x="0" y="-9525"/>
              <a:ext cx="1134891" cy="1025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03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1259497" y="-10334"/>
              <a:ext cx="4870674" cy="26239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28"/>
                </a:lnSpc>
              </a:pPr>
              <a:r>
                <a:rPr lang="en-US" sz="2406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Challenge: Real-time performance under high load Solution: Asynchronous APIs and cloud autoscaling mechanisms.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972368" y="4159512"/>
            <a:ext cx="5784606" cy="1570430"/>
            <a:chOff x="0" y="-38772"/>
            <a:chExt cx="6153793" cy="2093907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9525"/>
              <a:ext cx="1134891" cy="1025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02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283119" y="-38772"/>
              <a:ext cx="4870674" cy="209390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28"/>
                </a:lnSpc>
              </a:pPr>
              <a:r>
                <a:rPr lang="en-US" sz="2406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Challenge: Ensuring data privacy Solution: Tokenized authentication and encrypted data storage.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972368" y="6807585"/>
            <a:ext cx="5536225" cy="2011984"/>
            <a:chOff x="0" y="-9525"/>
            <a:chExt cx="6227395" cy="2682646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9525"/>
              <a:ext cx="1134891" cy="1025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000"/>
                </a:lnSpc>
              </a:pPr>
              <a:r>
                <a:rPr lang="en-US" sz="500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04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356721" y="49154"/>
              <a:ext cx="4870674" cy="262396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28"/>
                </a:lnSpc>
              </a:pPr>
              <a:r>
                <a:rPr lang="en-US" sz="2406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Challenge: User trust in AI responses Solution: Transparent feedback and the ability to revise AI-generated outputs.</a:t>
              </a:r>
            </a:p>
          </p:txBody>
        </p:sp>
      </p:grpSp>
      <p:sp>
        <p:nvSpPr>
          <p:cNvPr id="15" name="AutoShape 15"/>
          <p:cNvSpPr/>
          <p:nvPr/>
        </p:nvSpPr>
        <p:spPr>
          <a:xfrm>
            <a:off x="1451392" y="3314700"/>
            <a:ext cx="10961021" cy="0"/>
          </a:xfrm>
          <a:prstGeom prst="line">
            <a:avLst/>
          </a:prstGeom>
          <a:ln w="1047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A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8180898" cy="10287000"/>
            <a:chOff x="0" y="0"/>
            <a:chExt cx="817919" cy="102848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7919" cy="1028486"/>
            </a:xfrm>
            <a:custGeom>
              <a:avLst/>
              <a:gdLst/>
              <a:ahLst/>
              <a:cxnLst/>
              <a:rect l="l" t="t" r="r" b="b"/>
              <a:pathLst>
                <a:path w="817919" h="1028486">
                  <a:moveTo>
                    <a:pt x="0" y="0"/>
                  </a:moveTo>
                  <a:lnTo>
                    <a:pt x="817919" y="0"/>
                  </a:lnTo>
                  <a:lnTo>
                    <a:pt x="817919" y="1028486"/>
                  </a:lnTo>
                  <a:lnTo>
                    <a:pt x="0" y="1028486"/>
                  </a:lnTo>
                  <a:close/>
                </a:path>
              </a:pathLst>
            </a:custGeom>
            <a:blipFill>
              <a:blip r:embed="rId2"/>
              <a:stretch>
                <a:fillRect l="-12872" r="-12872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9256123" y="1502295"/>
            <a:ext cx="8384422" cy="6666599"/>
            <a:chOff x="0" y="-19050"/>
            <a:chExt cx="11179230" cy="8888799"/>
          </a:xfrm>
        </p:grpSpPr>
        <p:sp>
          <p:nvSpPr>
            <p:cNvPr id="5" name="TextBox 5"/>
            <p:cNvSpPr txBox="1"/>
            <p:nvPr/>
          </p:nvSpPr>
          <p:spPr>
            <a:xfrm>
              <a:off x="161667" y="-19050"/>
              <a:ext cx="10356836" cy="35750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530"/>
                </a:lnSpc>
              </a:pPr>
              <a:r>
                <a:rPr lang="en-US" sz="8775">
                  <a:solidFill>
                    <a:srgbClr val="FFFFFF"/>
                  </a:solidFill>
                  <a:latin typeface="Bebas Neue Cyrillic"/>
                  <a:ea typeface="Bebas Neue Cyrillic"/>
                  <a:cs typeface="Bebas Neue Cyrillic"/>
                  <a:sym typeface="Bebas Neue Cyrillic"/>
                </a:rPr>
                <a:t>Future Enhancements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61667" y="4475213"/>
              <a:ext cx="10356837" cy="43945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7219" lvl="1" indent="-303609" algn="l">
                <a:lnSpc>
                  <a:spcPts val="3656"/>
                </a:lnSpc>
                <a:buFont typeface="Arial"/>
                <a:buChar char="•"/>
              </a:pPr>
              <a:r>
                <a:rPr lang="en-US" sz="2812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Voice input/output capabilities</a:t>
              </a:r>
            </a:p>
            <a:p>
              <a:pPr marL="607219" lvl="1" indent="-303609" algn="l">
                <a:lnSpc>
                  <a:spcPts val="3656"/>
                </a:lnSpc>
                <a:buFont typeface="Arial"/>
                <a:buChar char="•"/>
              </a:pPr>
              <a:r>
                <a:rPr lang="en-US" sz="2812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Integration with CRM and payment systems</a:t>
              </a:r>
            </a:p>
            <a:p>
              <a:pPr marL="607219" lvl="1" indent="-303609" algn="l">
                <a:lnSpc>
                  <a:spcPts val="3656"/>
                </a:lnSpc>
                <a:buFont typeface="Arial"/>
                <a:buChar char="•"/>
              </a:pPr>
              <a:r>
                <a:rPr lang="en-US" sz="2812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Smarter event suggestions based on past success</a:t>
              </a:r>
            </a:p>
            <a:p>
              <a:pPr marL="607219" lvl="1" indent="-303609" algn="l">
                <a:lnSpc>
                  <a:spcPts val="3656"/>
                </a:lnSpc>
                <a:buFont typeface="Arial"/>
                <a:buChar char="•"/>
              </a:pPr>
              <a:r>
                <a:rPr lang="en-US" sz="2812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Enhanced real-time collaboration features</a:t>
              </a:r>
            </a:p>
            <a:p>
              <a:pPr marL="607219" lvl="1" indent="-303609" algn="l">
                <a:lnSpc>
                  <a:spcPts val="3656"/>
                </a:lnSpc>
                <a:buFont typeface="Arial"/>
                <a:buChar char="•"/>
              </a:pPr>
              <a:r>
                <a:rPr lang="en-US" sz="2812" dirty="0">
                  <a:solidFill>
                    <a:srgbClr val="FFFFFF"/>
                  </a:solidFill>
                  <a:latin typeface="Open Sans"/>
                  <a:ea typeface="Open Sans"/>
                  <a:cs typeface="Open Sans"/>
                  <a:sym typeface="Open Sans"/>
                </a:rPr>
                <a:t> Custom training with organizational data</a:t>
              </a:r>
            </a:p>
          </p:txBody>
        </p:sp>
        <p:sp>
          <p:nvSpPr>
            <p:cNvPr id="7" name="AutoShape 7"/>
            <p:cNvSpPr/>
            <p:nvPr/>
          </p:nvSpPr>
          <p:spPr>
            <a:xfrm>
              <a:off x="0" y="3977053"/>
              <a:ext cx="11179230" cy="0"/>
            </a:xfrm>
            <a:prstGeom prst="line">
              <a:avLst/>
            </a:prstGeom>
            <a:ln w="1397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A3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944814" y="1317246"/>
            <a:ext cx="14303707" cy="1238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</a:pPr>
            <a:r>
              <a:rPr lang="en-US" sz="8000" dirty="0">
                <a:solidFill>
                  <a:srgbClr val="FFFFFF"/>
                </a:solidFill>
                <a:latin typeface="Bebas Neue Cyrillic"/>
                <a:ea typeface="Bebas Neue Cyrillic"/>
                <a:cs typeface="Bebas Neue Cyrillic"/>
                <a:sym typeface="Bebas Neue Cyrillic"/>
              </a:rPr>
              <a:t>Conclusion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447800" y="2857500"/>
            <a:ext cx="7450657" cy="6477006"/>
            <a:chOff x="0" y="0"/>
            <a:chExt cx="9151859" cy="5265064"/>
          </a:xfrm>
        </p:grpSpPr>
        <p:grpSp>
          <p:nvGrpSpPr>
            <p:cNvPr id="4" name="Group 4"/>
            <p:cNvGrpSpPr/>
            <p:nvPr/>
          </p:nvGrpSpPr>
          <p:grpSpPr>
            <a:xfrm>
              <a:off x="254000" y="254000"/>
              <a:ext cx="8897859" cy="5011064"/>
              <a:chOff x="0" y="0"/>
              <a:chExt cx="1508954" cy="849807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1508954" cy="849808"/>
              </a:xfrm>
              <a:custGeom>
                <a:avLst/>
                <a:gdLst/>
                <a:ahLst/>
                <a:cxnLst/>
                <a:rect l="l" t="t" r="r" b="b"/>
                <a:pathLst>
                  <a:path w="1508954" h="849808">
                    <a:moveTo>
                      <a:pt x="1384494" y="849807"/>
                    </a:moveTo>
                    <a:lnTo>
                      <a:pt x="124460" y="849807"/>
                    </a:lnTo>
                    <a:cubicBezTo>
                      <a:pt x="55880" y="849807"/>
                      <a:pt x="0" y="793927"/>
                      <a:pt x="0" y="725347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384494" y="0"/>
                    </a:lnTo>
                    <a:cubicBezTo>
                      <a:pt x="1453074" y="0"/>
                      <a:pt x="1508954" y="55880"/>
                      <a:pt x="1508954" y="124460"/>
                    </a:cubicBezTo>
                    <a:lnTo>
                      <a:pt x="1508954" y="725347"/>
                    </a:lnTo>
                    <a:cubicBezTo>
                      <a:pt x="1508954" y="793927"/>
                      <a:pt x="1453074" y="849808"/>
                      <a:pt x="1384494" y="849808"/>
                    </a:cubicBezTo>
                    <a:close/>
                  </a:path>
                </a:pathLst>
              </a:custGeom>
              <a:solidFill>
                <a:srgbClr val="FFFFFF">
                  <a:alpha val="33725"/>
                </a:srgbClr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0" y="0"/>
              <a:ext cx="8897859" cy="5011064"/>
              <a:chOff x="0" y="0"/>
              <a:chExt cx="1508954" cy="849807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508954" cy="849808"/>
              </a:xfrm>
              <a:custGeom>
                <a:avLst/>
                <a:gdLst/>
                <a:ahLst/>
                <a:cxnLst/>
                <a:rect l="l" t="t" r="r" b="b"/>
                <a:pathLst>
                  <a:path w="1508954" h="849808">
                    <a:moveTo>
                      <a:pt x="1384494" y="849807"/>
                    </a:moveTo>
                    <a:lnTo>
                      <a:pt x="124460" y="849807"/>
                    </a:lnTo>
                    <a:cubicBezTo>
                      <a:pt x="55880" y="849807"/>
                      <a:pt x="0" y="793927"/>
                      <a:pt x="0" y="725347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384494" y="0"/>
                    </a:lnTo>
                    <a:cubicBezTo>
                      <a:pt x="1453074" y="0"/>
                      <a:pt x="1508954" y="55880"/>
                      <a:pt x="1508954" y="124460"/>
                    </a:cubicBezTo>
                    <a:lnTo>
                      <a:pt x="1508954" y="725347"/>
                    </a:lnTo>
                    <a:cubicBezTo>
                      <a:pt x="1508954" y="793927"/>
                      <a:pt x="1453074" y="849808"/>
                      <a:pt x="1384494" y="849808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8" name="TextBox 8"/>
            <p:cNvSpPr txBox="1"/>
            <p:nvPr/>
          </p:nvSpPr>
          <p:spPr>
            <a:xfrm>
              <a:off x="254000" y="219532"/>
              <a:ext cx="8396207" cy="329600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342900" lvl="0" indent="-342900">
                <a:lnSpc>
                  <a:spcPts val="5400"/>
                </a:lnSpc>
                <a:buFont typeface="Arial" panose="020B0604020202020204" pitchFamily="34" charset="0"/>
                <a:buChar char="•"/>
              </a:pPr>
              <a:r>
                <a:rPr lang="en-US" sz="2200" b="1" dirty="0">
                  <a:solidFill>
                    <a:srgbClr val="010A37"/>
                  </a:solidFill>
                  <a:latin typeface="Open Sans"/>
                  <a:ea typeface="Open Sans"/>
                  <a:cs typeface="Open Sans"/>
                  <a:sym typeface="Open Sans"/>
                </a:rPr>
                <a:t>Gemini Chatbot transforms fundraising from a manual, time-consuming effort into a smart, AI-driven process.</a:t>
              </a:r>
            </a:p>
            <a:p>
              <a:pPr marL="342900" lvl="0" indent="-342900">
                <a:lnSpc>
                  <a:spcPts val="5400"/>
                </a:lnSpc>
                <a:buFont typeface="Arial" panose="020B0604020202020204" pitchFamily="34" charset="0"/>
                <a:buChar char="•"/>
              </a:pPr>
              <a:r>
                <a:rPr lang="en-US" sz="2200" b="1" dirty="0">
                  <a:solidFill>
                    <a:srgbClr val="010A37"/>
                  </a:solidFill>
                  <a:latin typeface="Open Sans"/>
                  <a:ea typeface="Open Sans"/>
                  <a:cs typeface="Open Sans"/>
                  <a:sym typeface="Open Sans"/>
                </a:rPr>
                <a:t>Future upgrades include multilingual support, emotion detection for messages, and predictive analytics.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385261" y="2857500"/>
            <a:ext cx="7454938" cy="6404807"/>
            <a:chOff x="0" y="0"/>
            <a:chExt cx="9151859" cy="5265064"/>
          </a:xfrm>
        </p:grpSpPr>
        <p:grpSp>
          <p:nvGrpSpPr>
            <p:cNvPr id="10" name="Group 10"/>
            <p:cNvGrpSpPr/>
            <p:nvPr/>
          </p:nvGrpSpPr>
          <p:grpSpPr>
            <a:xfrm>
              <a:off x="254000" y="254000"/>
              <a:ext cx="8897859" cy="5011064"/>
              <a:chOff x="0" y="0"/>
              <a:chExt cx="1508954" cy="849807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508954" cy="849808"/>
              </a:xfrm>
              <a:custGeom>
                <a:avLst/>
                <a:gdLst/>
                <a:ahLst/>
                <a:cxnLst/>
                <a:rect l="l" t="t" r="r" b="b"/>
                <a:pathLst>
                  <a:path w="1508954" h="849808">
                    <a:moveTo>
                      <a:pt x="1384494" y="849807"/>
                    </a:moveTo>
                    <a:lnTo>
                      <a:pt x="124460" y="849807"/>
                    </a:lnTo>
                    <a:cubicBezTo>
                      <a:pt x="55880" y="849807"/>
                      <a:pt x="0" y="793927"/>
                      <a:pt x="0" y="725347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384494" y="0"/>
                    </a:lnTo>
                    <a:cubicBezTo>
                      <a:pt x="1453074" y="0"/>
                      <a:pt x="1508954" y="55880"/>
                      <a:pt x="1508954" y="124460"/>
                    </a:cubicBezTo>
                    <a:lnTo>
                      <a:pt x="1508954" y="725347"/>
                    </a:lnTo>
                    <a:cubicBezTo>
                      <a:pt x="1508954" y="793927"/>
                      <a:pt x="1453074" y="849808"/>
                      <a:pt x="1384494" y="849808"/>
                    </a:cubicBezTo>
                    <a:close/>
                  </a:path>
                </a:pathLst>
              </a:custGeom>
              <a:solidFill>
                <a:srgbClr val="FFFFFF">
                  <a:alpha val="33725"/>
                </a:srgbClr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0" y="0"/>
              <a:ext cx="8897859" cy="5011064"/>
              <a:chOff x="0" y="0"/>
              <a:chExt cx="1508954" cy="849807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508954" cy="849808"/>
              </a:xfrm>
              <a:custGeom>
                <a:avLst/>
                <a:gdLst/>
                <a:ahLst/>
                <a:cxnLst/>
                <a:rect l="l" t="t" r="r" b="b"/>
                <a:pathLst>
                  <a:path w="1508954" h="849808">
                    <a:moveTo>
                      <a:pt x="1384494" y="849807"/>
                    </a:moveTo>
                    <a:lnTo>
                      <a:pt x="124460" y="849807"/>
                    </a:lnTo>
                    <a:cubicBezTo>
                      <a:pt x="55880" y="849807"/>
                      <a:pt x="0" y="793927"/>
                      <a:pt x="0" y="725347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384494" y="0"/>
                    </a:lnTo>
                    <a:cubicBezTo>
                      <a:pt x="1453074" y="0"/>
                      <a:pt x="1508954" y="55880"/>
                      <a:pt x="1508954" y="124460"/>
                    </a:cubicBezTo>
                    <a:lnTo>
                      <a:pt x="1508954" y="725347"/>
                    </a:lnTo>
                    <a:cubicBezTo>
                      <a:pt x="1508954" y="793927"/>
                      <a:pt x="1453074" y="849808"/>
                      <a:pt x="1384494" y="849808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/>
              <a:lstStyle/>
              <a:p>
                <a:endParaRPr lang="en-IN" dirty="0"/>
              </a:p>
            </p:txBody>
          </p:sp>
        </p:grpSp>
        <p:sp>
          <p:nvSpPr>
            <p:cNvPr id="14" name="TextBox 14"/>
            <p:cNvSpPr txBox="1"/>
            <p:nvPr/>
          </p:nvSpPr>
          <p:spPr>
            <a:xfrm>
              <a:off x="424361" y="222007"/>
              <a:ext cx="8557135" cy="447169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57200" lvl="0" indent="-457200">
                <a:lnSpc>
                  <a:spcPts val="5400"/>
                </a:lnSpc>
                <a:buFont typeface="Arial" panose="020B0604020202020204" pitchFamily="34" charset="0"/>
                <a:buChar char="•"/>
              </a:pPr>
              <a:r>
                <a:rPr lang="en-US" sz="2200" b="1" dirty="0">
                  <a:solidFill>
                    <a:srgbClr val="010A37"/>
                  </a:solidFill>
                  <a:latin typeface="Open Sans"/>
                  <a:ea typeface="Open Sans"/>
                  <a:cs typeface="Open Sans"/>
                  <a:sym typeface="Open Sans"/>
                </a:rPr>
                <a:t>Gemini evolves with every interaction, becoming smarter and more tailored to your organization’s unique fundraising goals over time.</a:t>
              </a:r>
            </a:p>
            <a:p>
              <a:pPr marL="457200" lvl="0" indent="-457200">
                <a:lnSpc>
                  <a:spcPts val="5400"/>
                </a:lnSpc>
                <a:buFont typeface="Arial" panose="020B0604020202020204" pitchFamily="34" charset="0"/>
                <a:buChar char="•"/>
              </a:pPr>
              <a:r>
                <a:rPr lang="en-US" sz="2200" b="1" dirty="0">
                  <a:solidFill>
                    <a:srgbClr val="010A37"/>
                  </a:solidFill>
                  <a:latin typeface="Open Sans"/>
                  <a:ea typeface="Open Sans"/>
                  <a:cs typeface="Open Sans"/>
                  <a:sym typeface="Open Sans"/>
                </a:rPr>
                <a:t>By reducing the technical burden, Gemini allows organizers to focus more on building relationships and creating impact, not on managing tools.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078C465444DC4BAA328B9807A93A2D" ma:contentTypeVersion="0" ma:contentTypeDescription="Create a new document." ma:contentTypeScope="" ma:versionID="3b71d48fa347cbda12bacf7c2debb3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e9540afe0e540b9b380e2d742867aa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BAA314D-3114-492A-A7C8-A4C0C554CD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6AC87F4-4858-43D9-B343-210B337762B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0F56B5-0A8B-44FE-B834-A676C8C4E773}">
  <ds:schemaRefs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dcmitype/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624</Words>
  <Application>Microsoft Office PowerPoint</Application>
  <PresentationFormat>Custom</PresentationFormat>
  <Paragraphs>63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Bebas Neue Cyrillic</vt:lpstr>
      <vt:lpstr>Calibri</vt:lpstr>
      <vt:lpstr>Open Sans</vt:lpstr>
      <vt:lpstr>Aptos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Fundraising Partner</dc:title>
  <dc:creator>Hari Haran</dc:creator>
  <cp:lastModifiedBy>visva tharsan</cp:lastModifiedBy>
  <cp:revision>9</cp:revision>
  <dcterms:created xsi:type="dcterms:W3CDTF">2006-08-16T00:00:00Z</dcterms:created>
  <dcterms:modified xsi:type="dcterms:W3CDTF">2025-04-25T11:16:48Z</dcterms:modified>
  <dc:identifier>DAGkD-XUTQs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0x010100C5078C465444DC4BAA328B9807A93A2D</vt:lpwstr>
  </property>
</Properties>
</file>