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256" r:id="rId2"/>
    <p:sldId id="257" r:id="rId3"/>
    <p:sldId id="258" r:id="rId4"/>
    <p:sldId id="268" r:id="rId5"/>
    <p:sldId id="267" r:id="rId6"/>
    <p:sldId id="260" r:id="rId7"/>
    <p:sldId id="272" r:id="rId8"/>
    <p:sldId id="261" r:id="rId9"/>
    <p:sldId id="274" r:id="rId10"/>
    <p:sldId id="264" r:id="rId11"/>
    <p:sldId id="26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A590"/>
    <a:srgbClr val="FF9999"/>
    <a:srgbClr val="F60A91"/>
    <a:srgbClr val="0C9CF4"/>
    <a:srgbClr val="13D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Image</a:t>
            </a:r>
            <a:r>
              <a:rPr lang="en-US" baseline="0" dirty="0"/>
              <a:t> distribution</a:t>
            </a:r>
            <a:endParaRPr lang="en-US" dirty="0"/>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Number of Images</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D6F3-4ECD-99C8-4AA3E4683485}"/>
              </c:ext>
            </c:extLst>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D6F3-4ECD-99C8-4AA3E4683485}"/>
              </c:ext>
            </c:extLst>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D6F3-4ECD-99C8-4AA3E4683485}"/>
              </c:ext>
            </c:extLst>
          </c:dPt>
          <c:dPt>
            <c:idx val="3"/>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D6F3-4ECD-99C8-4AA3E4683485}"/>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2-D6F3-4ECD-99C8-4AA3E4683485}"/>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3-D6F3-4ECD-99C8-4AA3E468348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4-D6F3-4ECD-99C8-4AA3E468348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5-D6F3-4ECD-99C8-4AA3E4683485}"/>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Boys Apparel</c:v>
                </c:pt>
                <c:pt idx="1">
                  <c:v>Girls Apparel</c:v>
                </c:pt>
                <c:pt idx="2">
                  <c:v>Men Footwear</c:v>
                </c:pt>
                <c:pt idx="3">
                  <c:v>Women Footwear</c:v>
                </c:pt>
              </c:strCache>
            </c:strRef>
          </c:cat>
          <c:val>
            <c:numRef>
              <c:f>Sheet1!$B$2:$B$5</c:f>
              <c:numCache>
                <c:formatCode>General</c:formatCode>
                <c:ptCount val="4"/>
                <c:pt idx="0">
                  <c:v>759</c:v>
                </c:pt>
                <c:pt idx="1">
                  <c:v>567</c:v>
                </c:pt>
                <c:pt idx="2">
                  <c:v>811</c:v>
                </c:pt>
                <c:pt idx="3">
                  <c:v>769</c:v>
                </c:pt>
              </c:numCache>
            </c:numRef>
          </c:val>
          <c:extLst>
            <c:ext xmlns:c16="http://schemas.microsoft.com/office/drawing/2014/chart" uri="{C3380CC4-5D6E-409C-BE32-E72D297353CC}">
              <c16:uniqueId val="{00000000-D6F3-4ECD-99C8-4AA3E4683485}"/>
            </c:ext>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3721C9-2B27-49E6-B3C2-EE86175D65E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EFD45E7B-24AE-479E-A077-EE1B18CF3ADA}">
      <dgm:prSet phldrT="[Text]" custT="1"/>
      <dgm:spPr>
        <a:solidFill>
          <a:schemeClr val="accent5">
            <a:lumMod val="75000"/>
          </a:schemeClr>
        </a:solidFill>
      </dgm:spPr>
      <dgm:t>
        <a:bodyPr/>
        <a:lstStyle/>
        <a:p>
          <a:r>
            <a:rPr lang="en-IN" sz="2800" b="1" baseline="0" dirty="0">
              <a:solidFill>
                <a:srgbClr val="FFFF00"/>
              </a:solidFill>
              <a:latin typeface="Calibri" panose="020F0502020204030204" pitchFamily="34" charset="0"/>
            </a:rPr>
            <a:t>Real Life Connection  </a:t>
          </a:r>
        </a:p>
        <a:p>
          <a:r>
            <a:rPr lang="en-IN" sz="2400" baseline="0" dirty="0">
              <a:solidFill>
                <a:srgbClr val="FFFF00"/>
              </a:solidFill>
              <a:latin typeface="Calibri" panose="020F0502020204030204" pitchFamily="34" charset="0"/>
            </a:rPr>
            <a:t>Many people uses e-commerce for shopping. Easy to connect the scenario with real life.</a:t>
          </a:r>
        </a:p>
      </dgm:t>
    </dgm:pt>
    <dgm:pt modelId="{C392165D-FF76-479A-ADB2-8D679EFB235E}" type="parTrans" cxnId="{BF2908CB-6263-4DF7-B917-C6BDE138D21C}">
      <dgm:prSet/>
      <dgm:spPr/>
      <dgm:t>
        <a:bodyPr/>
        <a:lstStyle/>
        <a:p>
          <a:endParaRPr lang="en-IN"/>
        </a:p>
      </dgm:t>
    </dgm:pt>
    <dgm:pt modelId="{B7728073-0D32-4E41-A415-A53385DF98C5}" type="sibTrans" cxnId="{BF2908CB-6263-4DF7-B917-C6BDE138D21C}">
      <dgm:prSet/>
      <dgm:spPr/>
      <dgm:t>
        <a:bodyPr/>
        <a:lstStyle/>
        <a:p>
          <a:endParaRPr lang="en-IN"/>
        </a:p>
      </dgm:t>
    </dgm:pt>
    <dgm:pt modelId="{2C036CCA-916C-414B-B5F8-C734FCF4EFB7}">
      <dgm:prSet phldrT="[Text]" custT="1"/>
      <dgm:spPr>
        <a:solidFill>
          <a:schemeClr val="accent5">
            <a:lumMod val="75000"/>
          </a:schemeClr>
        </a:solidFill>
      </dgm:spPr>
      <dgm:t>
        <a:bodyPr/>
        <a:lstStyle/>
        <a:p>
          <a:r>
            <a:rPr lang="en-IN" sz="2800" b="1" baseline="0" dirty="0">
              <a:solidFill>
                <a:srgbClr val="FFFF00"/>
              </a:solidFill>
              <a:latin typeface="Calibri" panose="020F0502020204030204" pitchFamily="34" charset="0"/>
            </a:rPr>
            <a:t>Vulnerability to attacks</a:t>
          </a:r>
        </a:p>
        <a:p>
          <a:r>
            <a:rPr lang="en-IN" sz="2400" b="0" baseline="0" dirty="0">
              <a:solidFill>
                <a:srgbClr val="FFFF00"/>
              </a:solidFill>
              <a:latin typeface="Calibri" panose="020F0502020204030204" pitchFamily="34" charset="0"/>
            </a:rPr>
            <a:t>Possibility of different adversarial attacks and its impacts especially evasion attack</a:t>
          </a:r>
        </a:p>
      </dgm:t>
    </dgm:pt>
    <dgm:pt modelId="{4268777A-09C3-4B76-8DC6-1686EE9DC0E3}" type="parTrans" cxnId="{60918B35-5F92-4706-9876-9CF4BF50A181}">
      <dgm:prSet/>
      <dgm:spPr/>
      <dgm:t>
        <a:bodyPr/>
        <a:lstStyle/>
        <a:p>
          <a:endParaRPr lang="en-IN"/>
        </a:p>
      </dgm:t>
    </dgm:pt>
    <dgm:pt modelId="{33E9D54A-60E7-4CD2-BD0B-063966F84D17}" type="sibTrans" cxnId="{60918B35-5F92-4706-9876-9CF4BF50A181}">
      <dgm:prSet/>
      <dgm:spPr/>
      <dgm:t>
        <a:bodyPr/>
        <a:lstStyle/>
        <a:p>
          <a:endParaRPr lang="en-IN"/>
        </a:p>
      </dgm:t>
    </dgm:pt>
    <dgm:pt modelId="{D00DD60D-72ED-4808-9094-F1F8FC2D495C}" type="pres">
      <dgm:prSet presAssocID="{003721C9-2B27-49E6-B3C2-EE86175D65EA}" presName="diagram" presStyleCnt="0">
        <dgm:presLayoutVars>
          <dgm:dir/>
          <dgm:resizeHandles val="exact"/>
        </dgm:presLayoutVars>
      </dgm:prSet>
      <dgm:spPr/>
    </dgm:pt>
    <dgm:pt modelId="{11493A9F-DB0B-4A5D-B4BD-5C08D68B1C4E}" type="pres">
      <dgm:prSet presAssocID="{EFD45E7B-24AE-479E-A077-EE1B18CF3ADA}" presName="node" presStyleLbl="node1" presStyleIdx="0" presStyleCnt="2" custLinFactNeighborX="3164" custLinFactNeighborY="-16774">
        <dgm:presLayoutVars>
          <dgm:bulletEnabled val="1"/>
        </dgm:presLayoutVars>
      </dgm:prSet>
      <dgm:spPr/>
    </dgm:pt>
    <dgm:pt modelId="{7FC5ADD8-A838-4F60-854F-E91A376A9740}" type="pres">
      <dgm:prSet presAssocID="{B7728073-0D32-4E41-A415-A53385DF98C5}" presName="sibTrans" presStyleCnt="0"/>
      <dgm:spPr/>
    </dgm:pt>
    <dgm:pt modelId="{6D7BA2A8-0DC6-4A44-98CE-A0508A0E6334}" type="pres">
      <dgm:prSet presAssocID="{2C036CCA-916C-414B-B5F8-C734FCF4EFB7}" presName="node" presStyleLbl="node1" presStyleIdx="1" presStyleCnt="2" custLinFactNeighborX="-432" custLinFactNeighborY="-16774">
        <dgm:presLayoutVars>
          <dgm:bulletEnabled val="1"/>
        </dgm:presLayoutVars>
      </dgm:prSet>
      <dgm:spPr/>
    </dgm:pt>
  </dgm:ptLst>
  <dgm:cxnLst>
    <dgm:cxn modelId="{7C0DF230-BCE1-48D8-83FF-7DDEE03A63EB}" type="presOf" srcId="{003721C9-2B27-49E6-B3C2-EE86175D65EA}" destId="{D00DD60D-72ED-4808-9094-F1F8FC2D495C}" srcOrd="0" destOrd="0" presId="urn:microsoft.com/office/officeart/2005/8/layout/default"/>
    <dgm:cxn modelId="{60918B35-5F92-4706-9876-9CF4BF50A181}" srcId="{003721C9-2B27-49E6-B3C2-EE86175D65EA}" destId="{2C036CCA-916C-414B-B5F8-C734FCF4EFB7}" srcOrd="1" destOrd="0" parTransId="{4268777A-09C3-4B76-8DC6-1686EE9DC0E3}" sibTransId="{33E9D54A-60E7-4CD2-BD0B-063966F84D17}"/>
    <dgm:cxn modelId="{0BF2FF8E-88AD-4EC8-8665-AE3B493379F2}" type="presOf" srcId="{2C036CCA-916C-414B-B5F8-C734FCF4EFB7}" destId="{6D7BA2A8-0DC6-4A44-98CE-A0508A0E6334}" srcOrd="0" destOrd="0" presId="urn:microsoft.com/office/officeart/2005/8/layout/default"/>
    <dgm:cxn modelId="{B4DA15A6-10ED-4A3C-9DEE-508065A5F8FB}" type="presOf" srcId="{EFD45E7B-24AE-479E-A077-EE1B18CF3ADA}" destId="{11493A9F-DB0B-4A5D-B4BD-5C08D68B1C4E}" srcOrd="0" destOrd="0" presId="urn:microsoft.com/office/officeart/2005/8/layout/default"/>
    <dgm:cxn modelId="{BF2908CB-6263-4DF7-B917-C6BDE138D21C}" srcId="{003721C9-2B27-49E6-B3C2-EE86175D65EA}" destId="{EFD45E7B-24AE-479E-A077-EE1B18CF3ADA}" srcOrd="0" destOrd="0" parTransId="{C392165D-FF76-479A-ADB2-8D679EFB235E}" sibTransId="{B7728073-0D32-4E41-A415-A53385DF98C5}"/>
    <dgm:cxn modelId="{8AF302F8-615D-423F-A70E-ECEF6F487C55}" type="presParOf" srcId="{D00DD60D-72ED-4808-9094-F1F8FC2D495C}" destId="{11493A9F-DB0B-4A5D-B4BD-5C08D68B1C4E}" srcOrd="0" destOrd="0" presId="urn:microsoft.com/office/officeart/2005/8/layout/default"/>
    <dgm:cxn modelId="{FCC984A6-434C-4290-867E-6353FD08659C}" type="presParOf" srcId="{D00DD60D-72ED-4808-9094-F1F8FC2D495C}" destId="{7FC5ADD8-A838-4F60-854F-E91A376A9740}" srcOrd="1" destOrd="0" presId="urn:microsoft.com/office/officeart/2005/8/layout/default"/>
    <dgm:cxn modelId="{1D70EBB2-715B-4C7F-9031-E3A6C8C91FF1}" type="presParOf" srcId="{D00DD60D-72ED-4808-9094-F1F8FC2D495C}" destId="{6D7BA2A8-0DC6-4A44-98CE-A0508A0E6334}"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93A9F-DB0B-4A5D-B4BD-5C08D68B1C4E}">
      <dsp:nvSpPr>
        <dsp:cNvPr id="0" name=""/>
        <dsp:cNvSpPr/>
      </dsp:nvSpPr>
      <dsp:spPr>
        <a:xfrm>
          <a:off x="134175" y="6437"/>
          <a:ext cx="4206587" cy="2523952"/>
        </a:xfrm>
        <a:prstGeom prst="rect">
          <a:avLst/>
        </a:prstGeom>
        <a:solidFill>
          <a:schemeClr val="accent5">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baseline="0" dirty="0">
              <a:solidFill>
                <a:srgbClr val="FFFF00"/>
              </a:solidFill>
              <a:latin typeface="Calibri" panose="020F0502020204030204" pitchFamily="34" charset="0"/>
            </a:rPr>
            <a:t>Real Life Connection  </a:t>
          </a:r>
        </a:p>
        <a:p>
          <a:pPr marL="0" lvl="0" indent="0" algn="ctr" defTabSz="1244600">
            <a:lnSpc>
              <a:spcPct val="90000"/>
            </a:lnSpc>
            <a:spcBef>
              <a:spcPct val="0"/>
            </a:spcBef>
            <a:spcAft>
              <a:spcPct val="35000"/>
            </a:spcAft>
            <a:buNone/>
          </a:pPr>
          <a:r>
            <a:rPr lang="en-IN" sz="2400" kern="1200" baseline="0" dirty="0">
              <a:solidFill>
                <a:srgbClr val="FFFF00"/>
              </a:solidFill>
              <a:latin typeface="Calibri" panose="020F0502020204030204" pitchFamily="34" charset="0"/>
            </a:rPr>
            <a:t>Many people uses e-commerce for shopping. Easy to connect the scenario with real life.</a:t>
          </a:r>
        </a:p>
      </dsp:txBody>
      <dsp:txXfrm>
        <a:off x="134175" y="6437"/>
        <a:ext cx="4206587" cy="2523952"/>
      </dsp:txXfrm>
    </dsp:sp>
    <dsp:sp modelId="{6D7BA2A8-0DC6-4A44-98CE-A0508A0E6334}">
      <dsp:nvSpPr>
        <dsp:cNvPr id="0" name=""/>
        <dsp:cNvSpPr/>
      </dsp:nvSpPr>
      <dsp:spPr>
        <a:xfrm>
          <a:off x="4610152" y="6437"/>
          <a:ext cx="4206587" cy="2523952"/>
        </a:xfrm>
        <a:prstGeom prst="rect">
          <a:avLst/>
        </a:prstGeom>
        <a:solidFill>
          <a:schemeClr val="accent5">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baseline="0" dirty="0">
              <a:solidFill>
                <a:srgbClr val="FFFF00"/>
              </a:solidFill>
              <a:latin typeface="Calibri" panose="020F0502020204030204" pitchFamily="34" charset="0"/>
            </a:rPr>
            <a:t>Vulnerability to attacks</a:t>
          </a:r>
        </a:p>
        <a:p>
          <a:pPr marL="0" lvl="0" indent="0" algn="ctr" defTabSz="1244600">
            <a:lnSpc>
              <a:spcPct val="90000"/>
            </a:lnSpc>
            <a:spcBef>
              <a:spcPct val="0"/>
            </a:spcBef>
            <a:spcAft>
              <a:spcPct val="35000"/>
            </a:spcAft>
            <a:buNone/>
          </a:pPr>
          <a:r>
            <a:rPr lang="en-IN" sz="2400" b="0" kern="1200" baseline="0" dirty="0">
              <a:solidFill>
                <a:srgbClr val="FFFF00"/>
              </a:solidFill>
              <a:latin typeface="Calibri" panose="020F0502020204030204" pitchFamily="34" charset="0"/>
            </a:rPr>
            <a:t>Possibility of different adversarial attacks and its impacts especially evasion attack</a:t>
          </a:r>
        </a:p>
      </dsp:txBody>
      <dsp:txXfrm>
        <a:off x="4610152" y="6437"/>
        <a:ext cx="4206587" cy="252395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206293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263714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245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1333480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344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1181420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1864762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164778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9440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CEC98-BE4F-4183-9B45-C11AD0F395A0}"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97875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8CEC98-BE4F-4183-9B45-C11AD0F395A0}"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72686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8CEC98-BE4F-4183-9B45-C11AD0F395A0}" type="datetimeFigureOut">
              <a:rPr lang="en-IN" smtClean="0"/>
              <a:t>03-05-2022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302787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8CEC98-BE4F-4183-9B45-C11AD0F395A0}" type="datetimeFigureOut">
              <a:rPr lang="en-IN" smtClean="0"/>
              <a:t>03-05-2022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138459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CEC98-BE4F-4183-9B45-C11AD0F395A0}" type="datetimeFigureOut">
              <a:rPr lang="en-IN" smtClean="0"/>
              <a:t>03-05-2022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12176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8CEC98-BE4F-4183-9B45-C11AD0F395A0}"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187641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CEC98-BE4F-4183-9B45-C11AD0F395A0}"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7F395-C376-443F-BF13-2BE450465A4F}" type="slidenum">
              <a:rPr lang="en-IN" smtClean="0"/>
              <a:t>‹#›</a:t>
            </a:fld>
            <a:endParaRPr lang="en-IN"/>
          </a:p>
        </p:txBody>
      </p:sp>
    </p:spTree>
    <p:extLst>
      <p:ext uri="{BB962C8B-B14F-4D97-AF65-F5344CB8AC3E}">
        <p14:creationId xmlns:p14="http://schemas.microsoft.com/office/powerpoint/2010/main" val="236058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8CEC98-BE4F-4183-9B45-C11AD0F395A0}" type="datetimeFigureOut">
              <a:rPr lang="en-IN" smtClean="0"/>
              <a:t>03-05-2022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57F395-C376-443F-BF13-2BE450465A4F}" type="slidenum">
              <a:rPr lang="en-IN" smtClean="0"/>
              <a:t>‹#›</a:t>
            </a:fld>
            <a:endParaRPr lang="en-IN"/>
          </a:p>
        </p:txBody>
      </p:sp>
    </p:spTree>
    <p:extLst>
      <p:ext uri="{BB962C8B-B14F-4D97-AF65-F5344CB8AC3E}">
        <p14:creationId xmlns:p14="http://schemas.microsoft.com/office/powerpoint/2010/main" val="230761814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8A80-CCC4-826A-CB55-B29D52127E8B}"/>
              </a:ext>
            </a:extLst>
          </p:cNvPr>
          <p:cNvSpPr>
            <a:spLocks noGrp="1"/>
          </p:cNvSpPr>
          <p:nvPr>
            <p:ph type="ctrTitle"/>
          </p:nvPr>
        </p:nvSpPr>
        <p:spPr/>
        <p:txBody>
          <a:bodyPr/>
          <a:lstStyle/>
          <a:p>
            <a:pPr algn="ctr"/>
            <a:r>
              <a:rPr lang="en-IN" dirty="0"/>
              <a:t>Adversarial Learning</a:t>
            </a:r>
          </a:p>
        </p:txBody>
      </p:sp>
      <p:sp>
        <p:nvSpPr>
          <p:cNvPr id="3" name="Subtitle 2">
            <a:extLst>
              <a:ext uri="{FF2B5EF4-FFF2-40B4-BE49-F238E27FC236}">
                <a16:creationId xmlns:a16="http://schemas.microsoft.com/office/drawing/2014/main" id="{5060AB9B-E7FC-7033-AD6D-4425768CEDF9}"/>
              </a:ext>
            </a:extLst>
          </p:cNvPr>
          <p:cNvSpPr>
            <a:spLocks noGrp="1"/>
          </p:cNvSpPr>
          <p:nvPr>
            <p:ph type="subTitle" idx="1"/>
          </p:nvPr>
        </p:nvSpPr>
        <p:spPr/>
        <p:txBody>
          <a:bodyPr>
            <a:normAutofit/>
          </a:bodyPr>
          <a:lstStyle/>
          <a:p>
            <a:pPr algn="ctr"/>
            <a:r>
              <a:rPr lang="en-IN" sz="2800" dirty="0"/>
              <a:t>For Visual Recommendations</a:t>
            </a:r>
          </a:p>
        </p:txBody>
      </p:sp>
    </p:spTree>
    <p:extLst>
      <p:ext uri="{BB962C8B-B14F-4D97-AF65-F5344CB8AC3E}">
        <p14:creationId xmlns:p14="http://schemas.microsoft.com/office/powerpoint/2010/main" val="19058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6FFE-E3CF-DEB5-DEDE-15BD269BABBC}"/>
              </a:ext>
            </a:extLst>
          </p:cNvPr>
          <p:cNvSpPr>
            <a:spLocks noGrp="1"/>
          </p:cNvSpPr>
          <p:nvPr>
            <p:ph type="title"/>
          </p:nvPr>
        </p:nvSpPr>
        <p:spPr/>
        <p:txBody>
          <a:bodyPr/>
          <a:lstStyle/>
          <a:p>
            <a:r>
              <a:rPr lang="en-IN" dirty="0"/>
              <a:t>Ethical / Social / Legal Issues</a:t>
            </a:r>
          </a:p>
        </p:txBody>
      </p:sp>
      <p:sp>
        <p:nvSpPr>
          <p:cNvPr id="3" name="Content Placeholder 2">
            <a:extLst>
              <a:ext uri="{FF2B5EF4-FFF2-40B4-BE49-F238E27FC236}">
                <a16:creationId xmlns:a16="http://schemas.microsoft.com/office/drawing/2014/main" id="{BE4F1319-42A4-166A-E9CC-BE412B6FE0F3}"/>
              </a:ext>
            </a:extLst>
          </p:cNvPr>
          <p:cNvSpPr>
            <a:spLocks noGrp="1"/>
          </p:cNvSpPr>
          <p:nvPr>
            <p:ph sz="half" idx="1"/>
          </p:nvPr>
        </p:nvSpPr>
        <p:spPr>
          <a:xfrm>
            <a:off x="600332" y="1930401"/>
            <a:ext cx="4184035" cy="4431898"/>
          </a:xfrm>
        </p:spPr>
        <p:txBody>
          <a:bodyPr>
            <a:normAutofit fontScale="92500" lnSpcReduction="20000"/>
          </a:bodyPr>
          <a:lstStyle/>
          <a:p>
            <a:r>
              <a:rPr lang="en-IN" sz="2000" b="1" dirty="0"/>
              <a:t>Product Farming</a:t>
            </a:r>
          </a:p>
          <a:p>
            <a:pPr marL="0" indent="0">
              <a:buNone/>
            </a:pPr>
            <a:r>
              <a:rPr lang="en-IN" dirty="0"/>
              <a:t>People can create artwork using     GAN and claim those as their own work and even sell it</a:t>
            </a:r>
          </a:p>
          <a:p>
            <a:pPr marL="0" indent="0">
              <a:buNone/>
            </a:pPr>
            <a:r>
              <a:rPr lang="en-IN" dirty="0"/>
              <a:t>The career of Artists and Painters?</a:t>
            </a:r>
          </a:p>
          <a:p>
            <a:r>
              <a:rPr lang="en-IN" sz="2000" b="1" dirty="0"/>
              <a:t>Job Replacement</a:t>
            </a:r>
          </a:p>
          <a:p>
            <a:pPr marL="0" indent="0">
              <a:buNone/>
            </a:pPr>
            <a:r>
              <a:rPr lang="en-IN" dirty="0"/>
              <a:t>GANs can replace the need for someone on screen and talk. </a:t>
            </a:r>
          </a:p>
          <a:p>
            <a:pPr marL="0" indent="0">
              <a:buNone/>
            </a:pPr>
            <a:r>
              <a:rPr lang="en-IN" dirty="0"/>
              <a:t>Lists Include social media influencers, talk show host and so on.</a:t>
            </a:r>
          </a:p>
          <a:p>
            <a:r>
              <a:rPr lang="en-IN" sz="2000" b="1" dirty="0"/>
              <a:t>Other Issues</a:t>
            </a:r>
          </a:p>
          <a:p>
            <a:pPr marL="0" indent="0">
              <a:buNone/>
            </a:pPr>
            <a:r>
              <a:rPr lang="en-IN" dirty="0"/>
              <a:t>Signature forging using handwritten recognition algorithms</a:t>
            </a:r>
          </a:p>
          <a:p>
            <a:pPr marL="0" indent="0">
              <a:buNone/>
            </a:pPr>
            <a:r>
              <a:rPr lang="en-IN" dirty="0"/>
              <a:t>Privacy Related</a:t>
            </a:r>
          </a:p>
        </p:txBody>
      </p:sp>
      <p:pic>
        <p:nvPicPr>
          <p:cNvPr id="6" name="Content Placeholder 5">
            <a:extLst>
              <a:ext uri="{FF2B5EF4-FFF2-40B4-BE49-F238E27FC236}">
                <a16:creationId xmlns:a16="http://schemas.microsoft.com/office/drawing/2014/main" id="{F2F004F7-1864-1FEE-70C7-115D40B1057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57934" y="2160588"/>
            <a:ext cx="3847831" cy="3881437"/>
          </a:xfrm>
        </p:spPr>
      </p:pic>
    </p:spTree>
    <p:extLst>
      <p:ext uri="{BB962C8B-B14F-4D97-AF65-F5344CB8AC3E}">
        <p14:creationId xmlns:p14="http://schemas.microsoft.com/office/powerpoint/2010/main" val="201505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F241-1EDB-CDE2-CFFC-7523EDE0815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77CF84C-840D-CE45-9A94-5DA33B19E9DB}"/>
              </a:ext>
            </a:extLst>
          </p:cNvPr>
          <p:cNvSpPr>
            <a:spLocks noGrp="1"/>
          </p:cNvSpPr>
          <p:nvPr>
            <p:ph idx="1"/>
          </p:nvPr>
        </p:nvSpPr>
        <p:spPr/>
        <p:txBody>
          <a:bodyPr/>
          <a:lstStyle/>
          <a:p>
            <a:r>
              <a:rPr lang="en-IN" dirty="0"/>
              <a:t>Learned about the types of adversarial attacks and its impacts, the scope of adversarial learning in future</a:t>
            </a:r>
          </a:p>
          <a:p>
            <a:r>
              <a:rPr lang="en-IN" dirty="0"/>
              <a:t>More data using augmentation technique could have improved the training</a:t>
            </a:r>
          </a:p>
          <a:p>
            <a:r>
              <a:rPr lang="en-IN" dirty="0"/>
              <a:t>As part of future work, one of the extensions of GAN such as conditional GAN can be used to bring out better performance of the model by using any data from the CSV file in dataset</a:t>
            </a:r>
          </a:p>
          <a:p>
            <a:pPr marL="0" indent="0">
              <a:buNone/>
            </a:pPr>
            <a:endParaRPr lang="en-IN" dirty="0"/>
          </a:p>
        </p:txBody>
      </p:sp>
    </p:spTree>
    <p:extLst>
      <p:ext uri="{BB962C8B-B14F-4D97-AF65-F5344CB8AC3E}">
        <p14:creationId xmlns:p14="http://schemas.microsoft.com/office/powerpoint/2010/main" val="151190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E556-2F4A-73E1-A235-FA2909F01912}"/>
              </a:ext>
            </a:extLst>
          </p:cNvPr>
          <p:cNvSpPr>
            <a:spLocks noGrp="1"/>
          </p:cNvSpPr>
          <p:nvPr>
            <p:ph type="title"/>
          </p:nvPr>
        </p:nvSpPr>
        <p:spPr/>
        <p:txBody>
          <a:bodyPr/>
          <a:lstStyle/>
          <a:p>
            <a:pPr algn="ctr"/>
            <a:r>
              <a:rPr lang="en-IN" dirty="0"/>
              <a:t>Anything to discuss?</a:t>
            </a:r>
          </a:p>
        </p:txBody>
      </p:sp>
      <p:sp>
        <p:nvSpPr>
          <p:cNvPr id="3" name="Text Placeholder 2">
            <a:extLst>
              <a:ext uri="{FF2B5EF4-FFF2-40B4-BE49-F238E27FC236}">
                <a16:creationId xmlns:a16="http://schemas.microsoft.com/office/drawing/2014/main" id="{691D8DB3-6E93-E7B3-97E9-2286BEC3A18F}"/>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93360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046E-C2CE-0534-9B42-1EF2E893BEC1}"/>
              </a:ext>
            </a:extLst>
          </p:cNvPr>
          <p:cNvSpPr>
            <a:spLocks noGrp="1"/>
          </p:cNvSpPr>
          <p:nvPr>
            <p:ph type="title"/>
          </p:nvPr>
        </p:nvSpPr>
        <p:spPr>
          <a:xfrm>
            <a:off x="677334" y="599974"/>
            <a:ext cx="8596668" cy="1320800"/>
          </a:xfrm>
        </p:spPr>
        <p:txBody>
          <a:bodyPr/>
          <a:lstStyle/>
          <a:p>
            <a:r>
              <a:rPr lang="en-IN" dirty="0"/>
              <a:t>Problem</a:t>
            </a:r>
          </a:p>
        </p:txBody>
      </p:sp>
      <p:sp>
        <p:nvSpPr>
          <p:cNvPr id="3" name="Content Placeholder 2">
            <a:extLst>
              <a:ext uri="{FF2B5EF4-FFF2-40B4-BE49-F238E27FC236}">
                <a16:creationId xmlns:a16="http://schemas.microsoft.com/office/drawing/2014/main" id="{3B85BFF9-943F-E567-A2BF-6CC09E9F3419}"/>
              </a:ext>
            </a:extLst>
          </p:cNvPr>
          <p:cNvSpPr>
            <a:spLocks noGrp="1"/>
          </p:cNvSpPr>
          <p:nvPr>
            <p:ph idx="1"/>
          </p:nvPr>
        </p:nvSpPr>
        <p:spPr/>
        <p:txBody>
          <a:bodyPr/>
          <a:lstStyle/>
          <a:p>
            <a:r>
              <a:rPr lang="en-IN" dirty="0"/>
              <a:t>Visual recommendations in different domains such as fashion, food, etc. are prone to various adversarial attacks which can harm the integrity of the system</a:t>
            </a:r>
          </a:p>
          <a:p>
            <a:r>
              <a:rPr lang="en-IN" dirty="0"/>
              <a:t>Poisoning attacks on the training dataset can push the target towards higher recommendations.</a:t>
            </a:r>
          </a:p>
          <a:p>
            <a:r>
              <a:rPr lang="en-IN" dirty="0"/>
              <a:t>Evasion attack is even easier to alter the recommendation by uploading an adversarial version of images on platforms such as Amazon, eBay, etc.</a:t>
            </a:r>
          </a:p>
        </p:txBody>
      </p:sp>
    </p:spTree>
    <p:extLst>
      <p:ext uri="{BB962C8B-B14F-4D97-AF65-F5344CB8AC3E}">
        <p14:creationId xmlns:p14="http://schemas.microsoft.com/office/powerpoint/2010/main" val="9827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A2F6-FAC3-4015-A4F4-E8C05FA9F863}"/>
              </a:ext>
            </a:extLst>
          </p:cNvPr>
          <p:cNvSpPr>
            <a:spLocks noGrp="1"/>
          </p:cNvSpPr>
          <p:nvPr>
            <p:ph type="title"/>
          </p:nvPr>
        </p:nvSpPr>
        <p:spPr>
          <a:xfrm>
            <a:off x="677334" y="522973"/>
            <a:ext cx="8596668" cy="1320800"/>
          </a:xfrm>
        </p:spPr>
        <p:txBody>
          <a:bodyPr/>
          <a:lstStyle/>
          <a:p>
            <a:r>
              <a:rPr lang="en-IN" dirty="0"/>
              <a:t>Motivation</a:t>
            </a:r>
          </a:p>
        </p:txBody>
      </p:sp>
      <p:sp>
        <p:nvSpPr>
          <p:cNvPr id="3" name="Content Placeholder 2">
            <a:extLst>
              <a:ext uri="{FF2B5EF4-FFF2-40B4-BE49-F238E27FC236}">
                <a16:creationId xmlns:a16="http://schemas.microsoft.com/office/drawing/2014/main" id="{B4D3EE3B-95A3-DA40-D30D-603BD28FF241}"/>
              </a:ext>
            </a:extLst>
          </p:cNvPr>
          <p:cNvSpPr>
            <a:spLocks noGrp="1"/>
          </p:cNvSpPr>
          <p:nvPr>
            <p:ph idx="1"/>
          </p:nvPr>
        </p:nvSpPr>
        <p:spPr/>
        <p:txBody>
          <a:bodyPr/>
          <a:lstStyle/>
          <a:p>
            <a:pPr marL="0" indent="0">
              <a:buNone/>
            </a:pPr>
            <a:endParaRPr lang="en-IN" dirty="0"/>
          </a:p>
          <a:p>
            <a:endParaRPr lang="en-IN" dirty="0"/>
          </a:p>
        </p:txBody>
      </p:sp>
      <p:graphicFrame>
        <p:nvGraphicFramePr>
          <p:cNvPr id="4" name="Diagram 3">
            <a:extLst>
              <a:ext uri="{FF2B5EF4-FFF2-40B4-BE49-F238E27FC236}">
                <a16:creationId xmlns:a16="http://schemas.microsoft.com/office/drawing/2014/main" id="{0E7079E1-B129-55DD-714B-6DF259BEA026}"/>
              </a:ext>
            </a:extLst>
          </p:cNvPr>
          <p:cNvGraphicFramePr/>
          <p:nvPr>
            <p:extLst>
              <p:ext uri="{D42A27DB-BD31-4B8C-83A1-F6EECF244321}">
                <p14:modId xmlns:p14="http://schemas.microsoft.com/office/powerpoint/2010/main" val="2190701394"/>
              </p:ext>
            </p:extLst>
          </p:nvPr>
        </p:nvGraphicFramePr>
        <p:xfrm>
          <a:off x="875899" y="2160589"/>
          <a:ext cx="8835992" cy="338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29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AE82-E488-CADA-A083-BF584FC7CC7C}"/>
              </a:ext>
            </a:extLst>
          </p:cNvPr>
          <p:cNvSpPr>
            <a:spLocks noGrp="1"/>
          </p:cNvSpPr>
          <p:nvPr>
            <p:ph type="title"/>
          </p:nvPr>
        </p:nvSpPr>
        <p:spPr>
          <a:xfrm>
            <a:off x="677334" y="693020"/>
            <a:ext cx="3854528" cy="924024"/>
          </a:xfrm>
        </p:spPr>
        <p:txBody>
          <a:bodyPr>
            <a:normAutofit/>
          </a:bodyPr>
          <a:lstStyle/>
          <a:p>
            <a:r>
              <a:rPr lang="en-IN" sz="3200" dirty="0"/>
              <a:t>Dataset</a:t>
            </a:r>
          </a:p>
        </p:txBody>
      </p:sp>
      <p:pic>
        <p:nvPicPr>
          <p:cNvPr id="6" name="Content Placeholder 5">
            <a:extLst>
              <a:ext uri="{FF2B5EF4-FFF2-40B4-BE49-F238E27FC236}">
                <a16:creationId xmlns:a16="http://schemas.microsoft.com/office/drawing/2014/main" id="{28BBBA43-17CE-8A9E-09D5-9185C3EC1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2436" y="1340282"/>
            <a:ext cx="2494054" cy="3325405"/>
          </a:xfrm>
        </p:spPr>
      </p:pic>
      <p:sp>
        <p:nvSpPr>
          <p:cNvPr id="4" name="Text Placeholder 3">
            <a:extLst>
              <a:ext uri="{FF2B5EF4-FFF2-40B4-BE49-F238E27FC236}">
                <a16:creationId xmlns:a16="http://schemas.microsoft.com/office/drawing/2014/main" id="{7A1CBB0A-AA0A-9D64-C710-B2518A0C1B8B}"/>
              </a:ext>
            </a:extLst>
          </p:cNvPr>
          <p:cNvSpPr>
            <a:spLocks noGrp="1"/>
          </p:cNvSpPr>
          <p:nvPr>
            <p:ph type="body" sz="half" idx="2"/>
          </p:nvPr>
        </p:nvSpPr>
        <p:spPr>
          <a:xfrm>
            <a:off x="677334" y="1722922"/>
            <a:ext cx="4318178" cy="4533499"/>
          </a:xfrm>
        </p:spPr>
        <p:txBody>
          <a:bodyPr>
            <a:normAutofit/>
          </a:bodyPr>
          <a:lstStyle/>
          <a:p>
            <a:r>
              <a:rPr lang="en-IN" sz="1800" dirty="0"/>
              <a:t>2900 Fashion Images</a:t>
            </a:r>
          </a:p>
          <a:p>
            <a:endParaRPr lang="en-IN" sz="1600" dirty="0"/>
          </a:p>
          <a:p>
            <a:r>
              <a:rPr lang="en-IN" sz="2000" b="1" dirty="0"/>
              <a:t>Categories:</a:t>
            </a:r>
          </a:p>
          <a:p>
            <a:r>
              <a:rPr lang="en-IN" sz="1800" dirty="0"/>
              <a:t>Girls Apparel</a:t>
            </a:r>
          </a:p>
          <a:p>
            <a:r>
              <a:rPr lang="en-IN" sz="1800" dirty="0"/>
              <a:t>Boys Apparel</a:t>
            </a:r>
          </a:p>
          <a:p>
            <a:r>
              <a:rPr lang="en-IN" sz="1800" dirty="0"/>
              <a:t>Girls Footwear</a:t>
            </a:r>
          </a:p>
          <a:p>
            <a:r>
              <a:rPr lang="en-IN" sz="1800" dirty="0"/>
              <a:t>Boys Footwear</a:t>
            </a:r>
          </a:p>
          <a:p>
            <a:endParaRPr lang="en-IN" dirty="0"/>
          </a:p>
          <a:p>
            <a:r>
              <a:rPr lang="en-IN" sz="2000" b="1" dirty="0"/>
              <a:t>Image Data:</a:t>
            </a:r>
          </a:p>
          <a:p>
            <a:r>
              <a:rPr lang="en-IN" sz="1800" dirty="0"/>
              <a:t>Product IDs, Gender, Category, Subcategory, Product Type, Colour, Usage, Image URL</a:t>
            </a:r>
          </a:p>
          <a:p>
            <a:endParaRPr lang="en-IN" dirty="0"/>
          </a:p>
        </p:txBody>
      </p:sp>
      <p:pic>
        <p:nvPicPr>
          <p:cNvPr id="8" name="Picture 7">
            <a:extLst>
              <a:ext uri="{FF2B5EF4-FFF2-40B4-BE49-F238E27FC236}">
                <a16:creationId xmlns:a16="http://schemas.microsoft.com/office/drawing/2014/main" id="{BE6F2F5D-A190-FDB9-81AA-E9551BDF7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161" y="1617044"/>
            <a:ext cx="2078910" cy="2771882"/>
          </a:xfrm>
          <a:prstGeom prst="rect">
            <a:avLst/>
          </a:prstGeom>
        </p:spPr>
      </p:pic>
    </p:spTree>
    <p:extLst>
      <p:ext uri="{BB962C8B-B14F-4D97-AF65-F5344CB8AC3E}">
        <p14:creationId xmlns:p14="http://schemas.microsoft.com/office/powerpoint/2010/main" val="163271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B956-5565-4F74-BCD7-DE6485FA97AE}"/>
              </a:ext>
            </a:extLst>
          </p:cNvPr>
          <p:cNvSpPr>
            <a:spLocks noGrp="1"/>
          </p:cNvSpPr>
          <p:nvPr>
            <p:ph type="title"/>
          </p:nvPr>
        </p:nvSpPr>
        <p:spPr/>
        <p:txBody>
          <a:bodyPr/>
          <a:lstStyle/>
          <a:p>
            <a:r>
              <a:rPr lang="en-IN" dirty="0"/>
              <a:t> </a:t>
            </a:r>
          </a:p>
        </p:txBody>
      </p:sp>
      <p:graphicFrame>
        <p:nvGraphicFramePr>
          <p:cNvPr id="6" name="Content Placeholder 5">
            <a:extLst>
              <a:ext uri="{FF2B5EF4-FFF2-40B4-BE49-F238E27FC236}">
                <a16:creationId xmlns:a16="http://schemas.microsoft.com/office/drawing/2014/main" id="{05A594BF-78AA-8D91-E35F-22B863330E1E}"/>
              </a:ext>
            </a:extLst>
          </p:cNvPr>
          <p:cNvGraphicFramePr>
            <a:graphicFrameLocks noGrp="1"/>
          </p:cNvGraphicFramePr>
          <p:nvPr>
            <p:ph idx="1"/>
            <p:extLst>
              <p:ext uri="{D42A27DB-BD31-4B8C-83A1-F6EECF244321}">
                <p14:modId xmlns:p14="http://schemas.microsoft.com/office/powerpoint/2010/main" val="3283254408"/>
              </p:ext>
            </p:extLst>
          </p:nvPr>
        </p:nvGraphicFramePr>
        <p:xfrm>
          <a:off x="677863" y="1068404"/>
          <a:ext cx="8596312" cy="49736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80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2410-6BD1-CDB4-94B7-9F1EAB86EA00}"/>
              </a:ext>
            </a:extLst>
          </p:cNvPr>
          <p:cNvSpPr>
            <a:spLocks noGrp="1"/>
          </p:cNvSpPr>
          <p:nvPr>
            <p:ph type="title"/>
          </p:nvPr>
        </p:nvSpPr>
        <p:spPr/>
        <p:txBody>
          <a:bodyPr/>
          <a:lstStyle/>
          <a:p>
            <a:r>
              <a:rPr lang="en-IN" dirty="0"/>
              <a:t>Approaches</a:t>
            </a:r>
          </a:p>
        </p:txBody>
      </p:sp>
      <p:sp>
        <p:nvSpPr>
          <p:cNvPr id="3" name="Text Placeholder 2">
            <a:extLst>
              <a:ext uri="{FF2B5EF4-FFF2-40B4-BE49-F238E27FC236}">
                <a16:creationId xmlns:a16="http://schemas.microsoft.com/office/drawing/2014/main" id="{BD632F1A-0746-7BA1-8641-30D00F28A90C}"/>
              </a:ext>
            </a:extLst>
          </p:cNvPr>
          <p:cNvSpPr>
            <a:spLocks noGrp="1"/>
          </p:cNvSpPr>
          <p:nvPr>
            <p:ph type="body" idx="1"/>
          </p:nvPr>
        </p:nvSpPr>
        <p:spPr>
          <a:xfrm>
            <a:off x="675745" y="1930400"/>
            <a:ext cx="4185623" cy="806845"/>
          </a:xfrm>
        </p:spPr>
        <p:txBody>
          <a:bodyPr/>
          <a:lstStyle/>
          <a:p>
            <a:r>
              <a:rPr lang="en-IN" dirty="0"/>
              <a:t>Generative Adversarial Network</a:t>
            </a:r>
          </a:p>
        </p:txBody>
      </p:sp>
      <p:sp>
        <p:nvSpPr>
          <p:cNvPr id="4" name="Content Placeholder 3">
            <a:extLst>
              <a:ext uri="{FF2B5EF4-FFF2-40B4-BE49-F238E27FC236}">
                <a16:creationId xmlns:a16="http://schemas.microsoft.com/office/drawing/2014/main" id="{A6E9AAC6-5960-F946-E824-0DBCB60987E4}"/>
              </a:ext>
            </a:extLst>
          </p:cNvPr>
          <p:cNvSpPr>
            <a:spLocks noGrp="1"/>
          </p:cNvSpPr>
          <p:nvPr>
            <p:ph sz="half" idx="2"/>
          </p:nvPr>
        </p:nvSpPr>
        <p:spPr/>
        <p:txBody>
          <a:bodyPr/>
          <a:lstStyle/>
          <a:p>
            <a:r>
              <a:rPr lang="en-IN" dirty="0"/>
              <a:t>Generates Image from random noise</a:t>
            </a:r>
          </a:p>
          <a:p>
            <a:r>
              <a:rPr lang="en-IN" dirty="0"/>
              <a:t>Complex Training Process</a:t>
            </a:r>
          </a:p>
          <a:p>
            <a:r>
              <a:rPr lang="en-IN" dirty="0"/>
              <a:t>Generates Quality Images</a:t>
            </a:r>
          </a:p>
          <a:p>
            <a:r>
              <a:rPr lang="en-IN" dirty="0"/>
              <a:t>Capable of generating realistic images</a:t>
            </a:r>
          </a:p>
        </p:txBody>
      </p:sp>
      <p:sp>
        <p:nvSpPr>
          <p:cNvPr id="5" name="Text Placeholder 4">
            <a:extLst>
              <a:ext uri="{FF2B5EF4-FFF2-40B4-BE49-F238E27FC236}">
                <a16:creationId xmlns:a16="http://schemas.microsoft.com/office/drawing/2014/main" id="{54F66468-7A55-180E-13A2-624CD71B59E4}"/>
              </a:ext>
            </a:extLst>
          </p:cNvPr>
          <p:cNvSpPr>
            <a:spLocks noGrp="1"/>
          </p:cNvSpPr>
          <p:nvPr>
            <p:ph type="body" sz="quarter" idx="3"/>
          </p:nvPr>
        </p:nvSpPr>
        <p:spPr>
          <a:xfrm>
            <a:off x="5088383" y="1930400"/>
            <a:ext cx="4185618" cy="806845"/>
          </a:xfrm>
        </p:spPr>
        <p:txBody>
          <a:bodyPr/>
          <a:lstStyle/>
          <a:p>
            <a:r>
              <a:rPr lang="en-IN" dirty="0"/>
              <a:t>Variational Autoencoder</a:t>
            </a:r>
          </a:p>
        </p:txBody>
      </p:sp>
      <p:sp>
        <p:nvSpPr>
          <p:cNvPr id="6" name="Content Placeholder 5">
            <a:extLst>
              <a:ext uri="{FF2B5EF4-FFF2-40B4-BE49-F238E27FC236}">
                <a16:creationId xmlns:a16="http://schemas.microsoft.com/office/drawing/2014/main" id="{960EBBAC-6CB2-BE3B-D4C4-7937EB893410}"/>
              </a:ext>
            </a:extLst>
          </p:cNvPr>
          <p:cNvSpPr>
            <a:spLocks noGrp="1"/>
          </p:cNvSpPr>
          <p:nvPr>
            <p:ph sz="quarter" idx="4"/>
          </p:nvPr>
        </p:nvSpPr>
        <p:spPr/>
        <p:txBody>
          <a:bodyPr/>
          <a:lstStyle/>
          <a:p>
            <a:r>
              <a:rPr lang="en-IN" dirty="0"/>
              <a:t>Generates Image from latent vectors</a:t>
            </a:r>
          </a:p>
          <a:p>
            <a:r>
              <a:rPr lang="en-IN" dirty="0"/>
              <a:t>Relatively Easier Training Process</a:t>
            </a:r>
          </a:p>
          <a:p>
            <a:r>
              <a:rPr lang="en-IN" dirty="0"/>
              <a:t>Blurriness in the final output</a:t>
            </a:r>
          </a:p>
        </p:txBody>
      </p:sp>
    </p:spTree>
    <p:extLst>
      <p:ext uri="{BB962C8B-B14F-4D97-AF65-F5344CB8AC3E}">
        <p14:creationId xmlns:p14="http://schemas.microsoft.com/office/powerpoint/2010/main" val="314090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224B-322F-822C-2AD2-97B7F1E8E851}"/>
              </a:ext>
            </a:extLst>
          </p:cNvPr>
          <p:cNvSpPr>
            <a:spLocks noGrp="1"/>
          </p:cNvSpPr>
          <p:nvPr>
            <p:ph type="title"/>
          </p:nvPr>
        </p:nvSpPr>
        <p:spPr/>
        <p:txBody>
          <a:bodyPr/>
          <a:lstStyle/>
          <a:p>
            <a:r>
              <a:rPr lang="en-IN" dirty="0"/>
              <a:t>Generative Adversarial Network</a:t>
            </a:r>
          </a:p>
        </p:txBody>
      </p:sp>
      <p:pic>
        <p:nvPicPr>
          <p:cNvPr id="5" name="Content Placeholder 4">
            <a:extLst>
              <a:ext uri="{FF2B5EF4-FFF2-40B4-BE49-F238E27FC236}">
                <a16:creationId xmlns:a16="http://schemas.microsoft.com/office/drawing/2014/main" id="{B81E0C32-62EA-E107-BB37-91061BC79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90" y="1952057"/>
            <a:ext cx="8596312" cy="3180635"/>
          </a:xfrm>
        </p:spPr>
      </p:pic>
    </p:spTree>
    <p:extLst>
      <p:ext uri="{BB962C8B-B14F-4D97-AF65-F5344CB8AC3E}">
        <p14:creationId xmlns:p14="http://schemas.microsoft.com/office/powerpoint/2010/main" val="374779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75B8-3D0B-AB0B-7314-FE8C00E782BA}"/>
              </a:ext>
            </a:extLst>
          </p:cNvPr>
          <p:cNvSpPr>
            <a:spLocks noGrp="1"/>
          </p:cNvSpPr>
          <p:nvPr>
            <p:ph type="title"/>
          </p:nvPr>
        </p:nvSpPr>
        <p:spPr>
          <a:xfrm>
            <a:off x="677334" y="599974"/>
            <a:ext cx="8596668" cy="728312"/>
          </a:xfrm>
        </p:spPr>
        <p:txBody>
          <a:bodyPr/>
          <a:lstStyle/>
          <a:p>
            <a:r>
              <a:rPr lang="en-IN" dirty="0"/>
              <a:t>Solution Steps</a:t>
            </a:r>
          </a:p>
        </p:txBody>
      </p:sp>
      <p:sp>
        <p:nvSpPr>
          <p:cNvPr id="3" name="Content Placeholder 2">
            <a:extLst>
              <a:ext uri="{FF2B5EF4-FFF2-40B4-BE49-F238E27FC236}">
                <a16:creationId xmlns:a16="http://schemas.microsoft.com/office/drawing/2014/main" id="{442615D8-2B8E-F0D2-44B8-EDA4B95BF6D9}"/>
              </a:ext>
            </a:extLst>
          </p:cNvPr>
          <p:cNvSpPr>
            <a:spLocks noGrp="1"/>
          </p:cNvSpPr>
          <p:nvPr>
            <p:ph idx="1"/>
          </p:nvPr>
        </p:nvSpPr>
        <p:spPr>
          <a:xfrm>
            <a:off x="677334" y="1357164"/>
            <a:ext cx="8596668" cy="4703450"/>
          </a:xfrm>
        </p:spPr>
        <p:txBody>
          <a:bodyPr/>
          <a:lstStyle/>
          <a:p>
            <a:pPr marL="0" indent="0">
              <a:buNone/>
            </a:pPr>
            <a:r>
              <a:rPr lang="en-IN" dirty="0"/>
              <a:t>  </a:t>
            </a:r>
          </a:p>
        </p:txBody>
      </p:sp>
      <p:sp>
        <p:nvSpPr>
          <p:cNvPr id="4" name="Rectangle 3">
            <a:extLst>
              <a:ext uri="{FF2B5EF4-FFF2-40B4-BE49-F238E27FC236}">
                <a16:creationId xmlns:a16="http://schemas.microsoft.com/office/drawing/2014/main" id="{F0C2A7D0-CD56-D476-6627-45E5CEA19E30}"/>
              </a:ext>
            </a:extLst>
          </p:cNvPr>
          <p:cNvSpPr/>
          <p:nvPr/>
        </p:nvSpPr>
        <p:spPr>
          <a:xfrm>
            <a:off x="1118074" y="1578825"/>
            <a:ext cx="203901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Prepare data for test and train</a:t>
            </a:r>
          </a:p>
        </p:txBody>
      </p:sp>
      <p:sp>
        <p:nvSpPr>
          <p:cNvPr id="5" name="Rectangle 4">
            <a:extLst>
              <a:ext uri="{FF2B5EF4-FFF2-40B4-BE49-F238E27FC236}">
                <a16:creationId xmlns:a16="http://schemas.microsoft.com/office/drawing/2014/main" id="{3CC1C087-675D-FF05-2705-177F11530742}"/>
              </a:ext>
            </a:extLst>
          </p:cNvPr>
          <p:cNvSpPr/>
          <p:nvPr/>
        </p:nvSpPr>
        <p:spPr>
          <a:xfrm>
            <a:off x="1118074" y="2874084"/>
            <a:ext cx="203901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Pre-Processing</a:t>
            </a:r>
          </a:p>
        </p:txBody>
      </p:sp>
      <p:sp>
        <p:nvSpPr>
          <p:cNvPr id="6" name="Rectangle 5">
            <a:extLst>
              <a:ext uri="{FF2B5EF4-FFF2-40B4-BE49-F238E27FC236}">
                <a16:creationId xmlns:a16="http://schemas.microsoft.com/office/drawing/2014/main" id="{CBE44C1E-6D56-4072-A11A-5E00E0D8F6C1}"/>
              </a:ext>
            </a:extLst>
          </p:cNvPr>
          <p:cNvSpPr/>
          <p:nvPr/>
        </p:nvSpPr>
        <p:spPr>
          <a:xfrm>
            <a:off x="1118074" y="4181896"/>
            <a:ext cx="203901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Discriminator Creation</a:t>
            </a:r>
          </a:p>
        </p:txBody>
      </p:sp>
      <p:sp>
        <p:nvSpPr>
          <p:cNvPr id="7" name="Rectangle 6">
            <a:extLst>
              <a:ext uri="{FF2B5EF4-FFF2-40B4-BE49-F238E27FC236}">
                <a16:creationId xmlns:a16="http://schemas.microsoft.com/office/drawing/2014/main" id="{99B85DBF-E7EE-4708-7504-A2CD53BBF290}"/>
              </a:ext>
            </a:extLst>
          </p:cNvPr>
          <p:cNvSpPr/>
          <p:nvPr/>
        </p:nvSpPr>
        <p:spPr>
          <a:xfrm>
            <a:off x="1118073" y="5477155"/>
            <a:ext cx="203901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Generator Creation</a:t>
            </a:r>
          </a:p>
        </p:txBody>
      </p:sp>
      <p:sp>
        <p:nvSpPr>
          <p:cNvPr id="10" name="Rectangle 9">
            <a:extLst>
              <a:ext uri="{FF2B5EF4-FFF2-40B4-BE49-F238E27FC236}">
                <a16:creationId xmlns:a16="http://schemas.microsoft.com/office/drawing/2014/main" id="{1989E77C-973A-71AE-7C2C-45628B209953}"/>
              </a:ext>
            </a:extLst>
          </p:cNvPr>
          <p:cNvSpPr/>
          <p:nvPr/>
        </p:nvSpPr>
        <p:spPr>
          <a:xfrm>
            <a:off x="5274583" y="1578825"/>
            <a:ext cx="203901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Model Training</a:t>
            </a:r>
          </a:p>
        </p:txBody>
      </p:sp>
      <p:sp>
        <p:nvSpPr>
          <p:cNvPr id="11" name="Rectangle 10">
            <a:extLst>
              <a:ext uri="{FF2B5EF4-FFF2-40B4-BE49-F238E27FC236}">
                <a16:creationId xmlns:a16="http://schemas.microsoft.com/office/drawing/2014/main" id="{1CE4A089-AD87-1398-79CC-E97B058B2FA8}"/>
              </a:ext>
            </a:extLst>
          </p:cNvPr>
          <p:cNvSpPr/>
          <p:nvPr/>
        </p:nvSpPr>
        <p:spPr>
          <a:xfrm>
            <a:off x="5274583" y="2880360"/>
            <a:ext cx="203901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Capturing Loss Functions</a:t>
            </a:r>
          </a:p>
        </p:txBody>
      </p:sp>
      <p:sp>
        <p:nvSpPr>
          <p:cNvPr id="12" name="Rectangle 11">
            <a:extLst>
              <a:ext uri="{FF2B5EF4-FFF2-40B4-BE49-F238E27FC236}">
                <a16:creationId xmlns:a16="http://schemas.microsoft.com/office/drawing/2014/main" id="{086200BF-B0CB-F790-EB84-26931A90DA77}"/>
              </a:ext>
            </a:extLst>
          </p:cNvPr>
          <p:cNvSpPr/>
          <p:nvPr/>
        </p:nvSpPr>
        <p:spPr>
          <a:xfrm>
            <a:off x="5274583" y="4175619"/>
            <a:ext cx="203901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Performance Evaluation</a:t>
            </a:r>
          </a:p>
        </p:txBody>
      </p:sp>
      <p:sp>
        <p:nvSpPr>
          <p:cNvPr id="13" name="Rectangle 12">
            <a:extLst>
              <a:ext uri="{FF2B5EF4-FFF2-40B4-BE49-F238E27FC236}">
                <a16:creationId xmlns:a16="http://schemas.microsoft.com/office/drawing/2014/main" id="{F51DD0FC-01A9-4A11-95A2-E159A2476CE9}"/>
              </a:ext>
            </a:extLst>
          </p:cNvPr>
          <p:cNvSpPr/>
          <p:nvPr/>
        </p:nvSpPr>
        <p:spPr>
          <a:xfrm>
            <a:off x="5274583" y="5471684"/>
            <a:ext cx="2039012" cy="80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Increase of training data if required</a:t>
            </a:r>
          </a:p>
        </p:txBody>
      </p:sp>
      <p:sp>
        <p:nvSpPr>
          <p:cNvPr id="27" name="Arrow: Down 26">
            <a:extLst>
              <a:ext uri="{FF2B5EF4-FFF2-40B4-BE49-F238E27FC236}">
                <a16:creationId xmlns:a16="http://schemas.microsoft.com/office/drawing/2014/main" id="{47C1D19B-9E36-8CC4-0C0A-68BB665EC6E1}"/>
              </a:ext>
            </a:extLst>
          </p:cNvPr>
          <p:cNvSpPr/>
          <p:nvPr/>
        </p:nvSpPr>
        <p:spPr>
          <a:xfrm>
            <a:off x="2012451" y="2127465"/>
            <a:ext cx="250257" cy="746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924A8F51-7ACA-5448-0A5A-6347D7A6AD50}"/>
              </a:ext>
            </a:extLst>
          </p:cNvPr>
          <p:cNvSpPr/>
          <p:nvPr/>
        </p:nvSpPr>
        <p:spPr>
          <a:xfrm>
            <a:off x="2013222" y="3435277"/>
            <a:ext cx="250257" cy="746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3B9B43E6-9CB7-D9A1-982F-C7C778C8872D}"/>
              </a:ext>
            </a:extLst>
          </p:cNvPr>
          <p:cNvSpPr/>
          <p:nvPr/>
        </p:nvSpPr>
        <p:spPr>
          <a:xfrm>
            <a:off x="2012451" y="4730536"/>
            <a:ext cx="250257" cy="746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Connector: Elbow 30">
            <a:extLst>
              <a:ext uri="{FF2B5EF4-FFF2-40B4-BE49-F238E27FC236}">
                <a16:creationId xmlns:a16="http://schemas.microsoft.com/office/drawing/2014/main" id="{46BD8022-8188-CD06-6CE0-BEE00BF03E51}"/>
              </a:ext>
            </a:extLst>
          </p:cNvPr>
          <p:cNvCxnSpPr>
            <a:stCxn id="7" idx="3"/>
            <a:endCxn id="10" idx="1"/>
          </p:cNvCxnSpPr>
          <p:nvPr/>
        </p:nvCxnSpPr>
        <p:spPr>
          <a:xfrm flipV="1">
            <a:off x="3157085" y="1853145"/>
            <a:ext cx="2117498" cy="3898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Arrow: Down 31">
            <a:extLst>
              <a:ext uri="{FF2B5EF4-FFF2-40B4-BE49-F238E27FC236}">
                <a16:creationId xmlns:a16="http://schemas.microsoft.com/office/drawing/2014/main" id="{2D9EEFF8-4DA4-60DD-D486-50D8774290BF}"/>
              </a:ext>
            </a:extLst>
          </p:cNvPr>
          <p:cNvSpPr/>
          <p:nvPr/>
        </p:nvSpPr>
        <p:spPr>
          <a:xfrm>
            <a:off x="6072678" y="2126478"/>
            <a:ext cx="250257" cy="746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299ED860-600A-B839-7F47-51F47114A284}"/>
              </a:ext>
            </a:extLst>
          </p:cNvPr>
          <p:cNvSpPr/>
          <p:nvPr/>
        </p:nvSpPr>
        <p:spPr>
          <a:xfrm>
            <a:off x="6072677" y="3429000"/>
            <a:ext cx="250257" cy="746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Down 33">
            <a:extLst>
              <a:ext uri="{FF2B5EF4-FFF2-40B4-BE49-F238E27FC236}">
                <a16:creationId xmlns:a16="http://schemas.microsoft.com/office/drawing/2014/main" id="{5B47A388-D192-5B11-53D1-0CE5DE07E242}"/>
              </a:ext>
            </a:extLst>
          </p:cNvPr>
          <p:cNvSpPr/>
          <p:nvPr/>
        </p:nvSpPr>
        <p:spPr>
          <a:xfrm>
            <a:off x="6072676" y="4724259"/>
            <a:ext cx="250257" cy="746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4846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8126-3DFC-37B8-C0EA-F3D9F61D77B2}"/>
              </a:ext>
            </a:extLst>
          </p:cNvPr>
          <p:cNvSpPr>
            <a:spLocks noGrp="1"/>
          </p:cNvSpPr>
          <p:nvPr>
            <p:ph type="title"/>
          </p:nvPr>
        </p:nvSpPr>
        <p:spPr/>
        <p:txBody>
          <a:bodyPr/>
          <a:lstStyle/>
          <a:p>
            <a:r>
              <a:rPr lang="en-US" dirty="0"/>
              <a:t>Progress – Loss Functions</a:t>
            </a:r>
            <a:endParaRPr lang="en-IN" dirty="0"/>
          </a:p>
        </p:txBody>
      </p:sp>
      <p:sp>
        <p:nvSpPr>
          <p:cNvPr id="3" name="Text Placeholder 2">
            <a:extLst>
              <a:ext uri="{FF2B5EF4-FFF2-40B4-BE49-F238E27FC236}">
                <a16:creationId xmlns:a16="http://schemas.microsoft.com/office/drawing/2014/main" id="{623D2E51-4E1C-DC24-DC83-6B8C7C7B730A}"/>
              </a:ext>
            </a:extLst>
          </p:cNvPr>
          <p:cNvSpPr>
            <a:spLocks noGrp="1"/>
          </p:cNvSpPr>
          <p:nvPr>
            <p:ph type="body" idx="1"/>
          </p:nvPr>
        </p:nvSpPr>
        <p:spPr/>
        <p:txBody>
          <a:bodyPr/>
          <a:lstStyle/>
          <a:p>
            <a:r>
              <a:rPr lang="en-US" dirty="0"/>
              <a:t>With Less Data</a:t>
            </a:r>
            <a:endParaRPr lang="en-IN" dirty="0"/>
          </a:p>
        </p:txBody>
      </p:sp>
      <p:sp>
        <p:nvSpPr>
          <p:cNvPr id="4" name="Content Placeholder 3">
            <a:extLst>
              <a:ext uri="{FF2B5EF4-FFF2-40B4-BE49-F238E27FC236}">
                <a16:creationId xmlns:a16="http://schemas.microsoft.com/office/drawing/2014/main" id="{A2AF3584-6D9D-836E-B006-8374C8C48DA2}"/>
              </a:ext>
            </a:extLst>
          </p:cNvPr>
          <p:cNvSpPr>
            <a:spLocks noGrp="1"/>
          </p:cNvSpPr>
          <p:nvPr>
            <p:ph sz="half" idx="2"/>
          </p:nvPr>
        </p:nvSpPr>
        <p:spPr/>
        <p:txBody>
          <a:bodyPr/>
          <a:lstStyle/>
          <a:p>
            <a:pPr marL="0" indent="0">
              <a:buNone/>
            </a:pPr>
            <a:r>
              <a:rPr lang="en-US" dirty="0"/>
              <a:t> </a:t>
            </a:r>
            <a:endParaRPr lang="en-IN" dirty="0"/>
          </a:p>
        </p:txBody>
      </p:sp>
      <p:sp>
        <p:nvSpPr>
          <p:cNvPr id="5" name="Text Placeholder 4">
            <a:extLst>
              <a:ext uri="{FF2B5EF4-FFF2-40B4-BE49-F238E27FC236}">
                <a16:creationId xmlns:a16="http://schemas.microsoft.com/office/drawing/2014/main" id="{E6EC0DE0-8018-51D6-7BDD-6700EB125B61}"/>
              </a:ext>
            </a:extLst>
          </p:cNvPr>
          <p:cNvSpPr>
            <a:spLocks noGrp="1"/>
          </p:cNvSpPr>
          <p:nvPr>
            <p:ph type="body" sz="quarter" idx="3"/>
          </p:nvPr>
        </p:nvSpPr>
        <p:spPr/>
        <p:txBody>
          <a:bodyPr/>
          <a:lstStyle/>
          <a:p>
            <a:r>
              <a:rPr lang="en-US" dirty="0"/>
              <a:t>With More Data</a:t>
            </a:r>
            <a:endParaRPr lang="en-IN" dirty="0"/>
          </a:p>
        </p:txBody>
      </p:sp>
      <p:pic>
        <p:nvPicPr>
          <p:cNvPr id="8" name="Content Placeholder 7">
            <a:extLst>
              <a:ext uri="{FF2B5EF4-FFF2-40B4-BE49-F238E27FC236}">
                <a16:creationId xmlns:a16="http://schemas.microsoft.com/office/drawing/2014/main" id="{D11799FA-C2FE-6DFA-3381-9111C9F4D64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04183" y="2737245"/>
            <a:ext cx="4413252" cy="3221896"/>
          </a:xfrm>
        </p:spPr>
      </p:pic>
      <p:pic>
        <p:nvPicPr>
          <p:cNvPr id="10" name="Picture 9">
            <a:extLst>
              <a:ext uri="{FF2B5EF4-FFF2-40B4-BE49-F238E27FC236}">
                <a16:creationId xmlns:a16="http://schemas.microsoft.com/office/drawing/2014/main" id="{1D065628-5B2E-3443-5136-F9258498A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7435" y="2655024"/>
            <a:ext cx="4405174" cy="3304117"/>
          </a:xfrm>
          <a:prstGeom prst="rect">
            <a:avLst/>
          </a:prstGeom>
        </p:spPr>
      </p:pic>
    </p:spTree>
    <p:extLst>
      <p:ext uri="{BB962C8B-B14F-4D97-AF65-F5344CB8AC3E}">
        <p14:creationId xmlns:p14="http://schemas.microsoft.com/office/powerpoint/2010/main" val="3048099529"/>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254</TotalTime>
  <Words>366</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Adversarial Learning</vt:lpstr>
      <vt:lpstr>Problem</vt:lpstr>
      <vt:lpstr>Motivation</vt:lpstr>
      <vt:lpstr>Dataset</vt:lpstr>
      <vt:lpstr> </vt:lpstr>
      <vt:lpstr>Approaches</vt:lpstr>
      <vt:lpstr>Generative Adversarial Network</vt:lpstr>
      <vt:lpstr>Solution Steps</vt:lpstr>
      <vt:lpstr>Progress – Loss Functions</vt:lpstr>
      <vt:lpstr>Ethical / Social / Legal Issues</vt:lpstr>
      <vt:lpstr>Conclusion</vt:lpstr>
      <vt:lpstr>Anything to 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Learning</dc:title>
  <dc:creator>Viswa s</dc:creator>
  <cp:lastModifiedBy>Viswa s</cp:lastModifiedBy>
  <cp:revision>56</cp:revision>
  <dcterms:created xsi:type="dcterms:W3CDTF">2022-04-30T13:50:37Z</dcterms:created>
  <dcterms:modified xsi:type="dcterms:W3CDTF">2022-05-03T11:12:46Z</dcterms:modified>
</cp:coreProperties>
</file>