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30"/>
  </p:notesMasterIdLst>
  <p:sldIdLst>
    <p:sldId id="302" r:id="rId4"/>
    <p:sldId id="274" r:id="rId5"/>
    <p:sldId id="292" r:id="rId6"/>
    <p:sldId id="288" r:id="rId7"/>
    <p:sldId id="290" r:id="rId8"/>
    <p:sldId id="280" r:id="rId9"/>
    <p:sldId id="259" r:id="rId10"/>
    <p:sldId id="293" r:id="rId11"/>
    <p:sldId id="289" r:id="rId12"/>
    <p:sldId id="260" r:id="rId13"/>
    <p:sldId id="258" r:id="rId14"/>
    <p:sldId id="257" r:id="rId15"/>
    <p:sldId id="261" r:id="rId16"/>
    <p:sldId id="262" r:id="rId17"/>
    <p:sldId id="263" r:id="rId18"/>
    <p:sldId id="264" r:id="rId19"/>
    <p:sldId id="265" r:id="rId20"/>
    <p:sldId id="294" r:id="rId21"/>
    <p:sldId id="295" r:id="rId22"/>
    <p:sldId id="291" r:id="rId23"/>
    <p:sldId id="296" r:id="rId24"/>
    <p:sldId id="297" r:id="rId25"/>
    <p:sldId id="298" r:id="rId26"/>
    <p:sldId id="299" r:id="rId27"/>
    <p:sldId id="300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 s" initials="Vs" lastIdx="1" clrIdx="0">
    <p:extLst>
      <p:ext uri="{19B8F6BF-5375-455C-9EA6-DF929625EA0E}">
        <p15:presenceInfo xmlns:p15="http://schemas.microsoft.com/office/powerpoint/2012/main" userId="27acaed859e60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AFD"/>
    <a:srgbClr val="FF6699"/>
    <a:srgbClr val="FF3399"/>
    <a:srgbClr val="9FF9A8"/>
    <a:srgbClr val="FF3300"/>
    <a:srgbClr val="29A4AD"/>
    <a:srgbClr val="A3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D1-415D-B5B3-2CB0EBF9FC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D1-415D-B5B3-2CB0EBF9FC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4D1-415D-B5B3-2CB0EBF9FC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4D1-415D-B5B3-2CB0EBF9FC1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6AD13C3-419C-4B0E-B959-F4B51105DFCE}" type="CATEGORYNAME">
                      <a:rPr lang="en-US" sz="2000" baseline="0"/>
                      <a:pPr>
                        <a:defRPr sz="2000"/>
                      </a:pPr>
                      <a:t>[CATEGORY NAME]</a:t>
                    </a:fld>
                    <a:r>
                      <a:rPr lang="en-US" sz="2000" baseline="0"/>
                      <a:t>, </a:t>
                    </a:r>
                    <a:fld id="{FCBF00E3-A1A8-43A4-89AE-BDCBCA844EBF}" type="PERCENTAGE">
                      <a:rPr lang="en-US" sz="2000" baseline="0"/>
                      <a:pPr>
                        <a:defRPr sz="2000"/>
                      </a:pPr>
                      <a:t>[PERCENTAGE]</a:t>
                    </a:fld>
                    <a:endParaRPr lang="en-US" sz="20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D1-415D-B5B3-2CB0EBF9FC1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D97520-B2A6-4A46-AF25-13FD1E31B508}" type="CATEGORYNAME">
                      <a:rPr lang="en-US" sz="2000" baseline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000" baseline="0"/>
                      <a:t>, </a:t>
                    </a:r>
                    <a:fld id="{FA39866B-18F2-4ECF-BEBF-D5CD1736C348}" type="PERCENTAGE">
                      <a:rPr lang="en-US" sz="2000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20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D1-415D-B5B3-2CB0EBF9FC1C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88C2906-E59F-4206-8585-D04D6704CFB7}" type="CATEGORYNAME">
                      <a:rPr lang="en-US" sz="2000" baseline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000" baseline="0"/>
                      <a:t>, </a:t>
                    </a:r>
                    <a:fld id="{6F197D18-5BA5-4057-B32E-F0A86D6B0E2C}" type="PERCENTAGE">
                      <a:rPr lang="en-US" sz="2000" baseline="0" smtClean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20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D1-415D-B5B3-2CB0EBF9FC1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870ECA-14F3-419F-B6E9-A337D986788E}" type="CATEGORYNAME">
                      <a:rPr lang="en-US" sz="2000" baseline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000" baseline="0"/>
                      <a:t>,  </a:t>
                    </a:r>
                    <a:fld id="{E26265E5-A792-406A-BB7B-FC273B472C37}" type="PERCENTAGE">
                      <a:rPr lang="en-US" sz="2000" baseline="0"/>
                      <a:pPr>
                        <a:defRPr sz="20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20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4D1-415D-B5B3-2CB0EBF9FC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Iron Ore</c:v>
                </c:pt>
                <c:pt idx="1">
                  <c:v>Aluminium</c:v>
                </c:pt>
                <c:pt idx="2">
                  <c:v>Copper</c:v>
                </c:pt>
                <c:pt idx="3">
                  <c:v>Energy &amp; Minerals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58.26</c:v>
                </c:pt>
                <c:pt idx="1">
                  <c:v>19.7</c:v>
                </c:pt>
                <c:pt idx="2">
                  <c:v>11.44</c:v>
                </c:pt>
                <c:pt idx="3">
                  <c:v>10.59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EF-406D-99A1-A0BEFAB330B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solidFill>
                  <a:srgbClr val="7030A0"/>
                </a:solidFill>
              </a:rPr>
              <a:t>RIO TINTO</a:t>
            </a:r>
            <a:endParaRPr lang="en-IN" sz="2000" baseline="0" dirty="0">
              <a:solidFill>
                <a:srgbClr val="7030A0"/>
              </a:solidFill>
            </a:endParaRPr>
          </a:p>
        </c:rich>
      </c:tx>
      <c:layout>
        <c:manualLayout>
          <c:xMode val="edge"/>
          <c:yMode val="edge"/>
          <c:x val="0.36208333333333331"/>
          <c:y val="0.43942163697186831"/>
        </c:manualLayout>
      </c:layout>
      <c:overlay val="0"/>
      <c:spPr>
        <a:solidFill>
          <a:srgbClr val="00B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Impact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694-43F6-940C-7A5F8A6E55A1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694-43F6-940C-7A5F8A6E55A1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694-43F6-940C-7A5F8A6E55A1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694-43F6-940C-7A5F8A6E55A1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C694-43F6-940C-7A5F8A6E55A1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694-43F6-940C-7A5F8A6E55A1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694-43F6-940C-7A5F8A6E55A1}"/>
                </c:ext>
              </c:extLst>
            </c:dLbl>
            <c:dLbl>
              <c:idx val="1"/>
              <c:layout>
                <c:manualLayout>
                  <c:x val="-0.15949561911378735"/>
                  <c:y val="-0.16913477605265434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34078276980083"/>
                      <c:h val="0.106218816385268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694-43F6-940C-7A5F8A6E55A1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694-43F6-940C-7A5F8A6E55A1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694-43F6-940C-7A5F8A6E55A1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694-43F6-940C-7A5F8A6E55A1}"/>
                </c:ext>
              </c:extLst>
            </c:dLbl>
            <c:dLbl>
              <c:idx val="5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694-43F6-940C-7A5F8A6E55A1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Political</c:v>
                </c:pt>
                <c:pt idx="1">
                  <c:v>Environment</c:v>
                </c:pt>
                <c:pt idx="2">
                  <c:v>Technology</c:v>
                </c:pt>
                <c:pt idx="3">
                  <c:v>Economic</c:v>
                </c:pt>
                <c:pt idx="4">
                  <c:v>Social</c:v>
                </c:pt>
                <c:pt idx="5">
                  <c:v>Legal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4-43F6-940C-7A5F8A6E55A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ROE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Rio Tinto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-2.1</c:v>
                </c:pt>
                <c:pt idx="1">
                  <c:v>12</c:v>
                </c:pt>
                <c:pt idx="2">
                  <c:v>20.9</c:v>
                </c:pt>
                <c:pt idx="3">
                  <c:v>30.9</c:v>
                </c:pt>
                <c:pt idx="4">
                  <c:v>19</c:v>
                </c:pt>
                <c:pt idx="5">
                  <c:v>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84-FA4F-AB29-95D00DF49E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BHP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-10.7</c:v>
                </c:pt>
                <c:pt idx="1">
                  <c:v>10.6</c:v>
                </c:pt>
                <c:pt idx="2">
                  <c:v>6.6</c:v>
                </c:pt>
                <c:pt idx="3">
                  <c:v>16.2</c:v>
                </c:pt>
                <c:pt idx="4">
                  <c:v>16.7</c:v>
                </c:pt>
                <c:pt idx="5">
                  <c:v>22.8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84-FA4F-AB29-95D00DF49E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Fortescue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12.4</c:v>
                </c:pt>
                <c:pt idx="1">
                  <c:v>23.1</c:v>
                </c:pt>
                <c:pt idx="2">
                  <c:v>9</c:v>
                </c:pt>
                <c:pt idx="3">
                  <c:v>31.4</c:v>
                </c:pt>
                <c:pt idx="4">
                  <c:v>39.799999999999997</c:v>
                </c:pt>
                <c:pt idx="5">
                  <c:v>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84-FA4F-AB29-95D00DF49E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Industry Average 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-5.7</c:v>
                </c:pt>
                <c:pt idx="1">
                  <c:v>9.8000000000000007</c:v>
                </c:pt>
                <c:pt idx="2">
                  <c:v>13</c:v>
                </c:pt>
                <c:pt idx="3">
                  <c:v>16.3</c:v>
                </c:pt>
                <c:pt idx="4">
                  <c:v>11.5</c:v>
                </c:pt>
                <c:pt idx="5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84-FA4F-AB29-95D00DF49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2366432"/>
        <c:axId val="1312368832"/>
      </c:lineChart>
      <c:catAx>
        <c:axId val="131236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368832"/>
        <c:crosses val="autoZero"/>
        <c:auto val="1"/>
        <c:lblAlgn val="ctr"/>
        <c:lblOffset val="100"/>
        <c:noMultiLvlLbl val="0"/>
      </c:catAx>
      <c:valAx>
        <c:axId val="131236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36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ROA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Rio Tinto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-0.87</c:v>
                </c:pt>
                <c:pt idx="1">
                  <c:v>5.1100000000000003</c:v>
                </c:pt>
                <c:pt idx="2">
                  <c:v>9.4700000000000006</c:v>
                </c:pt>
                <c:pt idx="3">
                  <c:v>14.61</c:v>
                </c:pt>
                <c:pt idx="4">
                  <c:v>8.9600000000000009</c:v>
                </c:pt>
                <c:pt idx="5">
                  <c:v>10.55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C-134A-B2D6-F66024100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BHP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-5.2</c:v>
                </c:pt>
                <c:pt idx="1">
                  <c:v>5</c:v>
                </c:pt>
                <c:pt idx="2">
                  <c:v>3.2</c:v>
                </c:pt>
                <c:pt idx="3">
                  <c:v>7.8</c:v>
                </c:pt>
                <c:pt idx="4">
                  <c:v>7.7</c:v>
                </c:pt>
                <c:pt idx="5">
                  <c:v>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C-134A-B2D6-F66024100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Fortescue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4.8</c:v>
                </c:pt>
                <c:pt idx="1">
                  <c:v>10.9</c:v>
                </c:pt>
                <c:pt idx="2">
                  <c:v>4.8</c:v>
                </c:pt>
                <c:pt idx="3">
                  <c:v>17</c:v>
                </c:pt>
                <c:pt idx="4">
                  <c:v>22</c:v>
                </c:pt>
                <c:pt idx="5">
                  <c:v>39.799999999999997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2C-134A-B2D6-F66024100F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Industry Average 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-5.8</c:v>
                </c:pt>
                <c:pt idx="1">
                  <c:v>3.6</c:v>
                </c:pt>
                <c:pt idx="2">
                  <c:v>4.7</c:v>
                </c:pt>
                <c:pt idx="3">
                  <c:v>7.8</c:v>
                </c:pt>
                <c:pt idx="4">
                  <c:v>3.3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2C-134A-B2D6-F6602410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9654608"/>
        <c:axId val="1714441552"/>
      </c:lineChart>
      <c:catAx>
        <c:axId val="171965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441552"/>
        <c:crosses val="autoZero"/>
        <c:auto val="1"/>
        <c:lblAlgn val="ctr"/>
        <c:lblOffset val="100"/>
        <c:noMultiLvlLbl val="0"/>
      </c:catAx>
      <c:valAx>
        <c:axId val="171444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65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Cash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Rio Tinto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</c:v>
                </c:pt>
                <c:pt idx="1">
                  <c:v>0.9</c:v>
                </c:pt>
                <c:pt idx="2">
                  <c:v>1</c:v>
                </c:pt>
                <c:pt idx="3">
                  <c:v>1.3</c:v>
                </c:pt>
                <c:pt idx="4">
                  <c:v>1</c:v>
                </c:pt>
                <c:pt idx="5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40-8A47-AC59-6A94491091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BHP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</c:v>
                </c:pt>
                <c:pt idx="1">
                  <c:v>1.2</c:v>
                </c:pt>
                <c:pt idx="2">
                  <c:v>1.1000000000000001</c:v>
                </c:pt>
                <c:pt idx="3">
                  <c:v>1.3</c:v>
                </c:pt>
                <c:pt idx="4">
                  <c:v>0.9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40-8A47-AC59-6A94491091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Fortescue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0.8</c:v>
                </c:pt>
                <c:pt idx="2">
                  <c:v>0.7</c:v>
                </c:pt>
                <c:pt idx="3">
                  <c:v>0.7</c:v>
                </c:pt>
                <c:pt idx="4">
                  <c:v>1.7</c:v>
                </c:pt>
                <c:pt idx="5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40-8A47-AC59-6A94491091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Industry Average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40-8A47-AC59-6A9449109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9429936"/>
        <c:axId val="1329431584"/>
      </c:lineChart>
      <c:catAx>
        <c:axId val="132942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431584"/>
        <c:crosses val="autoZero"/>
        <c:auto val="1"/>
        <c:lblAlgn val="ctr"/>
        <c:lblOffset val="100"/>
        <c:noMultiLvlLbl val="0"/>
      </c:catAx>
      <c:valAx>
        <c:axId val="132943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42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Rio Tinto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8-D740-B1C3-9850A4C93F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BHP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28-D740-B1C3-9850A4C93F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Fortescue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0.3</c:v>
                </c:pt>
                <c:pt idx="1">
                  <c:v>0.4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28-D740-B1C3-9850A4C93F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Industry Average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28-D740-B1C3-9850A4C93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355693472"/>
        <c:axId val="1355695616"/>
      </c:barChart>
      <c:catAx>
        <c:axId val="135569347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695616"/>
        <c:crosses val="autoZero"/>
        <c:auto val="1"/>
        <c:lblAlgn val="ctr"/>
        <c:lblOffset val="100"/>
        <c:noMultiLvlLbl val="0"/>
      </c:catAx>
      <c:valAx>
        <c:axId val="135569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69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Rio Tinto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2">
                  <c:v>90.9</c:v>
                </c:pt>
                <c:pt idx="3">
                  <c:v>61.7</c:v>
                </c:pt>
                <c:pt idx="4">
                  <c:v>-38</c:v>
                </c:pt>
                <c:pt idx="5">
                  <c:v>22.9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78-BC4C-AD59-BE7ED708B4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BHP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2">
                  <c:v>4.3</c:v>
                </c:pt>
                <c:pt idx="3">
                  <c:v>33.5</c:v>
                </c:pt>
                <c:pt idx="4">
                  <c:v>-5.8</c:v>
                </c:pt>
                <c:pt idx="5">
                  <c:v>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78-BC4C-AD59-BE7ED708B4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Fortescue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210.4</c:v>
                </c:pt>
                <c:pt idx="1">
                  <c:v>113</c:v>
                </c:pt>
                <c:pt idx="2">
                  <c:v>-58.1</c:v>
                </c:pt>
                <c:pt idx="3">
                  <c:v>265.60000000000002</c:v>
                </c:pt>
                <c:pt idx="4">
                  <c:v>49.3</c:v>
                </c:pt>
                <c:pt idx="5">
                  <c:v>117.4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78-BC4C-AD59-BE7ED708B43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Industry Average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-70.7</c:v>
                </c:pt>
                <c:pt idx="1">
                  <c:v>69</c:v>
                </c:pt>
                <c:pt idx="2">
                  <c:v>34.799999999999997</c:v>
                </c:pt>
                <c:pt idx="3">
                  <c:v>30.3</c:v>
                </c:pt>
                <c:pt idx="4">
                  <c:v>-6.4</c:v>
                </c:pt>
                <c:pt idx="5">
                  <c:v>22.9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78-BC4C-AD59-BE7ED708B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394080"/>
        <c:axId val="1356395728"/>
      </c:lineChart>
      <c:catAx>
        <c:axId val="135639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395728"/>
        <c:crosses val="autoZero"/>
        <c:auto val="1"/>
        <c:lblAlgn val="ctr"/>
        <c:lblOffset val="100"/>
        <c:noMultiLvlLbl val="0"/>
      </c:catAx>
      <c:valAx>
        <c:axId val="135639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39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Inventory to Cash Days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9.5460931627649376E-2"/>
          <c:w val="0.96562499999999996"/>
          <c:h val="0.812045471699958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Rio Tinto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</c:v>
                </c:pt>
                <c:pt idx="1">
                  <c:v>146</c:v>
                </c:pt>
                <c:pt idx="2">
                  <c:v>139</c:v>
                </c:pt>
                <c:pt idx="3">
                  <c:v>150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25-4108-8B0B-F451F5E6A2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BHP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383</c:v>
                </c:pt>
                <c:pt idx="1">
                  <c:v>355</c:v>
                </c:pt>
                <c:pt idx="2">
                  <c:v>324</c:v>
                </c:pt>
                <c:pt idx="3">
                  <c:v>319</c:v>
                </c:pt>
                <c:pt idx="4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25-4108-8B0B-F451F5E6A2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FMG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60</c:v>
                </c:pt>
                <c:pt idx="1">
                  <c:v>49</c:v>
                </c:pt>
                <c:pt idx="2">
                  <c:v>45</c:v>
                </c:pt>
                <c:pt idx="3">
                  <c:v>63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25-4108-8B0B-F451F5E6A2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12323088"/>
        <c:axId val="1512314352"/>
      </c:lineChart>
      <c:catAx>
        <c:axId val="15123230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314352"/>
        <c:crosses val="autoZero"/>
        <c:auto val="1"/>
        <c:lblAlgn val="ctr"/>
        <c:lblOffset val="100"/>
        <c:noMultiLvlLbl val="0"/>
      </c:catAx>
      <c:valAx>
        <c:axId val="15123143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32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Buyer Power</cx:pt>
          <cx:pt idx="1">Competition</cx:pt>
          <cx:pt idx="2">Supplier Power</cx:pt>
          <cx:pt idx="3">Substitutes</cx:pt>
          <cx:pt idx="4">New Entrants</cx:pt>
        </cx:lvl>
      </cx:strDim>
      <cx:numDim type="val">
        <cx:f>Sheet1!$B$2:$B$6</cx:f>
        <cx:lvl ptCount="5" formatCode="General">
          <cx:pt idx="0">5</cx:pt>
          <cx:pt idx="1">4</cx:pt>
          <cx:pt idx="2">3</cx:pt>
          <cx:pt idx="3">2</cx:pt>
          <cx:pt idx="4">1</cx:pt>
        </cx:lvl>
      </cx:numDim>
    </cx:data>
  </cx:chartData>
  <cx:chart>
    <cx:title pos="t" align="ctr" overlay="0">
      <cx:tx>
        <cx:txData>
          <cx:v>  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   </a:t>
          </a:r>
        </a:p>
      </cx:txPr>
    </cx:title>
    <cx:plotArea>
      <cx:plotAreaRegion>
        <cx:series layoutId="funnel" uniqueId="{18C2D061-3B5C-48F9-962D-92767F7D9915}">
          <cx:tx>
            <cx:txData>
              <cx:f>Sheet1!$B$1</cx:f>
              <cx:v>Porter's Forces</cx:v>
            </cx:txData>
          </cx:tx>
          <cx:dataPt idx="0">
            <cx:spPr>
              <a:solidFill>
                <a:srgbClr val="4472C4">
                  <a:lumMod val="60000"/>
                  <a:lumOff val="40000"/>
                </a:srgbClr>
              </a:solidFill>
            </cx:spPr>
          </cx:dataPt>
          <cx:dataPt idx="1">
            <cx:spPr>
              <a:solidFill>
                <a:srgbClr val="ED7D31">
                  <a:lumMod val="40000"/>
                  <a:lumOff val="60000"/>
                </a:srgbClr>
              </a:solidFill>
            </cx:spPr>
          </cx:dataPt>
          <cx:dataPt idx="2">
            <cx:spPr>
              <a:solidFill>
                <a:srgbClr val="5B9BD5">
                  <a:lumMod val="40000"/>
                  <a:lumOff val="60000"/>
                </a:srgbClr>
              </a:solidFill>
            </cx:spPr>
          </cx:dataPt>
          <cx:dataPt idx="3">
            <cx:spPr>
              <a:solidFill>
                <a:srgbClr val="70AD47">
                  <a:lumMod val="20000"/>
                  <a:lumOff val="80000"/>
                </a:srgbClr>
              </a:solidFill>
            </cx:spPr>
          </cx:dataPt>
          <cx:dataPt idx="4">
            <cx:spPr>
              <a:solidFill>
                <a:srgbClr val="70AD47">
                  <a:lumMod val="40000"/>
                  <a:lumOff val="60000"/>
                </a:srgbClr>
              </a:solidFill>
            </cx:spPr>
          </cx:dataPt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000" baseline="0"/>
            </a:pPr>
            <a:endParaRPr lang="en-US" sz="20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DB823-DE5F-40F5-876D-D13A752EA52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B7C330-1F06-445E-B36B-BB1BBF492B6E}">
      <dgm:prSet phldrT="[Text]"/>
      <dgm:spPr/>
      <dgm:t>
        <a:bodyPr/>
        <a:lstStyle/>
        <a:p>
          <a:r>
            <a:rPr lang="en-US" dirty="0"/>
            <a:t>Strategies</a:t>
          </a:r>
          <a:endParaRPr lang="en-IN" dirty="0"/>
        </a:p>
      </dgm:t>
    </dgm:pt>
    <dgm:pt modelId="{D11D55DD-E6E6-4D3A-8014-02218D68F7F2}" type="parTrans" cxnId="{8DF02AC0-5388-4D51-89EC-C840B01C48FD}">
      <dgm:prSet/>
      <dgm:spPr/>
      <dgm:t>
        <a:bodyPr/>
        <a:lstStyle/>
        <a:p>
          <a:endParaRPr lang="en-IN"/>
        </a:p>
      </dgm:t>
    </dgm:pt>
    <dgm:pt modelId="{53DEFDC3-8AD3-48EA-AFA4-F72E570F9433}" type="sibTrans" cxnId="{8DF02AC0-5388-4D51-89EC-C840B01C48FD}">
      <dgm:prSet/>
      <dgm:spPr/>
      <dgm:t>
        <a:bodyPr/>
        <a:lstStyle/>
        <a:p>
          <a:endParaRPr lang="en-IN"/>
        </a:p>
      </dgm:t>
    </dgm:pt>
    <dgm:pt modelId="{B975A89F-00F8-4D87-B376-B603BD318A59}">
      <dgm:prSet phldrT="[Text]"/>
      <dgm:spPr/>
      <dgm:t>
        <a:bodyPr/>
        <a:lstStyle/>
        <a:p>
          <a:r>
            <a:rPr lang="en-US" dirty="0"/>
            <a:t>Portfolio</a:t>
          </a:r>
          <a:endParaRPr lang="en-IN" dirty="0"/>
        </a:p>
      </dgm:t>
    </dgm:pt>
    <dgm:pt modelId="{736239E8-79F8-4786-A4E2-30D8C47148F0}" type="parTrans" cxnId="{A5967419-BF22-4EFD-857C-C1CC4078A40E}">
      <dgm:prSet/>
      <dgm:spPr/>
      <dgm:t>
        <a:bodyPr/>
        <a:lstStyle/>
        <a:p>
          <a:endParaRPr lang="en-IN"/>
        </a:p>
      </dgm:t>
    </dgm:pt>
    <dgm:pt modelId="{159AA7DB-74A7-42B8-8DFC-BBC2D3DD81F2}" type="sibTrans" cxnId="{A5967419-BF22-4EFD-857C-C1CC4078A40E}">
      <dgm:prSet/>
      <dgm:spPr/>
      <dgm:t>
        <a:bodyPr/>
        <a:lstStyle/>
        <a:p>
          <a:endParaRPr lang="en-IN"/>
        </a:p>
      </dgm:t>
    </dgm:pt>
    <dgm:pt modelId="{0FDE88E1-7DCC-4DF3-AB1A-0E7333971AD5}">
      <dgm:prSet phldrT="[Text]"/>
      <dgm:spPr/>
      <dgm:t>
        <a:bodyPr/>
        <a:lstStyle/>
        <a:p>
          <a:r>
            <a:rPr lang="en-US" dirty="0"/>
            <a:t>People</a:t>
          </a:r>
          <a:endParaRPr lang="en-IN" dirty="0"/>
        </a:p>
      </dgm:t>
    </dgm:pt>
    <dgm:pt modelId="{B22A883B-0EB2-46A2-B832-8EF9A073A633}" type="parTrans" cxnId="{8F84D5F1-1B89-4AF0-9B78-FB25B4D4BE88}">
      <dgm:prSet/>
      <dgm:spPr/>
      <dgm:t>
        <a:bodyPr/>
        <a:lstStyle/>
        <a:p>
          <a:endParaRPr lang="en-IN"/>
        </a:p>
      </dgm:t>
    </dgm:pt>
    <dgm:pt modelId="{F0ED1066-41E6-4518-871B-0B14B9B9102B}" type="sibTrans" cxnId="{8F84D5F1-1B89-4AF0-9B78-FB25B4D4BE88}">
      <dgm:prSet/>
      <dgm:spPr/>
      <dgm:t>
        <a:bodyPr/>
        <a:lstStyle/>
        <a:p>
          <a:endParaRPr lang="en-IN"/>
        </a:p>
      </dgm:t>
    </dgm:pt>
    <dgm:pt modelId="{572B48DA-5F0A-4524-8C00-6D517D8E9321}">
      <dgm:prSet phldrT="[Text]"/>
      <dgm:spPr/>
      <dgm:t>
        <a:bodyPr/>
        <a:lstStyle/>
        <a:p>
          <a:r>
            <a:rPr lang="en-US" dirty="0"/>
            <a:t>Performance</a:t>
          </a:r>
          <a:endParaRPr lang="en-IN" dirty="0"/>
        </a:p>
      </dgm:t>
    </dgm:pt>
    <dgm:pt modelId="{719F580F-C5A3-4A78-93E4-6583BF9B2F8F}" type="parTrans" cxnId="{6391BFFC-C449-4742-8653-B18D31BEDEF8}">
      <dgm:prSet/>
      <dgm:spPr/>
      <dgm:t>
        <a:bodyPr/>
        <a:lstStyle/>
        <a:p>
          <a:endParaRPr lang="en-IN"/>
        </a:p>
      </dgm:t>
    </dgm:pt>
    <dgm:pt modelId="{DD7BF257-AEC6-48C4-9072-AA4CA9F021FF}" type="sibTrans" cxnId="{6391BFFC-C449-4742-8653-B18D31BEDEF8}">
      <dgm:prSet/>
      <dgm:spPr/>
      <dgm:t>
        <a:bodyPr/>
        <a:lstStyle/>
        <a:p>
          <a:endParaRPr lang="en-IN"/>
        </a:p>
      </dgm:t>
    </dgm:pt>
    <dgm:pt modelId="{E648FA90-503D-4E17-9153-ED2CBA1E0B7F}">
      <dgm:prSet phldrT="[Text]"/>
      <dgm:spPr/>
      <dgm:t>
        <a:bodyPr/>
        <a:lstStyle/>
        <a:p>
          <a:r>
            <a:rPr lang="en-US" dirty="0"/>
            <a:t>Partner</a:t>
          </a:r>
          <a:endParaRPr lang="en-IN" dirty="0"/>
        </a:p>
      </dgm:t>
    </dgm:pt>
    <dgm:pt modelId="{A5518F0D-224B-4FCA-AC03-887CFF657F7D}" type="parTrans" cxnId="{28007EFC-7699-4D17-A6A4-C8457325F1CA}">
      <dgm:prSet/>
      <dgm:spPr/>
      <dgm:t>
        <a:bodyPr/>
        <a:lstStyle/>
        <a:p>
          <a:endParaRPr lang="en-IN"/>
        </a:p>
      </dgm:t>
    </dgm:pt>
    <dgm:pt modelId="{E340903A-1A2E-4787-81C6-B1B6EDAF83E9}" type="sibTrans" cxnId="{28007EFC-7699-4D17-A6A4-C8457325F1CA}">
      <dgm:prSet/>
      <dgm:spPr/>
      <dgm:t>
        <a:bodyPr/>
        <a:lstStyle/>
        <a:p>
          <a:endParaRPr lang="en-IN"/>
        </a:p>
      </dgm:t>
    </dgm:pt>
    <dgm:pt modelId="{623E3A5C-10A6-4BC5-9B3B-D425293C83C8}" type="pres">
      <dgm:prSet presAssocID="{436DB823-DE5F-40F5-876D-D13A752EA52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14E1A6-4D9C-4BDC-8805-AFFF2EDA44D8}" type="pres">
      <dgm:prSet presAssocID="{436DB823-DE5F-40F5-876D-D13A752EA527}" presName="matrix" presStyleCnt="0"/>
      <dgm:spPr/>
    </dgm:pt>
    <dgm:pt modelId="{A8AB19DA-E587-45C6-80AE-AF6CF712CC1C}" type="pres">
      <dgm:prSet presAssocID="{436DB823-DE5F-40F5-876D-D13A752EA527}" presName="tile1" presStyleLbl="node1" presStyleIdx="0" presStyleCnt="4" custLinFactNeighborX="0"/>
      <dgm:spPr/>
    </dgm:pt>
    <dgm:pt modelId="{2A14A01D-BC9B-4F90-91BE-46527F37BDD8}" type="pres">
      <dgm:prSet presAssocID="{436DB823-DE5F-40F5-876D-D13A752EA52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F848F5-489D-47E9-86E4-157C20D3E5F7}" type="pres">
      <dgm:prSet presAssocID="{436DB823-DE5F-40F5-876D-D13A752EA527}" presName="tile2" presStyleLbl="node1" presStyleIdx="1" presStyleCnt="4"/>
      <dgm:spPr/>
    </dgm:pt>
    <dgm:pt modelId="{5EAE8FDB-58DC-49B1-B011-AF30CEFE031D}" type="pres">
      <dgm:prSet presAssocID="{436DB823-DE5F-40F5-876D-D13A752EA52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DFEB5D-1585-4EE2-9E3B-3C696ABF1347}" type="pres">
      <dgm:prSet presAssocID="{436DB823-DE5F-40F5-876D-D13A752EA527}" presName="tile3" presStyleLbl="node1" presStyleIdx="2" presStyleCnt="4"/>
      <dgm:spPr/>
    </dgm:pt>
    <dgm:pt modelId="{FF1CB92E-4D35-41AA-8EDE-35302A68CBF6}" type="pres">
      <dgm:prSet presAssocID="{436DB823-DE5F-40F5-876D-D13A752EA52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07A8E5-7F27-42F3-9E3D-8EBE8AD144B7}" type="pres">
      <dgm:prSet presAssocID="{436DB823-DE5F-40F5-876D-D13A752EA527}" presName="tile4" presStyleLbl="node1" presStyleIdx="3" presStyleCnt="4"/>
      <dgm:spPr/>
    </dgm:pt>
    <dgm:pt modelId="{88C8AEEB-CAEC-419A-9CEC-34BB9205B90F}" type="pres">
      <dgm:prSet presAssocID="{436DB823-DE5F-40F5-876D-D13A752EA52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3C16E12-8023-47BD-B237-905A80F5DAE2}" type="pres">
      <dgm:prSet presAssocID="{436DB823-DE5F-40F5-876D-D13A752EA52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9AFCA03-3AFB-41AC-9C27-AE64369A5186}" type="presOf" srcId="{E648FA90-503D-4E17-9153-ED2CBA1E0B7F}" destId="{88C8AEEB-CAEC-419A-9CEC-34BB9205B90F}" srcOrd="1" destOrd="0" presId="urn:microsoft.com/office/officeart/2005/8/layout/matrix1"/>
    <dgm:cxn modelId="{A5967419-BF22-4EFD-857C-C1CC4078A40E}" srcId="{8AB7C330-1F06-445E-B36B-BB1BBF492B6E}" destId="{B975A89F-00F8-4D87-B376-B603BD318A59}" srcOrd="0" destOrd="0" parTransId="{736239E8-79F8-4786-A4E2-30D8C47148F0}" sibTransId="{159AA7DB-74A7-42B8-8DFC-BBC2D3DD81F2}"/>
    <dgm:cxn modelId="{FEB3522E-740C-495E-AE2A-540F01C07CBE}" type="presOf" srcId="{0FDE88E1-7DCC-4DF3-AB1A-0E7333971AD5}" destId="{F8F848F5-489D-47E9-86E4-157C20D3E5F7}" srcOrd="0" destOrd="0" presId="urn:microsoft.com/office/officeart/2005/8/layout/matrix1"/>
    <dgm:cxn modelId="{B2C1834A-860D-4ADF-BD33-E06256A5C724}" type="presOf" srcId="{B975A89F-00F8-4D87-B376-B603BD318A59}" destId="{A8AB19DA-E587-45C6-80AE-AF6CF712CC1C}" srcOrd="0" destOrd="0" presId="urn:microsoft.com/office/officeart/2005/8/layout/matrix1"/>
    <dgm:cxn modelId="{5174F39D-C725-4A34-A99A-D3071DBEE2C4}" type="presOf" srcId="{8AB7C330-1F06-445E-B36B-BB1BBF492B6E}" destId="{73C16E12-8023-47BD-B237-905A80F5DAE2}" srcOrd="0" destOrd="0" presId="urn:microsoft.com/office/officeart/2005/8/layout/matrix1"/>
    <dgm:cxn modelId="{A26ECAB7-F2CB-42E4-88A2-D7BBB68C697D}" type="presOf" srcId="{E648FA90-503D-4E17-9153-ED2CBA1E0B7F}" destId="{FD07A8E5-7F27-42F3-9E3D-8EBE8AD144B7}" srcOrd="0" destOrd="0" presId="urn:microsoft.com/office/officeart/2005/8/layout/matrix1"/>
    <dgm:cxn modelId="{E579FFB8-EA1E-4327-ADEE-5A558245D876}" type="presOf" srcId="{0FDE88E1-7DCC-4DF3-AB1A-0E7333971AD5}" destId="{5EAE8FDB-58DC-49B1-B011-AF30CEFE031D}" srcOrd="1" destOrd="0" presId="urn:microsoft.com/office/officeart/2005/8/layout/matrix1"/>
    <dgm:cxn modelId="{8DF02AC0-5388-4D51-89EC-C840B01C48FD}" srcId="{436DB823-DE5F-40F5-876D-D13A752EA527}" destId="{8AB7C330-1F06-445E-B36B-BB1BBF492B6E}" srcOrd="0" destOrd="0" parTransId="{D11D55DD-E6E6-4D3A-8014-02218D68F7F2}" sibTransId="{53DEFDC3-8AD3-48EA-AFA4-F72E570F9433}"/>
    <dgm:cxn modelId="{98B282E8-97A9-4A75-A33F-A184ACC6FDA9}" type="presOf" srcId="{572B48DA-5F0A-4524-8C00-6D517D8E9321}" destId="{FF1CB92E-4D35-41AA-8EDE-35302A68CBF6}" srcOrd="1" destOrd="0" presId="urn:microsoft.com/office/officeart/2005/8/layout/matrix1"/>
    <dgm:cxn modelId="{EAF21FEA-78ED-4B09-8948-F62E6DB7B88A}" type="presOf" srcId="{572B48DA-5F0A-4524-8C00-6D517D8E9321}" destId="{A9DFEB5D-1585-4EE2-9E3B-3C696ABF1347}" srcOrd="0" destOrd="0" presId="urn:microsoft.com/office/officeart/2005/8/layout/matrix1"/>
    <dgm:cxn modelId="{8F84D5F1-1B89-4AF0-9B78-FB25B4D4BE88}" srcId="{8AB7C330-1F06-445E-B36B-BB1BBF492B6E}" destId="{0FDE88E1-7DCC-4DF3-AB1A-0E7333971AD5}" srcOrd="1" destOrd="0" parTransId="{B22A883B-0EB2-46A2-B832-8EF9A073A633}" sibTransId="{F0ED1066-41E6-4518-871B-0B14B9B9102B}"/>
    <dgm:cxn modelId="{D29B18FA-1CC7-4865-A40D-8DA7FA690FCD}" type="presOf" srcId="{B975A89F-00F8-4D87-B376-B603BD318A59}" destId="{2A14A01D-BC9B-4F90-91BE-46527F37BDD8}" srcOrd="1" destOrd="0" presId="urn:microsoft.com/office/officeart/2005/8/layout/matrix1"/>
    <dgm:cxn modelId="{9F7886FA-B234-4BDB-AAC1-5BB791237CF1}" type="presOf" srcId="{436DB823-DE5F-40F5-876D-D13A752EA527}" destId="{623E3A5C-10A6-4BC5-9B3B-D425293C83C8}" srcOrd="0" destOrd="0" presId="urn:microsoft.com/office/officeart/2005/8/layout/matrix1"/>
    <dgm:cxn modelId="{28007EFC-7699-4D17-A6A4-C8457325F1CA}" srcId="{8AB7C330-1F06-445E-B36B-BB1BBF492B6E}" destId="{E648FA90-503D-4E17-9153-ED2CBA1E0B7F}" srcOrd="3" destOrd="0" parTransId="{A5518F0D-224B-4FCA-AC03-887CFF657F7D}" sibTransId="{E340903A-1A2E-4787-81C6-B1B6EDAF83E9}"/>
    <dgm:cxn modelId="{6391BFFC-C449-4742-8653-B18D31BEDEF8}" srcId="{8AB7C330-1F06-445E-B36B-BB1BBF492B6E}" destId="{572B48DA-5F0A-4524-8C00-6D517D8E9321}" srcOrd="2" destOrd="0" parTransId="{719F580F-C5A3-4A78-93E4-6583BF9B2F8F}" sibTransId="{DD7BF257-AEC6-48C4-9072-AA4CA9F021FF}"/>
    <dgm:cxn modelId="{EE37558D-7B99-4F40-BA79-C3FFD8DA8455}" type="presParOf" srcId="{623E3A5C-10A6-4BC5-9B3B-D425293C83C8}" destId="{C514E1A6-4D9C-4BDC-8805-AFFF2EDA44D8}" srcOrd="0" destOrd="0" presId="urn:microsoft.com/office/officeart/2005/8/layout/matrix1"/>
    <dgm:cxn modelId="{130B55C1-FD2F-4A7D-8051-B8DD071E1A5E}" type="presParOf" srcId="{C514E1A6-4D9C-4BDC-8805-AFFF2EDA44D8}" destId="{A8AB19DA-E587-45C6-80AE-AF6CF712CC1C}" srcOrd="0" destOrd="0" presId="urn:microsoft.com/office/officeart/2005/8/layout/matrix1"/>
    <dgm:cxn modelId="{E6E8317C-FF37-4A5F-94AF-C7F2ED71A29A}" type="presParOf" srcId="{C514E1A6-4D9C-4BDC-8805-AFFF2EDA44D8}" destId="{2A14A01D-BC9B-4F90-91BE-46527F37BDD8}" srcOrd="1" destOrd="0" presId="urn:microsoft.com/office/officeart/2005/8/layout/matrix1"/>
    <dgm:cxn modelId="{ACFB48DB-1C0B-4034-8C45-ADA17F0DC708}" type="presParOf" srcId="{C514E1A6-4D9C-4BDC-8805-AFFF2EDA44D8}" destId="{F8F848F5-489D-47E9-86E4-157C20D3E5F7}" srcOrd="2" destOrd="0" presId="urn:microsoft.com/office/officeart/2005/8/layout/matrix1"/>
    <dgm:cxn modelId="{1952D8CE-38D0-482F-A112-0A4889314B54}" type="presParOf" srcId="{C514E1A6-4D9C-4BDC-8805-AFFF2EDA44D8}" destId="{5EAE8FDB-58DC-49B1-B011-AF30CEFE031D}" srcOrd="3" destOrd="0" presId="urn:microsoft.com/office/officeart/2005/8/layout/matrix1"/>
    <dgm:cxn modelId="{86BBCD39-5A08-4073-9FCB-FF4332402CD2}" type="presParOf" srcId="{C514E1A6-4D9C-4BDC-8805-AFFF2EDA44D8}" destId="{A9DFEB5D-1585-4EE2-9E3B-3C696ABF1347}" srcOrd="4" destOrd="0" presId="urn:microsoft.com/office/officeart/2005/8/layout/matrix1"/>
    <dgm:cxn modelId="{7CB8BA00-F7D8-430C-AFDD-6139121BF6F0}" type="presParOf" srcId="{C514E1A6-4D9C-4BDC-8805-AFFF2EDA44D8}" destId="{FF1CB92E-4D35-41AA-8EDE-35302A68CBF6}" srcOrd="5" destOrd="0" presId="urn:microsoft.com/office/officeart/2005/8/layout/matrix1"/>
    <dgm:cxn modelId="{18C30D56-9D12-4261-900A-D5B2B29B16CA}" type="presParOf" srcId="{C514E1A6-4D9C-4BDC-8805-AFFF2EDA44D8}" destId="{FD07A8E5-7F27-42F3-9E3D-8EBE8AD144B7}" srcOrd="6" destOrd="0" presId="urn:microsoft.com/office/officeart/2005/8/layout/matrix1"/>
    <dgm:cxn modelId="{FCB4E718-7BCA-4F9A-8861-F54A84EB13CB}" type="presParOf" srcId="{C514E1A6-4D9C-4BDC-8805-AFFF2EDA44D8}" destId="{88C8AEEB-CAEC-419A-9CEC-34BB9205B90F}" srcOrd="7" destOrd="0" presId="urn:microsoft.com/office/officeart/2005/8/layout/matrix1"/>
    <dgm:cxn modelId="{B217E514-8FF4-45B5-8A63-1880B283E9C0}" type="presParOf" srcId="{623E3A5C-10A6-4BC5-9B3B-D425293C83C8}" destId="{73C16E12-8023-47BD-B237-905A80F5DAE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45B7A-DDED-4485-8072-EF57AAD22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E5C2B4-02FE-475A-B06F-93F7102F798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Uncertainties</a:t>
          </a:r>
          <a:endParaRPr lang="en-IN" dirty="0"/>
        </a:p>
      </dgm:t>
    </dgm:pt>
    <dgm:pt modelId="{3B985166-B731-47A9-95A2-AA20B28F00B7}" type="parTrans" cxnId="{CE25F8FC-BBD9-4AEF-9CDD-E130AAD0C7B3}">
      <dgm:prSet/>
      <dgm:spPr/>
      <dgm:t>
        <a:bodyPr/>
        <a:lstStyle/>
        <a:p>
          <a:endParaRPr lang="en-IN"/>
        </a:p>
      </dgm:t>
    </dgm:pt>
    <dgm:pt modelId="{464BF7B9-BFAC-4DB0-88D6-E245ED7E1DB1}" type="sibTrans" cxnId="{CE25F8FC-BBD9-4AEF-9CDD-E130AAD0C7B3}">
      <dgm:prSet/>
      <dgm:spPr/>
      <dgm:t>
        <a:bodyPr/>
        <a:lstStyle/>
        <a:p>
          <a:endParaRPr lang="en-IN"/>
        </a:p>
      </dgm:t>
    </dgm:pt>
    <dgm:pt modelId="{9176B566-3F60-4FD0-A21A-54A5AE3DE94C}">
      <dgm:prSet phldrT="[Text]" custT="1"/>
      <dgm:spPr/>
      <dgm:t>
        <a:bodyPr/>
        <a:lstStyle/>
        <a:p>
          <a:r>
            <a:rPr lang="en-US" sz="2800" dirty="0"/>
            <a:t>Geo Political Trade</a:t>
          </a:r>
          <a:endParaRPr lang="en-IN" sz="2800" dirty="0"/>
        </a:p>
      </dgm:t>
    </dgm:pt>
    <dgm:pt modelId="{B53F58F6-BD80-494A-8073-BC3559CD2A52}" type="parTrans" cxnId="{FB188461-D85B-43BA-AB93-85CD169FD880}">
      <dgm:prSet/>
      <dgm:spPr/>
      <dgm:t>
        <a:bodyPr/>
        <a:lstStyle/>
        <a:p>
          <a:endParaRPr lang="en-IN"/>
        </a:p>
      </dgm:t>
    </dgm:pt>
    <dgm:pt modelId="{3FD6CC3A-C27D-4E26-8483-8B4B027E3535}" type="sibTrans" cxnId="{FB188461-D85B-43BA-AB93-85CD169FD880}">
      <dgm:prSet/>
      <dgm:spPr/>
      <dgm:t>
        <a:bodyPr/>
        <a:lstStyle/>
        <a:p>
          <a:endParaRPr lang="en-IN"/>
        </a:p>
      </dgm:t>
    </dgm:pt>
    <dgm:pt modelId="{D3D1478D-6F45-4356-B067-87F0E41EE6F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Material Risks</a:t>
          </a:r>
          <a:endParaRPr lang="en-IN" dirty="0"/>
        </a:p>
      </dgm:t>
    </dgm:pt>
    <dgm:pt modelId="{84DB8B08-1703-4F4D-98EF-9581AE8C4665}" type="parTrans" cxnId="{B3332471-5867-42D0-A38C-80BB341F8CCE}">
      <dgm:prSet/>
      <dgm:spPr/>
      <dgm:t>
        <a:bodyPr/>
        <a:lstStyle/>
        <a:p>
          <a:endParaRPr lang="en-IN"/>
        </a:p>
      </dgm:t>
    </dgm:pt>
    <dgm:pt modelId="{BB4F0F1F-344E-4F87-9A4D-AB969ACBB813}" type="sibTrans" cxnId="{B3332471-5867-42D0-A38C-80BB341F8CCE}">
      <dgm:prSet/>
      <dgm:spPr/>
      <dgm:t>
        <a:bodyPr/>
        <a:lstStyle/>
        <a:p>
          <a:endParaRPr lang="en-IN"/>
        </a:p>
      </dgm:t>
    </dgm:pt>
    <dgm:pt modelId="{D5F5A45B-76C3-44DE-B723-D3F703EF46D7}">
      <dgm:prSet phldrT="[Text]"/>
      <dgm:spPr/>
      <dgm:t>
        <a:bodyPr/>
        <a:lstStyle/>
        <a:p>
          <a:r>
            <a:rPr lang="en-US" dirty="0"/>
            <a:t>Relationship with communities</a:t>
          </a:r>
          <a:endParaRPr lang="en-IN" dirty="0"/>
        </a:p>
      </dgm:t>
    </dgm:pt>
    <dgm:pt modelId="{0F5A100F-9BA0-43F2-8B98-315F8209B678}" type="parTrans" cxnId="{82957D7D-9459-473C-B41C-4826069773C7}">
      <dgm:prSet/>
      <dgm:spPr/>
      <dgm:t>
        <a:bodyPr/>
        <a:lstStyle/>
        <a:p>
          <a:endParaRPr lang="en-IN"/>
        </a:p>
      </dgm:t>
    </dgm:pt>
    <dgm:pt modelId="{8B023409-EAED-42CB-B45B-B306EBA278BF}" type="sibTrans" cxnId="{82957D7D-9459-473C-B41C-4826069773C7}">
      <dgm:prSet/>
      <dgm:spPr/>
      <dgm:t>
        <a:bodyPr/>
        <a:lstStyle/>
        <a:p>
          <a:endParaRPr lang="en-IN"/>
        </a:p>
      </dgm:t>
    </dgm:pt>
    <dgm:pt modelId="{09AA4456-FB2C-4E00-9D57-36C2A43EFDFE}">
      <dgm:prSet phldrT="[Text]"/>
      <dgm:spPr/>
      <dgm:t>
        <a:bodyPr/>
        <a:lstStyle/>
        <a:p>
          <a:r>
            <a:rPr lang="en-US" dirty="0"/>
            <a:t>Living in Corporate Values</a:t>
          </a:r>
          <a:endParaRPr lang="en-IN" dirty="0"/>
        </a:p>
      </dgm:t>
    </dgm:pt>
    <dgm:pt modelId="{C1200FD7-6A28-4CF1-94FD-16A997080A7D}" type="parTrans" cxnId="{2BC38EF9-2CF3-432A-AAFB-987FA1128A98}">
      <dgm:prSet/>
      <dgm:spPr/>
      <dgm:t>
        <a:bodyPr/>
        <a:lstStyle/>
        <a:p>
          <a:endParaRPr lang="en-IN"/>
        </a:p>
      </dgm:t>
    </dgm:pt>
    <dgm:pt modelId="{505D2372-7558-4DED-9059-08C38529AF80}" type="sibTrans" cxnId="{2BC38EF9-2CF3-432A-AAFB-987FA1128A98}">
      <dgm:prSet/>
      <dgm:spPr/>
      <dgm:t>
        <a:bodyPr/>
        <a:lstStyle/>
        <a:p>
          <a:endParaRPr lang="en-IN"/>
        </a:p>
      </dgm:t>
    </dgm:pt>
    <dgm:pt modelId="{90AEB2EE-7A27-4188-8F7A-AFFEEEB6F68A}">
      <dgm:prSet phldrT="[Text]" custT="1"/>
      <dgm:spPr/>
      <dgm:t>
        <a:bodyPr/>
        <a:lstStyle/>
        <a:p>
          <a:r>
            <a:rPr lang="en-US" sz="2800" dirty="0"/>
            <a:t>Transition to a low carbon future</a:t>
          </a:r>
          <a:endParaRPr lang="en-IN" sz="2800" dirty="0"/>
        </a:p>
      </dgm:t>
    </dgm:pt>
    <dgm:pt modelId="{DE748232-664B-4FAF-9F71-0D82E99FCD0A}" type="parTrans" cxnId="{874F623E-642C-4A51-9FA0-A95BA9A2F7CA}">
      <dgm:prSet/>
      <dgm:spPr/>
      <dgm:t>
        <a:bodyPr/>
        <a:lstStyle/>
        <a:p>
          <a:endParaRPr lang="en-IN"/>
        </a:p>
      </dgm:t>
    </dgm:pt>
    <dgm:pt modelId="{745F389D-44A3-422D-894E-94EE219C4F09}" type="sibTrans" cxnId="{874F623E-642C-4A51-9FA0-A95BA9A2F7CA}">
      <dgm:prSet/>
      <dgm:spPr/>
      <dgm:t>
        <a:bodyPr/>
        <a:lstStyle/>
        <a:p>
          <a:endParaRPr lang="en-IN"/>
        </a:p>
      </dgm:t>
    </dgm:pt>
    <dgm:pt modelId="{5E24D33B-6F84-401F-9D9C-6F7FE25AC109}">
      <dgm:prSet phldrT="[Text]"/>
      <dgm:spPr/>
      <dgm:t>
        <a:bodyPr/>
        <a:lstStyle/>
        <a:p>
          <a:r>
            <a:rPr lang="en-US" dirty="0"/>
            <a:t>Strategic Partnerships</a:t>
          </a:r>
          <a:endParaRPr lang="en-IN" dirty="0"/>
        </a:p>
      </dgm:t>
    </dgm:pt>
    <dgm:pt modelId="{6A17EB01-5CEE-4806-9E20-9437DFF2DC0B}" type="parTrans" cxnId="{CD929241-0338-4532-8BE6-047C85071CEC}">
      <dgm:prSet/>
      <dgm:spPr/>
      <dgm:t>
        <a:bodyPr/>
        <a:lstStyle/>
        <a:p>
          <a:endParaRPr lang="en-IN"/>
        </a:p>
      </dgm:t>
    </dgm:pt>
    <dgm:pt modelId="{3DCB3BDE-0B96-40BF-B5E5-8D7A6B3E16E6}" type="sibTrans" cxnId="{CD929241-0338-4532-8BE6-047C85071CEC}">
      <dgm:prSet/>
      <dgm:spPr/>
      <dgm:t>
        <a:bodyPr/>
        <a:lstStyle/>
        <a:p>
          <a:endParaRPr lang="en-IN"/>
        </a:p>
      </dgm:t>
    </dgm:pt>
    <dgm:pt modelId="{2A639642-FE7D-4C1D-876A-7432E20EE419}" type="pres">
      <dgm:prSet presAssocID="{26445B7A-DDED-4485-8072-EF57AAD222B2}" presName="linear" presStyleCnt="0">
        <dgm:presLayoutVars>
          <dgm:animLvl val="lvl"/>
          <dgm:resizeHandles val="exact"/>
        </dgm:presLayoutVars>
      </dgm:prSet>
      <dgm:spPr/>
    </dgm:pt>
    <dgm:pt modelId="{E2631B97-B40D-4D15-826B-196753C438B1}" type="pres">
      <dgm:prSet presAssocID="{90E5C2B4-02FE-475A-B06F-93F7102F79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E47EB3-EF25-4908-8E35-473BB4E6E5E2}" type="pres">
      <dgm:prSet presAssocID="{90E5C2B4-02FE-475A-B06F-93F7102F798E}" presName="childText" presStyleLbl="revTx" presStyleIdx="0" presStyleCnt="2">
        <dgm:presLayoutVars>
          <dgm:bulletEnabled val="1"/>
        </dgm:presLayoutVars>
      </dgm:prSet>
      <dgm:spPr/>
    </dgm:pt>
    <dgm:pt modelId="{E8D06C7F-E7A0-4FA6-8AFD-8387F7A4190D}" type="pres">
      <dgm:prSet presAssocID="{D3D1478D-6F45-4356-B067-87F0E41EE6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67D98D-2C7B-4478-B52D-1984CFB2C116}" type="pres">
      <dgm:prSet presAssocID="{D3D1478D-6F45-4356-B067-87F0E41EE6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A52200A-798B-4FD5-9C07-1474C79F5936}" type="presOf" srcId="{5E24D33B-6F84-401F-9D9C-6F7FE25AC109}" destId="{5367D98D-2C7B-4478-B52D-1984CFB2C116}" srcOrd="0" destOrd="2" presId="urn:microsoft.com/office/officeart/2005/8/layout/vList2"/>
    <dgm:cxn modelId="{1B3B760B-3641-4518-A960-2106833EBF24}" type="presOf" srcId="{90AEB2EE-7A27-4188-8F7A-AFFEEEB6F68A}" destId="{F4E47EB3-EF25-4908-8E35-473BB4E6E5E2}" srcOrd="0" destOrd="1" presId="urn:microsoft.com/office/officeart/2005/8/layout/vList2"/>
    <dgm:cxn modelId="{BADAE218-48FA-41F5-B724-0DA8EF10F5E8}" type="presOf" srcId="{09AA4456-FB2C-4E00-9D57-36C2A43EFDFE}" destId="{5367D98D-2C7B-4478-B52D-1984CFB2C116}" srcOrd="0" destOrd="1" presId="urn:microsoft.com/office/officeart/2005/8/layout/vList2"/>
    <dgm:cxn modelId="{EFD7041C-443D-412F-9CE5-FDDE4969EB28}" type="presOf" srcId="{9176B566-3F60-4FD0-A21A-54A5AE3DE94C}" destId="{F4E47EB3-EF25-4908-8E35-473BB4E6E5E2}" srcOrd="0" destOrd="0" presId="urn:microsoft.com/office/officeart/2005/8/layout/vList2"/>
    <dgm:cxn modelId="{874F623E-642C-4A51-9FA0-A95BA9A2F7CA}" srcId="{90E5C2B4-02FE-475A-B06F-93F7102F798E}" destId="{90AEB2EE-7A27-4188-8F7A-AFFEEEB6F68A}" srcOrd="1" destOrd="0" parTransId="{DE748232-664B-4FAF-9F71-0D82E99FCD0A}" sibTransId="{745F389D-44A3-422D-894E-94EE219C4F09}"/>
    <dgm:cxn modelId="{FB188461-D85B-43BA-AB93-85CD169FD880}" srcId="{90E5C2B4-02FE-475A-B06F-93F7102F798E}" destId="{9176B566-3F60-4FD0-A21A-54A5AE3DE94C}" srcOrd="0" destOrd="0" parTransId="{B53F58F6-BD80-494A-8073-BC3559CD2A52}" sibTransId="{3FD6CC3A-C27D-4E26-8483-8B4B027E3535}"/>
    <dgm:cxn modelId="{CD929241-0338-4532-8BE6-047C85071CEC}" srcId="{D3D1478D-6F45-4356-B067-87F0E41EE6F4}" destId="{5E24D33B-6F84-401F-9D9C-6F7FE25AC109}" srcOrd="2" destOrd="0" parTransId="{6A17EB01-5CEE-4806-9E20-9437DFF2DC0B}" sibTransId="{3DCB3BDE-0B96-40BF-B5E5-8D7A6B3E16E6}"/>
    <dgm:cxn modelId="{8510BB44-0C30-4BB0-B72E-6048B3426B90}" type="presOf" srcId="{D5F5A45B-76C3-44DE-B723-D3F703EF46D7}" destId="{5367D98D-2C7B-4478-B52D-1984CFB2C116}" srcOrd="0" destOrd="0" presId="urn:microsoft.com/office/officeart/2005/8/layout/vList2"/>
    <dgm:cxn modelId="{E891A566-DCA9-429F-9BB2-BC7ED2E68D31}" type="presOf" srcId="{26445B7A-DDED-4485-8072-EF57AAD222B2}" destId="{2A639642-FE7D-4C1D-876A-7432E20EE419}" srcOrd="0" destOrd="0" presId="urn:microsoft.com/office/officeart/2005/8/layout/vList2"/>
    <dgm:cxn modelId="{B3332471-5867-42D0-A38C-80BB341F8CCE}" srcId="{26445B7A-DDED-4485-8072-EF57AAD222B2}" destId="{D3D1478D-6F45-4356-B067-87F0E41EE6F4}" srcOrd="1" destOrd="0" parTransId="{84DB8B08-1703-4F4D-98EF-9581AE8C4665}" sibTransId="{BB4F0F1F-344E-4F87-9A4D-AB969ACBB813}"/>
    <dgm:cxn modelId="{8F968C52-CB91-4E76-86D3-2B384C855778}" type="presOf" srcId="{90E5C2B4-02FE-475A-B06F-93F7102F798E}" destId="{E2631B97-B40D-4D15-826B-196753C438B1}" srcOrd="0" destOrd="0" presId="urn:microsoft.com/office/officeart/2005/8/layout/vList2"/>
    <dgm:cxn modelId="{82957D7D-9459-473C-B41C-4826069773C7}" srcId="{D3D1478D-6F45-4356-B067-87F0E41EE6F4}" destId="{D5F5A45B-76C3-44DE-B723-D3F703EF46D7}" srcOrd="0" destOrd="0" parTransId="{0F5A100F-9BA0-43F2-8B98-315F8209B678}" sibTransId="{8B023409-EAED-42CB-B45B-B306EBA278BF}"/>
    <dgm:cxn modelId="{BA84B5C3-1C1E-4D50-A597-AE3C283C303E}" type="presOf" srcId="{D3D1478D-6F45-4356-B067-87F0E41EE6F4}" destId="{E8D06C7F-E7A0-4FA6-8AFD-8387F7A4190D}" srcOrd="0" destOrd="0" presId="urn:microsoft.com/office/officeart/2005/8/layout/vList2"/>
    <dgm:cxn modelId="{2BC38EF9-2CF3-432A-AAFB-987FA1128A98}" srcId="{D3D1478D-6F45-4356-B067-87F0E41EE6F4}" destId="{09AA4456-FB2C-4E00-9D57-36C2A43EFDFE}" srcOrd="1" destOrd="0" parTransId="{C1200FD7-6A28-4CF1-94FD-16A997080A7D}" sibTransId="{505D2372-7558-4DED-9059-08C38529AF80}"/>
    <dgm:cxn modelId="{CE25F8FC-BBD9-4AEF-9CDD-E130AAD0C7B3}" srcId="{26445B7A-DDED-4485-8072-EF57AAD222B2}" destId="{90E5C2B4-02FE-475A-B06F-93F7102F798E}" srcOrd="0" destOrd="0" parTransId="{3B985166-B731-47A9-95A2-AA20B28F00B7}" sibTransId="{464BF7B9-BFAC-4DB0-88D6-E245ED7E1DB1}"/>
    <dgm:cxn modelId="{5302A14A-CDAC-48AE-AA22-24AE96CB8EC3}" type="presParOf" srcId="{2A639642-FE7D-4C1D-876A-7432E20EE419}" destId="{E2631B97-B40D-4D15-826B-196753C438B1}" srcOrd="0" destOrd="0" presId="urn:microsoft.com/office/officeart/2005/8/layout/vList2"/>
    <dgm:cxn modelId="{FA8656FF-3A4D-4612-9465-A46559EE192A}" type="presParOf" srcId="{2A639642-FE7D-4C1D-876A-7432E20EE419}" destId="{F4E47EB3-EF25-4908-8E35-473BB4E6E5E2}" srcOrd="1" destOrd="0" presId="urn:microsoft.com/office/officeart/2005/8/layout/vList2"/>
    <dgm:cxn modelId="{0BCC4EED-706F-4566-8FAB-F0792647B7EF}" type="presParOf" srcId="{2A639642-FE7D-4C1D-876A-7432E20EE419}" destId="{E8D06C7F-E7A0-4FA6-8AFD-8387F7A4190D}" srcOrd="2" destOrd="0" presId="urn:microsoft.com/office/officeart/2005/8/layout/vList2"/>
    <dgm:cxn modelId="{67F63E9F-53CB-435C-8772-A0F74BF8D3AE}" type="presParOf" srcId="{2A639642-FE7D-4C1D-876A-7432E20EE419}" destId="{5367D98D-2C7B-4478-B52D-1984CFB2C1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311B7-4545-4BF0-B209-2272CDEF1AF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9A36824F-72FF-4400-9676-D9A12510D919}" type="pres">
      <dgm:prSet presAssocID="{460311B7-4545-4BF0-B209-2272CDEF1AF1}" presName="Name0" presStyleCnt="0">
        <dgm:presLayoutVars>
          <dgm:dir/>
          <dgm:resizeHandles val="exact"/>
        </dgm:presLayoutVars>
      </dgm:prSet>
      <dgm:spPr/>
    </dgm:pt>
  </dgm:ptLst>
  <dgm:cxnLst>
    <dgm:cxn modelId="{DC08CDE7-B9C8-4E1B-8791-54827E9B864D}" type="presOf" srcId="{460311B7-4545-4BF0-B209-2272CDEF1AF1}" destId="{9A36824F-72FF-4400-9676-D9A12510D919}" srcOrd="0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A357F-A7CE-4600-A4E3-69B8C603925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1EDF32-6FA1-4361-9D3C-6B4E7658066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Environment</a:t>
          </a:r>
          <a:endParaRPr lang="en-IN" dirty="0"/>
        </a:p>
      </dgm:t>
    </dgm:pt>
    <dgm:pt modelId="{8081F48D-5F9E-42C6-AF80-3E02CEDD848D}" type="parTrans" cxnId="{9FD28639-EA9F-42D0-988C-744FCDEB8128}">
      <dgm:prSet/>
      <dgm:spPr/>
      <dgm:t>
        <a:bodyPr/>
        <a:lstStyle/>
        <a:p>
          <a:endParaRPr lang="en-IN"/>
        </a:p>
      </dgm:t>
    </dgm:pt>
    <dgm:pt modelId="{F8FD7A4D-2B12-4398-867E-7EECC49ABCE4}" type="sibTrans" cxnId="{9FD28639-EA9F-42D0-988C-744FCDEB8128}">
      <dgm:prSet/>
      <dgm:spPr/>
      <dgm:t>
        <a:bodyPr/>
        <a:lstStyle/>
        <a:p>
          <a:endParaRPr lang="en-IN"/>
        </a:p>
      </dgm:t>
    </dgm:pt>
    <dgm:pt modelId="{7533CE3E-582C-4323-B85F-D72B54267C9C}">
      <dgm:prSet phldrT="[Text]"/>
      <dgm:spPr/>
      <dgm:t>
        <a:bodyPr/>
        <a:lstStyle/>
        <a:p>
          <a:r>
            <a:rPr lang="en-US" dirty="0"/>
            <a:t>Agreement with partners to address emissions</a:t>
          </a:r>
          <a:endParaRPr lang="en-IN" dirty="0"/>
        </a:p>
      </dgm:t>
    </dgm:pt>
    <dgm:pt modelId="{17468AFF-5CC9-471D-B353-DBC8C775AA23}" type="parTrans" cxnId="{CAB9B153-6DCC-4CCA-8F19-5C43DDCF27C4}">
      <dgm:prSet/>
      <dgm:spPr/>
      <dgm:t>
        <a:bodyPr/>
        <a:lstStyle/>
        <a:p>
          <a:endParaRPr lang="en-IN"/>
        </a:p>
      </dgm:t>
    </dgm:pt>
    <dgm:pt modelId="{0CE26618-B96A-4D24-B06C-A5CB7D06FDAD}" type="sibTrans" cxnId="{CAB9B153-6DCC-4CCA-8F19-5C43DDCF27C4}">
      <dgm:prSet/>
      <dgm:spPr/>
      <dgm:t>
        <a:bodyPr/>
        <a:lstStyle/>
        <a:p>
          <a:endParaRPr lang="en-IN"/>
        </a:p>
      </dgm:t>
    </dgm:pt>
    <dgm:pt modelId="{8CB8C554-E10C-4E46-A6C6-2A8ED682B206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Social</a:t>
          </a:r>
          <a:endParaRPr lang="en-IN" dirty="0"/>
        </a:p>
      </dgm:t>
    </dgm:pt>
    <dgm:pt modelId="{830251C7-47D2-4756-9917-73BEE2B903B6}" type="parTrans" cxnId="{53841FD7-96EA-4623-9587-DA93093C5B21}">
      <dgm:prSet/>
      <dgm:spPr/>
      <dgm:t>
        <a:bodyPr/>
        <a:lstStyle/>
        <a:p>
          <a:endParaRPr lang="en-IN"/>
        </a:p>
      </dgm:t>
    </dgm:pt>
    <dgm:pt modelId="{7CDDC011-F110-47DC-8BBB-7BB3DDED304D}" type="sibTrans" cxnId="{53841FD7-96EA-4623-9587-DA93093C5B21}">
      <dgm:prSet/>
      <dgm:spPr/>
      <dgm:t>
        <a:bodyPr/>
        <a:lstStyle/>
        <a:p>
          <a:endParaRPr lang="en-IN"/>
        </a:p>
      </dgm:t>
    </dgm:pt>
    <dgm:pt modelId="{BC46856A-0F15-4B7B-BD41-9F898511E310}">
      <dgm:prSet phldrT="[Text]"/>
      <dgm:spPr/>
      <dgm:t>
        <a:bodyPr/>
        <a:lstStyle/>
        <a:p>
          <a:r>
            <a:rPr lang="en-US" dirty="0"/>
            <a:t>Bringing the gender diversity</a:t>
          </a:r>
          <a:endParaRPr lang="en-IN" dirty="0"/>
        </a:p>
      </dgm:t>
    </dgm:pt>
    <dgm:pt modelId="{316054EF-04D9-4DAF-89FC-D50667887935}" type="parTrans" cxnId="{9AD7F93D-1D33-4177-BC1B-DBEC88C283F2}">
      <dgm:prSet/>
      <dgm:spPr/>
      <dgm:t>
        <a:bodyPr/>
        <a:lstStyle/>
        <a:p>
          <a:endParaRPr lang="en-IN"/>
        </a:p>
      </dgm:t>
    </dgm:pt>
    <dgm:pt modelId="{036BC5C9-EF32-454C-82EF-9F333924AE0B}" type="sibTrans" cxnId="{9AD7F93D-1D33-4177-BC1B-DBEC88C283F2}">
      <dgm:prSet/>
      <dgm:spPr/>
      <dgm:t>
        <a:bodyPr/>
        <a:lstStyle/>
        <a:p>
          <a:endParaRPr lang="en-IN"/>
        </a:p>
      </dgm:t>
    </dgm:pt>
    <dgm:pt modelId="{80429FD3-117F-47EE-915F-1AE2E70BC831}">
      <dgm:prSet phldrT="[Text]"/>
      <dgm:spPr>
        <a:solidFill>
          <a:srgbClr val="29A4AD"/>
        </a:solidFill>
      </dgm:spPr>
      <dgm:t>
        <a:bodyPr/>
        <a:lstStyle/>
        <a:p>
          <a:r>
            <a:rPr lang="en-US" dirty="0"/>
            <a:t>Governance</a:t>
          </a:r>
          <a:endParaRPr lang="en-IN" dirty="0"/>
        </a:p>
      </dgm:t>
    </dgm:pt>
    <dgm:pt modelId="{43109BA7-8A5B-4564-89AB-B6E89B433D77}" type="parTrans" cxnId="{8813FCD9-BFB3-4F1C-A008-36F79F54B96C}">
      <dgm:prSet/>
      <dgm:spPr/>
      <dgm:t>
        <a:bodyPr/>
        <a:lstStyle/>
        <a:p>
          <a:endParaRPr lang="en-IN"/>
        </a:p>
      </dgm:t>
    </dgm:pt>
    <dgm:pt modelId="{953FAF66-13C1-4D79-A86F-A4D8D1A671A6}" type="sibTrans" cxnId="{8813FCD9-BFB3-4F1C-A008-36F79F54B96C}">
      <dgm:prSet/>
      <dgm:spPr/>
      <dgm:t>
        <a:bodyPr/>
        <a:lstStyle/>
        <a:p>
          <a:endParaRPr lang="en-IN"/>
        </a:p>
      </dgm:t>
    </dgm:pt>
    <dgm:pt modelId="{89B0EF2F-195D-41BC-9D36-2CB03879CD83}">
      <dgm:prSet phldrT="[Text]"/>
      <dgm:spPr/>
      <dgm:t>
        <a:bodyPr/>
        <a:lstStyle/>
        <a:p>
          <a:r>
            <a:rPr lang="en-US" dirty="0"/>
            <a:t>Strengthening the approach of cultural heritage management</a:t>
          </a:r>
          <a:endParaRPr lang="en-IN" dirty="0"/>
        </a:p>
      </dgm:t>
    </dgm:pt>
    <dgm:pt modelId="{EED28675-3BF2-45AC-9C80-F67A191D0FFE}" type="parTrans" cxnId="{14C2DD68-4281-4665-BCE8-B3CE21459BCD}">
      <dgm:prSet/>
      <dgm:spPr/>
      <dgm:t>
        <a:bodyPr/>
        <a:lstStyle/>
        <a:p>
          <a:endParaRPr lang="en-IN"/>
        </a:p>
      </dgm:t>
    </dgm:pt>
    <dgm:pt modelId="{7D10311B-0338-4114-8DEC-62491EB28A3D}" type="sibTrans" cxnId="{14C2DD68-4281-4665-BCE8-B3CE21459BCD}">
      <dgm:prSet/>
      <dgm:spPr/>
      <dgm:t>
        <a:bodyPr/>
        <a:lstStyle/>
        <a:p>
          <a:endParaRPr lang="en-IN"/>
        </a:p>
      </dgm:t>
    </dgm:pt>
    <dgm:pt modelId="{214C3999-4A74-4C46-8ED2-FC6CDDC58182}">
      <dgm:prSet phldrT="[Text]"/>
      <dgm:spPr/>
      <dgm:t>
        <a:bodyPr/>
        <a:lstStyle/>
        <a:p>
          <a:r>
            <a:rPr lang="en-US" dirty="0"/>
            <a:t>Indigenous leadership</a:t>
          </a:r>
          <a:endParaRPr lang="en-IN" dirty="0"/>
        </a:p>
      </dgm:t>
    </dgm:pt>
    <dgm:pt modelId="{D89A0929-C2D1-4054-9B19-68160C84D5F1}" type="parTrans" cxnId="{B9099E38-5775-4E71-AC02-6CAB769EE426}">
      <dgm:prSet/>
      <dgm:spPr/>
      <dgm:t>
        <a:bodyPr/>
        <a:lstStyle/>
        <a:p>
          <a:endParaRPr lang="en-IN"/>
        </a:p>
      </dgm:t>
    </dgm:pt>
    <dgm:pt modelId="{A24EDD54-E911-4066-9819-F3FD8A00707A}" type="sibTrans" cxnId="{B9099E38-5775-4E71-AC02-6CAB769EE426}">
      <dgm:prSet/>
      <dgm:spPr/>
      <dgm:t>
        <a:bodyPr/>
        <a:lstStyle/>
        <a:p>
          <a:endParaRPr lang="en-IN"/>
        </a:p>
      </dgm:t>
    </dgm:pt>
    <dgm:pt modelId="{C7978DD7-7A24-4A1F-B8FE-A5834AB2CD2E}" type="pres">
      <dgm:prSet presAssocID="{154A357F-A7CE-4600-A4E3-69B8C6039255}" presName="Name0" presStyleCnt="0">
        <dgm:presLayoutVars>
          <dgm:dir/>
          <dgm:animLvl val="lvl"/>
          <dgm:resizeHandles val="exact"/>
        </dgm:presLayoutVars>
      </dgm:prSet>
      <dgm:spPr/>
    </dgm:pt>
    <dgm:pt modelId="{ED4A416D-0875-4EF3-84E7-50ECC04F42C9}" type="pres">
      <dgm:prSet presAssocID="{2B1EDF32-6FA1-4361-9D3C-6B4E76580664}" presName="composite" presStyleCnt="0"/>
      <dgm:spPr/>
    </dgm:pt>
    <dgm:pt modelId="{4D98CAA6-8F86-4922-A0BF-BE0D43318269}" type="pres">
      <dgm:prSet presAssocID="{2B1EDF32-6FA1-4361-9D3C-6B4E765806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7CF267-4596-4AD3-A6D3-6CC823735C05}" type="pres">
      <dgm:prSet presAssocID="{2B1EDF32-6FA1-4361-9D3C-6B4E76580664}" presName="desTx" presStyleLbl="alignAccFollowNode1" presStyleIdx="0" presStyleCnt="3">
        <dgm:presLayoutVars>
          <dgm:bulletEnabled val="1"/>
        </dgm:presLayoutVars>
      </dgm:prSet>
      <dgm:spPr/>
    </dgm:pt>
    <dgm:pt modelId="{A52E9156-E51D-42AA-B0C3-B40A83298FAA}" type="pres">
      <dgm:prSet presAssocID="{F8FD7A4D-2B12-4398-867E-7EECC49ABCE4}" presName="space" presStyleCnt="0"/>
      <dgm:spPr/>
    </dgm:pt>
    <dgm:pt modelId="{0A518724-18CB-4F00-BAAB-DBEFFDEF1AB5}" type="pres">
      <dgm:prSet presAssocID="{8CB8C554-E10C-4E46-A6C6-2A8ED682B206}" presName="composite" presStyleCnt="0"/>
      <dgm:spPr/>
    </dgm:pt>
    <dgm:pt modelId="{1F14AF17-7978-4F90-B0CF-B484DE5B2A34}" type="pres">
      <dgm:prSet presAssocID="{8CB8C554-E10C-4E46-A6C6-2A8ED682B2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EDA786-6E64-4B45-8694-DEE59A5921C3}" type="pres">
      <dgm:prSet presAssocID="{8CB8C554-E10C-4E46-A6C6-2A8ED682B206}" presName="desTx" presStyleLbl="alignAccFollowNode1" presStyleIdx="1" presStyleCnt="3">
        <dgm:presLayoutVars>
          <dgm:bulletEnabled val="1"/>
        </dgm:presLayoutVars>
      </dgm:prSet>
      <dgm:spPr/>
    </dgm:pt>
    <dgm:pt modelId="{CC68FC75-1908-400B-836D-FB89268EDE4C}" type="pres">
      <dgm:prSet presAssocID="{7CDDC011-F110-47DC-8BBB-7BB3DDED304D}" presName="space" presStyleCnt="0"/>
      <dgm:spPr/>
    </dgm:pt>
    <dgm:pt modelId="{4751D77B-4ED7-44E8-8738-5F4C98541F37}" type="pres">
      <dgm:prSet presAssocID="{80429FD3-117F-47EE-915F-1AE2E70BC831}" presName="composite" presStyleCnt="0"/>
      <dgm:spPr/>
    </dgm:pt>
    <dgm:pt modelId="{7BB957F2-398A-4406-B6C3-48D8B90A2A45}" type="pres">
      <dgm:prSet presAssocID="{80429FD3-117F-47EE-915F-1AE2E70BC83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13EFE9-591F-4CD9-B6E2-EA0B1ABE973C}" type="pres">
      <dgm:prSet presAssocID="{80429FD3-117F-47EE-915F-1AE2E70BC83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9099E38-5775-4E71-AC02-6CAB769EE426}" srcId="{8CB8C554-E10C-4E46-A6C6-2A8ED682B206}" destId="{214C3999-4A74-4C46-8ED2-FC6CDDC58182}" srcOrd="1" destOrd="0" parTransId="{D89A0929-C2D1-4054-9B19-68160C84D5F1}" sibTransId="{A24EDD54-E911-4066-9819-F3FD8A00707A}"/>
    <dgm:cxn modelId="{9FD28639-EA9F-42D0-988C-744FCDEB8128}" srcId="{154A357F-A7CE-4600-A4E3-69B8C6039255}" destId="{2B1EDF32-6FA1-4361-9D3C-6B4E76580664}" srcOrd="0" destOrd="0" parTransId="{8081F48D-5F9E-42C6-AF80-3E02CEDD848D}" sibTransId="{F8FD7A4D-2B12-4398-867E-7EECC49ABCE4}"/>
    <dgm:cxn modelId="{9AD7F93D-1D33-4177-BC1B-DBEC88C283F2}" srcId="{8CB8C554-E10C-4E46-A6C6-2A8ED682B206}" destId="{BC46856A-0F15-4B7B-BD41-9F898511E310}" srcOrd="0" destOrd="0" parTransId="{316054EF-04D9-4DAF-89FC-D50667887935}" sibTransId="{036BC5C9-EF32-454C-82EF-9F333924AE0B}"/>
    <dgm:cxn modelId="{74940440-8171-41F3-B678-060FA7169B05}" type="presOf" srcId="{154A357F-A7CE-4600-A4E3-69B8C6039255}" destId="{C7978DD7-7A24-4A1F-B8FE-A5834AB2CD2E}" srcOrd="0" destOrd="0" presId="urn:microsoft.com/office/officeart/2005/8/layout/hList1"/>
    <dgm:cxn modelId="{DB9C0B5B-7BFA-44EC-AF5A-5A4972BFB061}" type="presOf" srcId="{8CB8C554-E10C-4E46-A6C6-2A8ED682B206}" destId="{1F14AF17-7978-4F90-B0CF-B484DE5B2A34}" srcOrd="0" destOrd="0" presId="urn:microsoft.com/office/officeart/2005/8/layout/hList1"/>
    <dgm:cxn modelId="{14C2DD68-4281-4665-BCE8-B3CE21459BCD}" srcId="{80429FD3-117F-47EE-915F-1AE2E70BC831}" destId="{89B0EF2F-195D-41BC-9D36-2CB03879CD83}" srcOrd="0" destOrd="0" parTransId="{EED28675-3BF2-45AC-9C80-F67A191D0FFE}" sibTransId="{7D10311B-0338-4114-8DEC-62491EB28A3D}"/>
    <dgm:cxn modelId="{91720F69-A756-494C-91F0-0EE6A51F16CF}" type="presOf" srcId="{80429FD3-117F-47EE-915F-1AE2E70BC831}" destId="{7BB957F2-398A-4406-B6C3-48D8B90A2A45}" srcOrd="0" destOrd="0" presId="urn:microsoft.com/office/officeart/2005/8/layout/hList1"/>
    <dgm:cxn modelId="{CAB9B153-6DCC-4CCA-8F19-5C43DDCF27C4}" srcId="{2B1EDF32-6FA1-4361-9D3C-6B4E76580664}" destId="{7533CE3E-582C-4323-B85F-D72B54267C9C}" srcOrd="0" destOrd="0" parTransId="{17468AFF-5CC9-471D-B353-DBC8C775AA23}" sibTransId="{0CE26618-B96A-4D24-B06C-A5CB7D06FDAD}"/>
    <dgm:cxn modelId="{47CB9254-0ACE-4498-B6E7-F7E5A1317E94}" type="presOf" srcId="{214C3999-4A74-4C46-8ED2-FC6CDDC58182}" destId="{CFEDA786-6E64-4B45-8694-DEE59A5921C3}" srcOrd="0" destOrd="1" presId="urn:microsoft.com/office/officeart/2005/8/layout/hList1"/>
    <dgm:cxn modelId="{743E548B-CF66-4A9C-BF27-529805514E83}" type="presOf" srcId="{7533CE3E-582C-4323-B85F-D72B54267C9C}" destId="{497CF267-4596-4AD3-A6D3-6CC823735C05}" srcOrd="0" destOrd="0" presId="urn:microsoft.com/office/officeart/2005/8/layout/hList1"/>
    <dgm:cxn modelId="{495AC8B6-4F60-4977-9157-BBAE386809CB}" type="presOf" srcId="{89B0EF2F-195D-41BC-9D36-2CB03879CD83}" destId="{1513EFE9-591F-4CD9-B6E2-EA0B1ABE973C}" srcOrd="0" destOrd="0" presId="urn:microsoft.com/office/officeart/2005/8/layout/hList1"/>
    <dgm:cxn modelId="{53841FD7-96EA-4623-9587-DA93093C5B21}" srcId="{154A357F-A7CE-4600-A4E3-69B8C6039255}" destId="{8CB8C554-E10C-4E46-A6C6-2A8ED682B206}" srcOrd="1" destOrd="0" parTransId="{830251C7-47D2-4756-9917-73BEE2B903B6}" sibTransId="{7CDDC011-F110-47DC-8BBB-7BB3DDED304D}"/>
    <dgm:cxn modelId="{8813FCD9-BFB3-4F1C-A008-36F79F54B96C}" srcId="{154A357F-A7CE-4600-A4E3-69B8C6039255}" destId="{80429FD3-117F-47EE-915F-1AE2E70BC831}" srcOrd="2" destOrd="0" parTransId="{43109BA7-8A5B-4564-89AB-B6E89B433D77}" sibTransId="{953FAF66-13C1-4D79-A86F-A4D8D1A671A6}"/>
    <dgm:cxn modelId="{FBCD31FB-FAC0-4863-8C25-C04903BE9C11}" type="presOf" srcId="{BC46856A-0F15-4B7B-BD41-9F898511E310}" destId="{CFEDA786-6E64-4B45-8694-DEE59A5921C3}" srcOrd="0" destOrd="0" presId="urn:microsoft.com/office/officeart/2005/8/layout/hList1"/>
    <dgm:cxn modelId="{BEE3F3FC-F53D-468F-9E58-4DD92F88BCE7}" type="presOf" srcId="{2B1EDF32-6FA1-4361-9D3C-6B4E76580664}" destId="{4D98CAA6-8F86-4922-A0BF-BE0D43318269}" srcOrd="0" destOrd="0" presId="urn:microsoft.com/office/officeart/2005/8/layout/hList1"/>
    <dgm:cxn modelId="{CD8AECCF-DAD6-47F2-99FD-033002CD4D1A}" type="presParOf" srcId="{C7978DD7-7A24-4A1F-B8FE-A5834AB2CD2E}" destId="{ED4A416D-0875-4EF3-84E7-50ECC04F42C9}" srcOrd="0" destOrd="0" presId="urn:microsoft.com/office/officeart/2005/8/layout/hList1"/>
    <dgm:cxn modelId="{9832C159-F5D9-40EA-ABC0-D1F8C3A558F2}" type="presParOf" srcId="{ED4A416D-0875-4EF3-84E7-50ECC04F42C9}" destId="{4D98CAA6-8F86-4922-A0BF-BE0D43318269}" srcOrd="0" destOrd="0" presId="urn:microsoft.com/office/officeart/2005/8/layout/hList1"/>
    <dgm:cxn modelId="{95B35869-FE79-41BB-824C-D2A0EAE05187}" type="presParOf" srcId="{ED4A416D-0875-4EF3-84E7-50ECC04F42C9}" destId="{497CF267-4596-4AD3-A6D3-6CC823735C05}" srcOrd="1" destOrd="0" presId="urn:microsoft.com/office/officeart/2005/8/layout/hList1"/>
    <dgm:cxn modelId="{9CC110C5-DD3F-411D-904B-C2BBECFCDB68}" type="presParOf" srcId="{C7978DD7-7A24-4A1F-B8FE-A5834AB2CD2E}" destId="{A52E9156-E51D-42AA-B0C3-B40A83298FAA}" srcOrd="1" destOrd="0" presId="urn:microsoft.com/office/officeart/2005/8/layout/hList1"/>
    <dgm:cxn modelId="{7DBACE86-CE13-4176-AF66-F8201D0EA575}" type="presParOf" srcId="{C7978DD7-7A24-4A1F-B8FE-A5834AB2CD2E}" destId="{0A518724-18CB-4F00-BAAB-DBEFFDEF1AB5}" srcOrd="2" destOrd="0" presId="urn:microsoft.com/office/officeart/2005/8/layout/hList1"/>
    <dgm:cxn modelId="{F9C926A0-AB1E-4CB1-85EC-FF773C161521}" type="presParOf" srcId="{0A518724-18CB-4F00-BAAB-DBEFFDEF1AB5}" destId="{1F14AF17-7978-4F90-B0CF-B484DE5B2A34}" srcOrd="0" destOrd="0" presId="urn:microsoft.com/office/officeart/2005/8/layout/hList1"/>
    <dgm:cxn modelId="{0E1B4298-5B38-48E6-969B-C1FAE48A6F01}" type="presParOf" srcId="{0A518724-18CB-4F00-BAAB-DBEFFDEF1AB5}" destId="{CFEDA786-6E64-4B45-8694-DEE59A5921C3}" srcOrd="1" destOrd="0" presId="urn:microsoft.com/office/officeart/2005/8/layout/hList1"/>
    <dgm:cxn modelId="{02ACF533-BADF-478E-AD10-1726A0B8FFDD}" type="presParOf" srcId="{C7978DD7-7A24-4A1F-B8FE-A5834AB2CD2E}" destId="{CC68FC75-1908-400B-836D-FB89268EDE4C}" srcOrd="3" destOrd="0" presId="urn:microsoft.com/office/officeart/2005/8/layout/hList1"/>
    <dgm:cxn modelId="{3BC5B846-143C-40D2-906D-057095EA8F5E}" type="presParOf" srcId="{C7978DD7-7A24-4A1F-B8FE-A5834AB2CD2E}" destId="{4751D77B-4ED7-44E8-8738-5F4C98541F37}" srcOrd="4" destOrd="0" presId="urn:microsoft.com/office/officeart/2005/8/layout/hList1"/>
    <dgm:cxn modelId="{6E598528-01B8-4D97-B969-BF9E4B0C46C6}" type="presParOf" srcId="{4751D77B-4ED7-44E8-8738-5F4C98541F37}" destId="{7BB957F2-398A-4406-B6C3-48D8B90A2A45}" srcOrd="0" destOrd="0" presId="urn:microsoft.com/office/officeart/2005/8/layout/hList1"/>
    <dgm:cxn modelId="{7FD3B2CB-0EC0-452C-8950-1CDE3C03EA88}" type="presParOf" srcId="{4751D77B-4ED7-44E8-8738-5F4C98541F37}" destId="{1513EFE9-591F-4CD9-B6E2-EA0B1ABE97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19DA-E587-45C6-80AE-AF6CF712CC1C}">
      <dsp:nvSpPr>
        <dsp:cNvPr id="0" name=""/>
        <dsp:cNvSpPr/>
      </dsp:nvSpPr>
      <dsp:spPr>
        <a:xfrm rot="16200000">
          <a:off x="324643" y="-324643"/>
          <a:ext cx="2436812" cy="30860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Portfolio</a:t>
          </a:r>
          <a:endParaRPr lang="en-IN" sz="2900" kern="1200" dirty="0"/>
        </a:p>
      </dsp:txBody>
      <dsp:txXfrm rot="5400000">
        <a:off x="0" y="0"/>
        <a:ext cx="3086099" cy="1827609"/>
      </dsp:txXfrm>
    </dsp:sp>
    <dsp:sp modelId="{F8F848F5-489D-47E9-86E4-157C20D3E5F7}">
      <dsp:nvSpPr>
        <dsp:cNvPr id="0" name=""/>
        <dsp:cNvSpPr/>
      </dsp:nvSpPr>
      <dsp:spPr>
        <a:xfrm>
          <a:off x="3086099" y="0"/>
          <a:ext cx="3086099" cy="24368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People</a:t>
          </a:r>
          <a:endParaRPr lang="en-IN" sz="2900" kern="1200" dirty="0"/>
        </a:p>
      </dsp:txBody>
      <dsp:txXfrm>
        <a:off x="3086099" y="0"/>
        <a:ext cx="3086099" cy="1827609"/>
      </dsp:txXfrm>
    </dsp:sp>
    <dsp:sp modelId="{A9DFEB5D-1585-4EE2-9E3B-3C696ABF1347}">
      <dsp:nvSpPr>
        <dsp:cNvPr id="0" name=""/>
        <dsp:cNvSpPr/>
      </dsp:nvSpPr>
      <dsp:spPr>
        <a:xfrm rot="10800000">
          <a:off x="0" y="2436812"/>
          <a:ext cx="3086099" cy="24368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Performance</a:t>
          </a:r>
          <a:endParaRPr lang="en-IN" sz="2900" kern="1200" dirty="0"/>
        </a:p>
      </dsp:txBody>
      <dsp:txXfrm rot="10800000">
        <a:off x="0" y="3046015"/>
        <a:ext cx="3086099" cy="1827609"/>
      </dsp:txXfrm>
    </dsp:sp>
    <dsp:sp modelId="{FD07A8E5-7F27-42F3-9E3D-8EBE8AD144B7}">
      <dsp:nvSpPr>
        <dsp:cNvPr id="0" name=""/>
        <dsp:cNvSpPr/>
      </dsp:nvSpPr>
      <dsp:spPr>
        <a:xfrm rot="5400000">
          <a:off x="3410743" y="2112168"/>
          <a:ext cx="2436812" cy="30860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Partner</a:t>
          </a:r>
          <a:endParaRPr lang="en-IN" sz="2900" kern="1200" dirty="0"/>
        </a:p>
      </dsp:txBody>
      <dsp:txXfrm rot="-5400000">
        <a:off x="3086100" y="3046015"/>
        <a:ext cx="3086099" cy="1827609"/>
      </dsp:txXfrm>
    </dsp:sp>
    <dsp:sp modelId="{73C16E12-8023-47BD-B237-905A80F5DAE2}">
      <dsp:nvSpPr>
        <dsp:cNvPr id="0" name=""/>
        <dsp:cNvSpPr/>
      </dsp:nvSpPr>
      <dsp:spPr>
        <a:xfrm>
          <a:off x="2160269" y="1827609"/>
          <a:ext cx="1851660" cy="121840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Strategies</a:t>
          </a:r>
          <a:endParaRPr lang="en-IN" sz="2900" kern="1200" dirty="0"/>
        </a:p>
      </dsp:txBody>
      <dsp:txXfrm>
        <a:off x="2219747" y="1887087"/>
        <a:ext cx="1732704" cy="1099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31B97-B40D-4D15-826B-196753C438B1}">
      <dsp:nvSpPr>
        <dsp:cNvPr id="0" name=""/>
        <dsp:cNvSpPr/>
      </dsp:nvSpPr>
      <dsp:spPr>
        <a:xfrm>
          <a:off x="0" y="40590"/>
          <a:ext cx="5181600" cy="98338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Uncertainties</a:t>
          </a:r>
          <a:endParaRPr lang="en-IN" sz="4100" kern="1200" dirty="0"/>
        </a:p>
      </dsp:txBody>
      <dsp:txXfrm>
        <a:off x="48005" y="88595"/>
        <a:ext cx="5085590" cy="887374"/>
      </dsp:txXfrm>
    </dsp:sp>
    <dsp:sp modelId="{F4E47EB3-EF25-4908-8E35-473BB4E6E5E2}">
      <dsp:nvSpPr>
        <dsp:cNvPr id="0" name=""/>
        <dsp:cNvSpPr/>
      </dsp:nvSpPr>
      <dsp:spPr>
        <a:xfrm>
          <a:off x="0" y="1023975"/>
          <a:ext cx="5181600" cy="133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Geo Political Trade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Transition to a low carbon future</a:t>
          </a:r>
          <a:endParaRPr lang="en-IN" sz="2800" kern="1200" dirty="0"/>
        </a:p>
      </dsp:txBody>
      <dsp:txXfrm>
        <a:off x="0" y="1023975"/>
        <a:ext cx="5181600" cy="1336702"/>
      </dsp:txXfrm>
    </dsp:sp>
    <dsp:sp modelId="{E8D06C7F-E7A0-4FA6-8AFD-8387F7A4190D}">
      <dsp:nvSpPr>
        <dsp:cNvPr id="0" name=""/>
        <dsp:cNvSpPr/>
      </dsp:nvSpPr>
      <dsp:spPr>
        <a:xfrm>
          <a:off x="0" y="2360677"/>
          <a:ext cx="5181600" cy="983384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Material Risks</a:t>
          </a:r>
          <a:endParaRPr lang="en-IN" sz="4100" kern="1200" dirty="0"/>
        </a:p>
      </dsp:txBody>
      <dsp:txXfrm>
        <a:off x="48005" y="2408682"/>
        <a:ext cx="5085590" cy="887374"/>
      </dsp:txXfrm>
    </dsp:sp>
    <dsp:sp modelId="{5367D98D-2C7B-4478-B52D-1984CFB2C116}">
      <dsp:nvSpPr>
        <dsp:cNvPr id="0" name=""/>
        <dsp:cNvSpPr/>
      </dsp:nvSpPr>
      <dsp:spPr>
        <a:xfrm>
          <a:off x="0" y="3344062"/>
          <a:ext cx="5181600" cy="212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Relationship with communities</a:t>
          </a:r>
          <a:endParaRPr lang="en-I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Living in Corporate Values</a:t>
          </a:r>
          <a:endParaRPr lang="en-I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Strategic Partnerships</a:t>
          </a:r>
          <a:endParaRPr lang="en-IN" sz="3200" kern="1200" dirty="0"/>
        </a:p>
      </dsp:txBody>
      <dsp:txXfrm>
        <a:off x="0" y="3344062"/>
        <a:ext cx="5181600" cy="2121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8CAA6-8F86-4922-A0BF-BE0D43318269}">
      <dsp:nvSpPr>
        <dsp:cNvPr id="0" name=""/>
        <dsp:cNvSpPr/>
      </dsp:nvSpPr>
      <dsp:spPr>
        <a:xfrm>
          <a:off x="2540" y="876269"/>
          <a:ext cx="2476500" cy="74880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Environment</a:t>
          </a:r>
          <a:endParaRPr lang="en-IN" sz="2600" kern="1200" dirty="0"/>
        </a:p>
      </dsp:txBody>
      <dsp:txXfrm>
        <a:off x="2540" y="876269"/>
        <a:ext cx="2476500" cy="748800"/>
      </dsp:txXfrm>
    </dsp:sp>
    <dsp:sp modelId="{497CF267-4596-4AD3-A6D3-6CC823735C05}">
      <dsp:nvSpPr>
        <dsp:cNvPr id="0" name=""/>
        <dsp:cNvSpPr/>
      </dsp:nvSpPr>
      <dsp:spPr>
        <a:xfrm>
          <a:off x="2540" y="1625069"/>
          <a:ext cx="2476500" cy="227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Agreement with partners to address emissions</a:t>
          </a:r>
          <a:endParaRPr lang="en-IN" sz="2600" kern="1200" dirty="0"/>
        </a:p>
      </dsp:txBody>
      <dsp:txXfrm>
        <a:off x="2540" y="1625069"/>
        <a:ext cx="2476500" cy="2274918"/>
      </dsp:txXfrm>
    </dsp:sp>
    <dsp:sp modelId="{1F14AF17-7978-4F90-B0CF-B484DE5B2A34}">
      <dsp:nvSpPr>
        <dsp:cNvPr id="0" name=""/>
        <dsp:cNvSpPr/>
      </dsp:nvSpPr>
      <dsp:spPr>
        <a:xfrm>
          <a:off x="2825750" y="876269"/>
          <a:ext cx="2476500" cy="7488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Social</a:t>
          </a:r>
          <a:endParaRPr lang="en-IN" sz="2600" kern="1200" dirty="0"/>
        </a:p>
      </dsp:txBody>
      <dsp:txXfrm>
        <a:off x="2825750" y="876269"/>
        <a:ext cx="2476500" cy="748800"/>
      </dsp:txXfrm>
    </dsp:sp>
    <dsp:sp modelId="{CFEDA786-6E64-4B45-8694-DEE59A5921C3}">
      <dsp:nvSpPr>
        <dsp:cNvPr id="0" name=""/>
        <dsp:cNvSpPr/>
      </dsp:nvSpPr>
      <dsp:spPr>
        <a:xfrm>
          <a:off x="2825750" y="1625069"/>
          <a:ext cx="2476500" cy="227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Bringing the gender diversity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Indigenous leadership</a:t>
          </a:r>
          <a:endParaRPr lang="en-IN" sz="2600" kern="1200" dirty="0"/>
        </a:p>
      </dsp:txBody>
      <dsp:txXfrm>
        <a:off x="2825750" y="1625069"/>
        <a:ext cx="2476500" cy="2274918"/>
      </dsp:txXfrm>
    </dsp:sp>
    <dsp:sp modelId="{7BB957F2-398A-4406-B6C3-48D8B90A2A45}">
      <dsp:nvSpPr>
        <dsp:cNvPr id="0" name=""/>
        <dsp:cNvSpPr/>
      </dsp:nvSpPr>
      <dsp:spPr>
        <a:xfrm>
          <a:off x="5648960" y="876269"/>
          <a:ext cx="2476500" cy="748800"/>
        </a:xfrm>
        <a:prstGeom prst="rect">
          <a:avLst/>
        </a:prstGeom>
        <a:solidFill>
          <a:srgbClr val="29A4A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Governance</a:t>
          </a:r>
          <a:endParaRPr lang="en-IN" sz="2600" kern="1200" dirty="0"/>
        </a:p>
      </dsp:txBody>
      <dsp:txXfrm>
        <a:off x="5648960" y="876269"/>
        <a:ext cx="2476500" cy="748800"/>
      </dsp:txXfrm>
    </dsp:sp>
    <dsp:sp modelId="{1513EFE9-591F-4CD9-B6E2-EA0B1ABE973C}">
      <dsp:nvSpPr>
        <dsp:cNvPr id="0" name=""/>
        <dsp:cNvSpPr/>
      </dsp:nvSpPr>
      <dsp:spPr>
        <a:xfrm>
          <a:off x="5648960" y="1625069"/>
          <a:ext cx="2476500" cy="227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Strengthening the approach of cultural heritage management</a:t>
          </a:r>
          <a:endParaRPr lang="en-IN" sz="2600" kern="1200" dirty="0"/>
        </a:p>
      </dsp:txBody>
      <dsp:txXfrm>
        <a:off x="5648960" y="1625069"/>
        <a:ext cx="2476500" cy="2274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3BB08-9A4D-4407-9F8D-7D809656A9E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AD1E-0412-454F-8DC2-A8C73C866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8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ROE is a good starting point when financially </a:t>
            </a:r>
            <a:r>
              <a:rPr lang="en-US" dirty="0" err="1"/>
              <a:t>analysing</a:t>
            </a:r>
            <a:r>
              <a:rPr lang="en-US" dirty="0"/>
              <a:t> a firm. This is because it is an indication of how well a company uses shareholder funds to generate returns.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27258-CCC2-974C-8577-79640ED4C9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52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ROE is a good starting point when financially </a:t>
            </a:r>
            <a:r>
              <a:rPr lang="en-US" dirty="0" err="1"/>
              <a:t>analysing</a:t>
            </a:r>
            <a:r>
              <a:rPr lang="en-US" dirty="0"/>
              <a:t> a firm. This is because it is an indication of how well a company uses shareholder funds to generate returns.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27258-CCC2-974C-8577-79640ED4C9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70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E8A3-41FB-470B-9A1F-C48CB409E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F4C89-E746-4093-83BD-BAEFFF3DD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4D16-D5BC-4C01-8B0B-05A3A61B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6C90-536D-496D-9CD6-63ADFE80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66B3-E208-4505-B682-0A40E5DE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9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941E-718E-45E6-B829-50545F7D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0D596-7714-4E37-B1B0-726A41E6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D736-DA72-446C-92B4-FD0AD0A4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8469-BD4D-4CC5-8455-E8193A95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5499-7515-4B84-BBAD-8FD4AEB3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C0366-C6D7-4BF7-B954-2D5D1B52C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CB222-D301-4484-A153-3094BE463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4312-EF61-4381-890F-D1DAC313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5939-812A-41BC-A5A6-066D6631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777A-46E0-4A8F-91E5-B449D164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9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CBFB-FB97-5E43-95B0-A878E26D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17A4-A16D-1D45-835D-1582C97D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25C5-6D08-E94E-A847-13F3AC69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8D25F4-0A03-FE49-BD65-00C0FAC83CF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3F7E-3088-A544-9EDF-D4125867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68F9-B415-8B45-9EF3-018CF311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F1E430-B3FB-8449-8056-658C650C6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25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6CE7D5-CF57-46EF-B807-FDD0502418D4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24/10/2024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72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0F0F-B21C-4626-AA2B-77763910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BF45-960F-4EC4-90CE-1F0551E0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89C1-3E20-4461-BA3D-E3FC8CD2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FCB8-CB43-4F50-BAAB-FE3DE097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AA9A-0AF9-4E5E-A530-75C49997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1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F9E9-52EB-48EE-91FB-D8D971D1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D103-B288-4992-B488-D54B8E3AB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DD10-4CCB-4E3B-B5E4-72E81F94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E5E2-D58B-4171-8123-9A721587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A250-5835-43F9-A989-31374F77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C620-077E-4546-BD31-2CE6C849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34A8-D048-4B6D-83BB-6B8B3AEB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AC0E-4695-46DC-A9CD-BAAD4E82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1059B-AA7E-4D99-8AC0-C85F72E9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F71E-4B2C-4580-A92A-503DD2C1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3CD96-6354-470A-BE65-13D2ECFB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1048-A95C-4129-B761-7E636E4A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F80B4-6479-4E03-9257-2AF10C13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B5E7-77B9-41CE-B9F1-B8DEBD463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B7FC4-0B9F-4DF0-BE94-ACCE8E09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D227D-8660-4E8A-8FEF-859A1FB8B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3B5-DB8F-427E-8445-FEA42999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65CDA-91C6-4ECF-B999-C9072328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230A3-A7F0-4D65-9E0D-659DE79A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5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133C-200F-4636-ABEB-20B5F2BC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EB67-128B-4187-9E8C-2EC19278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ECDB0-115C-4E34-A756-C3CB3F27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14A37-0A9D-4AA3-844E-F9B3E1AF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F82E2-5962-4E13-9A46-DA23D184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FC54B-77AE-478F-AEF3-81BA619B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9E86-37B0-43A2-B269-9F99C46C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7DAC-D81C-4D68-87A9-A78E666D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B34F-BD81-428D-8559-D8E24204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FF44C-CC03-4C6A-8DC4-8DF6EA1D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C5619-5EA2-4220-A28E-6F6290FA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CDE4-3845-4798-8542-36D435E5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D841-8454-45F4-8F97-C7CC09E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0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F219-1BA3-4E58-AAF6-326BBE46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C3512-03FD-4EA6-81FD-368EF4DE6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6746-2ED4-4DE5-A192-B6FAFFF5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DAEEA-8CEC-4560-B028-0BFC5A7A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A0E3-476E-40B2-9067-91403EAF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3E2F-250A-4671-9AB2-200E585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6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943F5-71AC-4D3D-AE77-6810D31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2734-E7F4-4523-ADB7-E794CBA8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DC24-36F8-4FD1-8B40-C341A11AE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5117-2A95-4E3E-AA3A-253502AAC4E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B7B-381C-418B-9BFB-92BC8DADC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3602-E5B9-45CE-A010-ABCF042E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75CD-FBDC-4291-8BBE-1C7763E0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1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10682-0F7E-EF44-8C19-064C602A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30E6-18E2-B946-9411-1128FABD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33A2-A6D7-7F4F-B89C-867B4D4E6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25F4-0A03-FE49-BD65-00C0FAC83CF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84ED-F0E9-5344-8C54-D97E5C64C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A97-19DE-8149-8D81-8819D83E2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E430-B3FB-8449-8056-658C650C6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pper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flickr.com/photos/alonbj/24429270129/in/photolist-dUaLfP-rxnAt7-9qBsaV-9qBjdF-quyTkU-84toZq-5Rm6yc-LqoKQ-9p3Lc4-dXZEDS-9p7fgw-9h66zR-9h9eF3-9p7kTh-9p3yU4-9qEeuN-9p6wU9-9h98FY-9h5ZFg-grypk7-qCEEYG-7VhBB3-teTJq-7VhByA-7VhBD1-uXJaQT-5GqSCj-7VhBwy-Gq3Rde-DdJoUz" TargetMode="Externa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273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nc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andcafe.blog.hu/2016/01/08/6_vallalkozonoi_tulajdonsag_ami_ferfi_vallalkozoknak_is_jol_johe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nc-nd/3.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agworld.com/boagworks/governance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ackingchristianity.net/2012/10/schism-please-mergers-actually-solve-umc-controversies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3571-C23C-4FEE-ABFF-20E27C6F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dirty="0">
                <a:latin typeface="Book Antiqua" panose="02040602050305030304" pitchFamily="18" charset="0"/>
              </a:rPr>
              <a:t>Performance Analysis (2016 – 2020)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501F-1A5E-445F-926C-E53BF4B64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147D6B-E6EC-4BD9-83ED-5352D8DE21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1524000"/>
            <a:ext cx="6715125" cy="4652963"/>
          </a:xfrm>
        </p:spPr>
      </p:pic>
    </p:spTree>
    <p:extLst>
      <p:ext uri="{BB962C8B-B14F-4D97-AF65-F5344CB8AC3E}">
        <p14:creationId xmlns:p14="http://schemas.microsoft.com/office/powerpoint/2010/main" val="11411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FBAD06-BD63-2141-B72E-62724893B2E6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68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A3AB-53BA-7242-9CEA-843100CC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Assets (ROA)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86E-8078-8744-9A89-7642DFA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at using total assets.</a:t>
            </a:r>
          </a:p>
        </p:txBody>
      </p:sp>
    </p:spTree>
    <p:extLst>
      <p:ext uri="{BB962C8B-B14F-4D97-AF65-F5344CB8AC3E}">
        <p14:creationId xmlns:p14="http://schemas.microsoft.com/office/powerpoint/2010/main" val="355771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47AFF1-A1EB-6448-A710-10EBC8A4390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51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2E1A-958B-CD4D-8748-99EFC452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B1FD-75C8-CF40-9491-DA83E43C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Ratio&lt;- assumes trade receivables are liquid </a:t>
            </a:r>
          </a:p>
          <a:p>
            <a:r>
              <a:rPr lang="en-US" dirty="0"/>
              <a:t>Cash Ratio&lt;- only considers cash/cash equivalents.</a:t>
            </a:r>
          </a:p>
        </p:txBody>
      </p:sp>
    </p:spTree>
    <p:extLst>
      <p:ext uri="{BB962C8B-B14F-4D97-AF65-F5344CB8AC3E}">
        <p14:creationId xmlns:p14="http://schemas.microsoft.com/office/powerpoint/2010/main" val="278390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A968FD-320C-B24C-B521-FDDD627D210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42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04A-CA6E-6A47-ADBB-ABC6082E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78FC-1A64-9F46-973F-9D65DDAD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 turnover – will vary from sector to sector, compare with competitors </a:t>
            </a:r>
          </a:p>
        </p:txBody>
      </p:sp>
    </p:spTree>
    <p:extLst>
      <p:ext uri="{BB962C8B-B14F-4D97-AF65-F5344CB8AC3E}">
        <p14:creationId xmlns:p14="http://schemas.microsoft.com/office/powerpoint/2010/main" val="265626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6BD6EE-8489-6548-9032-8F8C37B6458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14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FD06-8BFC-4C48-BDB3-B001A88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194A-56FD-8449-B672-4B3D285F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EPS growth &lt;- the rate at which a firm is growing its profitability. Takes into account dilution from new stock issuance, share repurchases and employee stock stock options</a:t>
            </a:r>
          </a:p>
        </p:txBody>
      </p:sp>
    </p:spTree>
    <p:extLst>
      <p:ext uri="{BB962C8B-B14F-4D97-AF65-F5344CB8AC3E}">
        <p14:creationId xmlns:p14="http://schemas.microsoft.com/office/powerpoint/2010/main" val="314362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A53DBF-913A-4846-9717-850C7BE0FC0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52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0FB62EF-90A9-4298-A15E-A41F8F2E643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051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4267-AC3F-4A6F-A89D-987988BB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– Sales Revenue 2020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894D62-87D2-4DD8-9B12-F2CD30A3D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955791"/>
              </p:ext>
            </p:extLst>
          </p:nvPr>
        </p:nvGraphicFramePr>
        <p:xfrm>
          <a:off x="6477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13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9C55-C272-4C5B-9084-9B642CC2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the Capital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2994F-03F2-40AF-9634-AA97D1D0D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Opportunities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1CB6-0E11-44E8-9375-75B770A48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Investment in Large Projects</a:t>
            </a:r>
          </a:p>
          <a:p>
            <a:r>
              <a:rPr lang="en-US" dirty="0"/>
              <a:t>Resources to Reserves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ED397-0643-4E38-91BB-05F21376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Risks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E6DD9-951D-4109-841E-69CA85132B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Commodity Economics – Iron Ore price variation</a:t>
            </a:r>
          </a:p>
          <a:p>
            <a:r>
              <a:rPr lang="en-US" dirty="0"/>
              <a:t>Access to Capital – Economic Downturn due to uncertainty around</a:t>
            </a:r>
          </a:p>
        </p:txBody>
      </p:sp>
    </p:spTree>
    <p:extLst>
      <p:ext uri="{BB962C8B-B14F-4D97-AF65-F5344CB8AC3E}">
        <p14:creationId xmlns:p14="http://schemas.microsoft.com/office/powerpoint/2010/main" val="54765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B932-3D6C-4A9B-8943-E142D39D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Copper and Diamonds</a:t>
            </a:r>
            <a:endParaRPr lang="en-GB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E053-BD2E-414D-8577-DB7FCF8C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cs typeface="Calibri"/>
              </a:rPr>
              <a:t>Gross sales 2020; $5.4 billion</a:t>
            </a:r>
          </a:p>
          <a:p>
            <a:r>
              <a:rPr lang="en-GB" sz="2200">
                <a:cs typeface="Calibri"/>
              </a:rPr>
              <a:t>Gross sales 2019: $5.8 billion</a:t>
            </a:r>
          </a:p>
          <a:p>
            <a:r>
              <a:rPr lang="en-GB" sz="2200">
                <a:cs typeface="Calibri"/>
              </a:rPr>
              <a:t>Worth approximately 10&amp; of total revenue</a:t>
            </a:r>
          </a:p>
          <a:p>
            <a:r>
              <a:rPr lang="en-GB" sz="2200">
                <a:cs typeface="Calibri"/>
              </a:rPr>
              <a:t>Copper is going to become more important in the next few years, per the Annual Report.</a:t>
            </a:r>
          </a:p>
          <a:p>
            <a:endParaRPr lang="en-GB" sz="2200">
              <a:cs typeface="Calibri"/>
            </a:endParaRPr>
          </a:p>
        </p:txBody>
      </p:sp>
      <p:pic>
        <p:nvPicPr>
          <p:cNvPr id="4" name="Picture 4" descr="A picture containing piece, chocolate, eaten&#10;&#10;Description automatically generated">
            <a:extLst>
              <a:ext uri="{FF2B5EF4-FFF2-40B4-BE49-F238E27FC236}">
                <a16:creationId xmlns:a16="http://schemas.microsoft.com/office/drawing/2014/main" id="{7E43E1F3-FF3D-4906-9A9A-F8D095F76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45" r="2" b="2"/>
          <a:stretch/>
        </p:blipFill>
        <p:spPr>
          <a:xfrm>
            <a:off x="8221036" y="329183"/>
            <a:ext cx="3299823" cy="3429969"/>
          </a:xfrm>
          <a:prstGeom prst="rect">
            <a:avLst/>
          </a:prstGeom>
        </p:spPr>
      </p:pic>
      <p:pic>
        <p:nvPicPr>
          <p:cNvPr id="7" name="Picture 7" descr="A picture containing several&#10;&#10;Description automatically generated">
            <a:extLst>
              <a:ext uri="{FF2B5EF4-FFF2-40B4-BE49-F238E27FC236}">
                <a16:creationId xmlns:a16="http://schemas.microsoft.com/office/drawing/2014/main" id="{E4EE78BB-4D22-4AD2-8DD1-0A373D7F8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31638" y="4079193"/>
            <a:ext cx="3260332" cy="2176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26E31-37D4-4641-8345-8CCB9E1DB39E}"/>
              </a:ext>
            </a:extLst>
          </p:cNvPr>
          <p:cNvSpPr txBox="1"/>
          <p:nvPr/>
        </p:nvSpPr>
        <p:spPr>
          <a:xfrm>
            <a:off x="9199391" y="3559097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CD75F-5D61-44D2-A0C1-A47EE00CEFC5}"/>
              </a:ext>
            </a:extLst>
          </p:cNvPr>
          <p:cNvSpPr txBox="1"/>
          <p:nvPr/>
        </p:nvSpPr>
        <p:spPr>
          <a:xfrm>
            <a:off x="9290726" y="6055410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49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7F08-A31A-4D99-9247-E932755B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>
                <a:cs typeface="Calibri Light"/>
              </a:rPr>
              <a:t>Key Performance Indicators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0088-0447-4B6B-BB17-AAB56981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Total Shareholder Returns (TSR) - 110.1%</a:t>
            </a:r>
          </a:p>
          <a:p>
            <a:r>
              <a:rPr lang="en-GB" sz="2000" dirty="0">
                <a:cs typeface="Calibri"/>
              </a:rPr>
              <a:t>Return on Capital Employed (ROCE) - 27%. This has been steadily increasing since 2016.</a:t>
            </a:r>
          </a:p>
          <a:p>
            <a:r>
              <a:rPr lang="en-GB" sz="2000" dirty="0">
                <a:cs typeface="Calibri"/>
              </a:rPr>
              <a:t>Debt decreased by almost $3 billion.</a:t>
            </a:r>
          </a:p>
          <a:p>
            <a:r>
              <a:rPr lang="en-GB" sz="2000" dirty="0">
                <a:cs typeface="Calibri"/>
              </a:rPr>
              <a:t>Total employees has decreased in recent years, whilst overall female representation has remained stagnant.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C0A5F6-88A6-4F19-80B4-4ECE10A10294}"/>
              </a:ext>
            </a:extLst>
          </p:cNvPr>
          <p:cNvGraphicFramePr>
            <a:graphicFrameLocks noGrp="1"/>
          </p:cNvGraphicFramePr>
          <p:nvPr/>
        </p:nvGraphicFramePr>
        <p:xfrm>
          <a:off x="5295320" y="2812906"/>
          <a:ext cx="6253215" cy="23020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83590">
                  <a:extLst>
                    <a:ext uri="{9D8B030D-6E8A-4147-A177-3AD203B41FA5}">
                      <a16:colId xmlns:a16="http://schemas.microsoft.com/office/drawing/2014/main" val="1202364539"/>
                    </a:ext>
                  </a:extLst>
                </a:gridCol>
                <a:gridCol w="1053925">
                  <a:extLst>
                    <a:ext uri="{9D8B030D-6E8A-4147-A177-3AD203B41FA5}">
                      <a16:colId xmlns:a16="http://schemas.microsoft.com/office/drawing/2014/main" val="2098091002"/>
                    </a:ext>
                  </a:extLst>
                </a:gridCol>
                <a:gridCol w="1053925">
                  <a:extLst>
                    <a:ext uri="{9D8B030D-6E8A-4147-A177-3AD203B41FA5}">
                      <a16:colId xmlns:a16="http://schemas.microsoft.com/office/drawing/2014/main" val="1188486633"/>
                    </a:ext>
                  </a:extLst>
                </a:gridCol>
                <a:gridCol w="1053925">
                  <a:extLst>
                    <a:ext uri="{9D8B030D-6E8A-4147-A177-3AD203B41FA5}">
                      <a16:colId xmlns:a16="http://schemas.microsoft.com/office/drawing/2014/main" val="4263935586"/>
                    </a:ext>
                  </a:extLst>
                </a:gridCol>
                <a:gridCol w="1053925">
                  <a:extLst>
                    <a:ext uri="{9D8B030D-6E8A-4147-A177-3AD203B41FA5}">
                      <a16:colId xmlns:a16="http://schemas.microsoft.com/office/drawing/2014/main" val="272447523"/>
                    </a:ext>
                  </a:extLst>
                </a:gridCol>
                <a:gridCol w="1053925">
                  <a:extLst>
                    <a:ext uri="{9D8B030D-6E8A-4147-A177-3AD203B41FA5}">
                      <a16:colId xmlns:a16="http://schemas.microsoft.com/office/drawing/2014/main" val="207469558"/>
                    </a:ext>
                  </a:extLst>
                </a:gridCol>
              </a:tblGrid>
              <a:tr h="44596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52" marR="47109" marT="94217" marB="942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2016</a:t>
                      </a:r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400" b="1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52" marR="47109" marT="94217" marB="942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400" b="1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52" marR="47109" marT="94217" marB="942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400" b="1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52" marR="47109" marT="94217" marB="942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400" b="1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52" marR="47109" marT="94217" marB="942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400" b="1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52" marR="47109" marT="94217" marB="942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8457"/>
                  </a:ext>
                </a:extLst>
              </a:tr>
              <a:tr h="55588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Revenue ($bn)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33.781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40.030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40.522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43.165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44.611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02604"/>
                  </a:ext>
                </a:extLst>
              </a:tr>
              <a:tr h="7443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Sales per employees ($)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662,138.85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855,213.96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853,849.72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938,226.79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939,693.31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94515"/>
                  </a:ext>
                </a:extLst>
              </a:tr>
              <a:tr h="55588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workforce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51,018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46,807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47,469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46,007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47,474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52" marR="47109" marT="47109" marB="94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66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0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A3A58-1703-4F56-BDD6-61B5C376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Environmental</a:t>
            </a:r>
            <a:endParaRPr lang="en-GB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9BC-721E-4240-9EC2-7B684696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200">
                <a:cs typeface="Calibri"/>
              </a:rPr>
              <a:t>   Scope 1 and 2 greenhouse gas emissions remained the same to the previous year.</a:t>
            </a:r>
          </a:p>
          <a:p>
            <a:r>
              <a:rPr lang="en-GB" sz="2200">
                <a:cs typeface="Calibri"/>
              </a:rPr>
              <a:t>No climate-based goals have been allocated to the Long-term Incentive Plan (LTIP)</a:t>
            </a:r>
          </a:p>
          <a:p>
            <a:endParaRPr lang="en-GB" sz="2200">
              <a:cs typeface="Calibri"/>
            </a:endParaRPr>
          </a:p>
        </p:txBody>
      </p:sp>
      <p:pic>
        <p:nvPicPr>
          <p:cNvPr id="4" name="Picture 4" descr="A picture containing balloon, aircraft&#10;&#10;Description automatically generated">
            <a:extLst>
              <a:ext uri="{FF2B5EF4-FFF2-40B4-BE49-F238E27FC236}">
                <a16:creationId xmlns:a16="http://schemas.microsoft.com/office/drawing/2014/main" id="{51940CB5-2D95-479F-83D5-219D093CD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3C1F8-8B67-4DA0-AFB3-9CD483C9CEAC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38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B0EA-F675-4EA0-9EE1-BE45310B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Social</a:t>
            </a:r>
            <a:endParaRPr lang="en-GB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8345-0270-4E68-BD88-826B1483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cs typeface="Calibri"/>
              </a:rPr>
              <a:t>Women in positions of leadership increased to 26.1%, although overall employment percentages did not increase.</a:t>
            </a:r>
          </a:p>
          <a:p>
            <a:r>
              <a:rPr lang="en-GB" sz="2200">
                <a:cs typeface="Calibri"/>
              </a:rPr>
              <a:t>Successful implementation of Covid-19 protective measures.</a:t>
            </a:r>
          </a:p>
          <a:p>
            <a:endParaRPr lang="en-GB" sz="22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ED256D-F036-40A5-97E8-EBEEF278D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17" r="272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CEFB7-D2BA-4C12-902A-F25EF3D5647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40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7F23-04F3-449C-96B8-2CAD4324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Governmental</a:t>
            </a:r>
            <a:endParaRPr lang="en-GB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4322-F23A-4B3C-8253-CEEF9207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cs typeface="Calibri"/>
              </a:rPr>
              <a:t>Objectives became somewhat merged with Social aspects; Group Communities and Social Performance improvements.</a:t>
            </a:r>
          </a:p>
          <a:p>
            <a:r>
              <a:rPr lang="en-GB" sz="2200">
                <a:cs typeface="Calibri"/>
              </a:rPr>
              <a:t>Hard to quantify success in this aspect of the business, due to the vagueness of reporting.</a:t>
            </a:r>
          </a:p>
          <a:p>
            <a:endParaRPr lang="en-GB" sz="2200">
              <a:cs typeface="Calibri"/>
            </a:endParaRPr>
          </a:p>
        </p:txBody>
      </p:sp>
      <p:pic>
        <p:nvPicPr>
          <p:cNvPr id="4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E71390FC-C2CC-4B39-8A1B-9F5C57EC6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31" r="4731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F4F568-039F-47BA-AF02-19A98343B343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88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90855-696A-48C2-B45E-3297B5C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9756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>
                <a:cs typeface="Calibri Light"/>
              </a:rPr>
              <a:t>Accounting Standards</a:t>
            </a:r>
            <a:endParaRPr lang="en-GB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2AD6-026C-4D6D-B720-C02F5D19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cs typeface="Calibri"/>
              </a:rPr>
              <a:t>Inaccuracies relate to 2004 merger with Consolidated Zinc..</a:t>
            </a:r>
          </a:p>
          <a:p>
            <a:r>
              <a:rPr lang="en-GB" sz="2200" dirty="0">
                <a:cs typeface="Calibri"/>
              </a:rPr>
              <a:t>Information reported and presented legally, albeit not entirely truthfully.</a:t>
            </a:r>
          </a:p>
          <a:p>
            <a:r>
              <a:rPr lang="en-GB" sz="2200" dirty="0">
                <a:cs typeface="Calibri"/>
              </a:rPr>
              <a:t>All in accordance with IFRS Accounting Standards</a:t>
            </a:r>
          </a:p>
          <a:p>
            <a:endParaRPr lang="en-GB" sz="2200" dirty="0">
              <a:cs typeface="Calibri"/>
            </a:endParaRPr>
          </a:p>
        </p:txBody>
      </p:sp>
      <p:pic>
        <p:nvPicPr>
          <p:cNvPr id="7" name="Picture 8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046C1F48-6B17-4202-876B-4F153F4AA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473" b="-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92692-3397-4BA7-8909-9CDC52C5B270}"/>
              </a:ext>
            </a:extLst>
          </p:cNvPr>
          <p:cNvSpPr txBox="1"/>
          <p:nvPr/>
        </p:nvSpPr>
        <p:spPr>
          <a:xfrm>
            <a:off x="9295254" y="5990433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6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939C-6B65-4E32-B8F0-9A37778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C9B52B-BC93-47FC-B2A6-849ECF04F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32721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10F6-FD7D-4C6A-A11E-63A7274C9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Portfolio Strengthening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Diversified Workforce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Safety &amp; Operational Excellence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Partnership with traditional owners, technology providers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02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732B-D674-494F-8B33-F9E8B295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14532" cy="944880"/>
          </a:xfrm>
        </p:spPr>
        <p:txBody>
          <a:bodyPr/>
          <a:lstStyle/>
          <a:p>
            <a:r>
              <a:rPr lang="en-US" sz="2800" b="1" dirty="0"/>
              <a:t>Impact of Porter’s Forces</a:t>
            </a:r>
            <a:endParaRPr lang="en-IN" sz="2800" b="1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0B66BE0-98F9-4ED6-809F-AD79D66575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5212221"/>
                  </p:ext>
                </p:extLst>
              </p:nvPr>
            </p:nvGraphicFramePr>
            <p:xfrm>
              <a:off x="5183188" y="987425"/>
              <a:ext cx="6172200" cy="48736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30B66BE0-98F9-4ED6-809F-AD79D66575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3188" y="987425"/>
                <a:ext cx="6172200" cy="487362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10462-F5E7-4807-9652-3A87D963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Having China as the only major consumer market gives the negotiation edge to the buyer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Tough entry barriers in the industry could discourage new entrants.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84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3D49-2DB7-4B6F-BC08-FA06FE9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49B232-4FB5-4318-970D-051AD55382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9876795"/>
              </p:ext>
            </p:extLst>
          </p:nvPr>
        </p:nvGraphicFramePr>
        <p:xfrm>
          <a:off x="838200" y="670560"/>
          <a:ext cx="5181600" cy="550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CD2DCC-D187-4142-9DC5-95EB36F719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7724247"/>
              </p:ext>
            </p:extLst>
          </p:nvPr>
        </p:nvGraphicFramePr>
        <p:xfrm>
          <a:off x="6172200" y="1148080"/>
          <a:ext cx="5181600" cy="502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3626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BB89-535A-4668-934B-D8F971BA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20"/>
            <a:ext cx="10515600" cy="1325563"/>
          </a:xfrm>
        </p:spPr>
        <p:txBody>
          <a:bodyPr/>
          <a:lstStyle/>
          <a:p>
            <a:r>
              <a:rPr lang="en-US" dirty="0"/>
              <a:t>                       Strategy and ESG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195F46-CDE9-43FA-86E0-83943880EB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D53AE4F-8CE8-4806-8081-295F909E8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161352"/>
              </p:ext>
            </p:extLst>
          </p:nvPr>
        </p:nvGraphicFramePr>
        <p:xfrm>
          <a:off x="2032000" y="1362075"/>
          <a:ext cx="8128000" cy="477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473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1B59-6509-084F-88A8-15C4F737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Equity (ROE)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A96B-2544-7743-B7DB-972AE90C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indicator of financial performance.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ROE = </a:t>
            </a:r>
            <a:r>
              <a:rPr lang="en-US" u="sng" dirty="0"/>
              <a:t>Profit or Loss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Shareholder’s Equity</a:t>
            </a:r>
          </a:p>
        </p:txBody>
      </p:sp>
    </p:spTree>
    <p:extLst>
      <p:ext uri="{BB962C8B-B14F-4D97-AF65-F5344CB8AC3E}">
        <p14:creationId xmlns:p14="http://schemas.microsoft.com/office/powerpoint/2010/main" val="16443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994C-A33D-8346-9CE1-0731A2EB3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Profitability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520B3-5498-8A4E-873A-AE6F0FE3F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-BHP</a:t>
            </a:r>
          </a:p>
          <a:p>
            <a:r>
              <a:rPr lang="en-US" dirty="0"/>
              <a:t>-Fortescue</a:t>
            </a:r>
          </a:p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Industry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1B59-6509-084F-88A8-15C4F737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Equity (ROE)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A96B-2544-7743-B7DB-972AE90C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indicator of financial performance.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ROE = </a:t>
            </a:r>
            <a:r>
              <a:rPr lang="en-US" u="sng" dirty="0"/>
              <a:t>Profit or Loss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Shareholder’s Equity</a:t>
            </a:r>
          </a:p>
        </p:txBody>
      </p:sp>
    </p:spTree>
    <p:extLst>
      <p:ext uri="{BB962C8B-B14F-4D97-AF65-F5344CB8AC3E}">
        <p14:creationId xmlns:p14="http://schemas.microsoft.com/office/powerpoint/2010/main" val="249659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674</Words>
  <Application>Microsoft Office PowerPoint</Application>
  <PresentationFormat>Widescreen</PresentationFormat>
  <Paragraphs>134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 Antiqua</vt:lpstr>
      <vt:lpstr>Calibri</vt:lpstr>
      <vt:lpstr>Calibri Light</vt:lpstr>
      <vt:lpstr>Wingdings</vt:lpstr>
      <vt:lpstr>Office Theme</vt:lpstr>
      <vt:lpstr>1_Office Theme</vt:lpstr>
      <vt:lpstr>2_office theme</vt:lpstr>
      <vt:lpstr>        Performance Analysis (2016 – 2020)</vt:lpstr>
      <vt:lpstr>Products – Sales Revenue 2020</vt:lpstr>
      <vt:lpstr>     </vt:lpstr>
      <vt:lpstr>Impact of Porter’s Forces</vt:lpstr>
      <vt:lpstr>   </vt:lpstr>
      <vt:lpstr>                       Strategy and ESG</vt:lpstr>
      <vt:lpstr>Return on Equity (ROE)</vt:lpstr>
      <vt:lpstr>Profitability Ratios</vt:lpstr>
      <vt:lpstr>Return on Equity (ROE)</vt:lpstr>
      <vt:lpstr>PowerPoint Presentation</vt:lpstr>
      <vt:lpstr>Return On Assets (ROA)</vt:lpstr>
      <vt:lpstr>PowerPoint Presentation</vt:lpstr>
      <vt:lpstr>Liquidity Ratios</vt:lpstr>
      <vt:lpstr>PowerPoint Presentation</vt:lpstr>
      <vt:lpstr>Efficiency Ratio</vt:lpstr>
      <vt:lpstr>PowerPoint Presentation</vt:lpstr>
      <vt:lpstr>Investment Ratios</vt:lpstr>
      <vt:lpstr>PowerPoint Presentation</vt:lpstr>
      <vt:lpstr>PowerPoint Presentation</vt:lpstr>
      <vt:lpstr>Raising the Capital</vt:lpstr>
      <vt:lpstr>Copper and Diamonds</vt:lpstr>
      <vt:lpstr>Key Performance Indicators</vt:lpstr>
      <vt:lpstr>Environmental</vt:lpstr>
      <vt:lpstr>Social</vt:lpstr>
      <vt:lpstr>Governmental</vt:lpstr>
      <vt:lpstr>Accounting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 s</dc:creator>
  <cp:lastModifiedBy>Viswanathan Sedhuraman</cp:lastModifiedBy>
  <cp:revision>88</cp:revision>
  <dcterms:created xsi:type="dcterms:W3CDTF">2021-11-24T16:25:22Z</dcterms:created>
  <dcterms:modified xsi:type="dcterms:W3CDTF">2024-10-24T12:04:01Z</dcterms:modified>
</cp:coreProperties>
</file>