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  <p:sldMasterId id="2147483685" r:id="rId7"/>
    <p:sldMasterId id="214748369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y="9144000" cx="16257575"/>
  <p:notesSz cx="6858000" cy="9144000"/>
  <p:embeddedFontLst>
    <p:embeddedFont>
      <p:font typeface="Gill Sans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49" roundtripDataSignature="AMtx7mgmyAkHLVrqxY6lbQE1kto7rlIH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font" Target="fonts/GillSans-bold.fntdata"/><Relationship Id="rId43" Type="http://schemas.openxmlformats.org/officeDocument/2006/relationships/font" Target="fonts/GillSans-regular.fntdata"/><Relationship Id="rId46" Type="http://schemas.openxmlformats.org/officeDocument/2006/relationships/font" Target="fonts/OpenSans-bold.fntdata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OpenSans-boldItalic.fntdata"/><Relationship Id="rId47" Type="http://schemas.openxmlformats.org/officeDocument/2006/relationships/font" Target="fonts/OpenSans-italic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-11798300" y="-11796712"/>
            <a:ext cx="11796712" cy="1249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6" name="Google Shape;2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5" name="Google Shape;2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9" name="Google Shape;3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3" name="Google Shape;3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4" name="Google Shape;3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9" name="Google Shape;3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5" name="Google Shape;3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1" name="Google Shape;3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8" name="Google Shape;3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2" name="Google Shape;3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8" name="Google Shape;3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4" name="Google Shape;3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0" name="Google Shape;3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5" name="Google Shape;4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5" name="Google Shape;4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6bb5c758a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36bb5c758a3_0_85:notes"/>
          <p:cNvSpPr/>
          <p:nvPr>
            <p:ph idx="2" type="sldImg"/>
          </p:nvPr>
        </p:nvSpPr>
        <p:spPr>
          <a:xfrm>
            <a:off x="381005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6bb5c758a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36bb5c758a3_0_90:notes"/>
          <p:cNvSpPr/>
          <p:nvPr>
            <p:ph idx="2" type="sldImg"/>
          </p:nvPr>
        </p:nvSpPr>
        <p:spPr>
          <a:xfrm>
            <a:off x="381005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6bb5c758a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36bb5c758a3_0_103:notes"/>
          <p:cNvSpPr/>
          <p:nvPr>
            <p:ph idx="2" type="sldImg"/>
          </p:nvPr>
        </p:nvSpPr>
        <p:spPr>
          <a:xfrm>
            <a:off x="381005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6bb5c758a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36bb5c758a3_0_110:notes"/>
          <p:cNvSpPr/>
          <p:nvPr>
            <p:ph idx="2" type="sldImg"/>
          </p:nvPr>
        </p:nvSpPr>
        <p:spPr>
          <a:xfrm>
            <a:off x="381005" y="685800"/>
            <a:ext cx="6096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4" name="Google Shape;5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1" name="Google Shape;2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3" name="Google Shape;2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 txBox="1"/>
          <p:nvPr>
            <p:ph type="title"/>
          </p:nvPr>
        </p:nvSpPr>
        <p:spPr>
          <a:xfrm>
            <a:off x="1155700" y="1536700"/>
            <a:ext cx="13928725" cy="3082925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0"/>
          <p:cNvSpPr txBox="1"/>
          <p:nvPr>
            <p:ph idx="1" type="body"/>
          </p:nvPr>
        </p:nvSpPr>
        <p:spPr>
          <a:xfrm>
            <a:off x="1155700" y="4711700"/>
            <a:ext cx="1392872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1"/>
          <p:cNvSpPr txBox="1"/>
          <p:nvPr>
            <p:ph type="ctrTitle"/>
          </p:nvPr>
        </p:nvSpPr>
        <p:spPr>
          <a:xfrm>
            <a:off x="2032000" y="1497013"/>
            <a:ext cx="12193588" cy="3182937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" type="subTitle"/>
          </p:nvPr>
        </p:nvSpPr>
        <p:spPr>
          <a:xfrm>
            <a:off x="2032000" y="4802188"/>
            <a:ext cx="12193588" cy="22082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 rot="5400000">
            <a:off x="8613776" y="2965450"/>
            <a:ext cx="8948737" cy="3306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" type="body"/>
          </p:nvPr>
        </p:nvSpPr>
        <p:spPr>
          <a:xfrm rot="5400000">
            <a:off x="1922463" y="-266700"/>
            <a:ext cx="8948737" cy="9771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/>
          <p:nvPr>
            <p:ph type="title"/>
          </p:nvPr>
        </p:nvSpPr>
        <p:spPr>
          <a:xfrm>
            <a:off x="1511300" y="144462"/>
            <a:ext cx="13230225" cy="247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1" type="body"/>
          </p:nvPr>
        </p:nvSpPr>
        <p:spPr>
          <a:xfrm rot="5400000">
            <a:off x="4302125" y="-1346200"/>
            <a:ext cx="7648575" cy="1323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4"/>
          <p:cNvSpPr txBox="1"/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4"/>
          <p:cNvSpPr/>
          <p:nvPr>
            <p:ph idx="2" type="pic"/>
          </p:nvPr>
        </p:nvSpPr>
        <p:spPr>
          <a:xfrm>
            <a:off x="6911975" y="1316038"/>
            <a:ext cx="8229600" cy="64992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54"/>
          <p:cNvSpPr txBox="1"/>
          <p:nvPr>
            <p:ph idx="1" type="body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3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3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5"/>
          <p:cNvSpPr txBox="1"/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5"/>
          <p:cNvSpPr txBox="1"/>
          <p:nvPr>
            <p:ph idx="1" type="body"/>
          </p:nvPr>
        </p:nvSpPr>
        <p:spPr>
          <a:xfrm>
            <a:off x="6911975" y="1316038"/>
            <a:ext cx="8229600" cy="649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23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23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23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230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55"/>
          <p:cNvSpPr txBox="1"/>
          <p:nvPr>
            <p:ph idx="2" type="body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3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3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3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3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 txBox="1"/>
          <p:nvPr>
            <p:ph type="title"/>
          </p:nvPr>
        </p:nvSpPr>
        <p:spPr>
          <a:xfrm>
            <a:off x="1511300" y="144462"/>
            <a:ext cx="13230225" cy="247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7"/>
          <p:cNvSpPr txBox="1"/>
          <p:nvPr>
            <p:ph type="title"/>
          </p:nvPr>
        </p:nvSpPr>
        <p:spPr>
          <a:xfrm>
            <a:off x="1119188" y="487363"/>
            <a:ext cx="14022387" cy="176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" type="body"/>
          </p:nvPr>
        </p:nvSpPr>
        <p:spPr>
          <a:xfrm>
            <a:off x="1119188" y="2241550"/>
            <a:ext cx="6878637" cy="109855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no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2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2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2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2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57"/>
          <p:cNvSpPr txBox="1"/>
          <p:nvPr>
            <p:ph idx="2" type="body"/>
          </p:nvPr>
        </p:nvSpPr>
        <p:spPr>
          <a:xfrm>
            <a:off x="1119188" y="3340100"/>
            <a:ext cx="6878637" cy="4913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57"/>
          <p:cNvSpPr txBox="1"/>
          <p:nvPr>
            <p:ph idx="3" type="body"/>
          </p:nvPr>
        </p:nvSpPr>
        <p:spPr>
          <a:xfrm>
            <a:off x="8231188" y="2241550"/>
            <a:ext cx="6910387" cy="109855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no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2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2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2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2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57"/>
          <p:cNvSpPr txBox="1"/>
          <p:nvPr>
            <p:ph idx="4" type="body"/>
          </p:nvPr>
        </p:nvSpPr>
        <p:spPr>
          <a:xfrm>
            <a:off x="8231188" y="3340100"/>
            <a:ext cx="6910387" cy="4913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8"/>
          <p:cNvSpPr txBox="1"/>
          <p:nvPr>
            <p:ph type="title"/>
          </p:nvPr>
        </p:nvSpPr>
        <p:spPr>
          <a:xfrm>
            <a:off x="1511300" y="144462"/>
            <a:ext cx="13230225" cy="247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8"/>
          <p:cNvSpPr txBox="1"/>
          <p:nvPr>
            <p:ph idx="1" type="body"/>
          </p:nvPr>
        </p:nvSpPr>
        <p:spPr>
          <a:xfrm>
            <a:off x="1511300" y="1444625"/>
            <a:ext cx="6538913" cy="76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8"/>
          <p:cNvSpPr txBox="1"/>
          <p:nvPr>
            <p:ph idx="2" type="body"/>
          </p:nvPr>
        </p:nvSpPr>
        <p:spPr>
          <a:xfrm>
            <a:off x="8202613" y="1444625"/>
            <a:ext cx="6538912" cy="76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2"/>
          <p:cNvSpPr txBox="1"/>
          <p:nvPr>
            <p:ph type="title"/>
          </p:nvPr>
        </p:nvSpPr>
        <p:spPr>
          <a:xfrm rot="5400000">
            <a:off x="9525000" y="3614738"/>
            <a:ext cx="7637463" cy="34813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42"/>
          <p:cNvSpPr txBox="1"/>
          <p:nvPr>
            <p:ph idx="1" type="body"/>
          </p:nvPr>
        </p:nvSpPr>
        <p:spPr>
          <a:xfrm rot="5400000">
            <a:off x="2484438" y="207963"/>
            <a:ext cx="7637463" cy="10294938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9"/>
          <p:cNvSpPr txBox="1"/>
          <p:nvPr>
            <p:ph type="title"/>
          </p:nvPr>
        </p:nvSpPr>
        <p:spPr>
          <a:xfrm>
            <a:off x="1109663" y="2279650"/>
            <a:ext cx="14022387" cy="380365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" type="body"/>
          </p:nvPr>
        </p:nvSpPr>
        <p:spPr>
          <a:xfrm>
            <a:off x="1109663" y="6119813"/>
            <a:ext cx="14022387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23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23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23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/>
          <p:nvPr>
            <p:ph type="title"/>
          </p:nvPr>
        </p:nvSpPr>
        <p:spPr>
          <a:xfrm>
            <a:off x="1511300" y="144462"/>
            <a:ext cx="13230225" cy="247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1" type="body"/>
          </p:nvPr>
        </p:nvSpPr>
        <p:spPr>
          <a:xfrm>
            <a:off x="1511300" y="1444625"/>
            <a:ext cx="13230225" cy="76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23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1"/>
          <p:cNvSpPr txBox="1"/>
          <p:nvPr>
            <p:ph type="ctrTitle"/>
          </p:nvPr>
        </p:nvSpPr>
        <p:spPr>
          <a:xfrm>
            <a:off x="2032000" y="1497013"/>
            <a:ext cx="12193588" cy="3182937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" type="subTitle"/>
          </p:nvPr>
        </p:nvSpPr>
        <p:spPr>
          <a:xfrm>
            <a:off x="2032000" y="4802188"/>
            <a:ext cx="12193588" cy="220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lvl="0" algn="ctr">
              <a:spcBef>
                <a:spcPts val="23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2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2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2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2"/>
          <p:cNvSpPr txBox="1"/>
          <p:nvPr>
            <p:ph type="title"/>
          </p:nvPr>
        </p:nvSpPr>
        <p:spPr>
          <a:xfrm rot="5400000">
            <a:off x="8597107" y="3247232"/>
            <a:ext cx="9493250" cy="348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2"/>
          <p:cNvSpPr txBox="1"/>
          <p:nvPr>
            <p:ph idx="1" type="body"/>
          </p:nvPr>
        </p:nvSpPr>
        <p:spPr>
          <a:xfrm rot="5400000">
            <a:off x="1556544" y="-159544"/>
            <a:ext cx="9493250" cy="1029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3"/>
          <p:cNvSpPr txBox="1"/>
          <p:nvPr>
            <p:ph type="title"/>
          </p:nvPr>
        </p:nvSpPr>
        <p:spPr>
          <a:xfrm>
            <a:off x="1155700" y="241300"/>
            <a:ext cx="13928725" cy="229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3"/>
          <p:cNvSpPr txBox="1"/>
          <p:nvPr>
            <p:ph idx="1" type="body"/>
          </p:nvPr>
        </p:nvSpPr>
        <p:spPr>
          <a:xfrm rot="5400000">
            <a:off x="3836988" y="-1512887"/>
            <a:ext cx="8566150" cy="1392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4"/>
          <p:cNvSpPr txBox="1"/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4"/>
          <p:cNvSpPr/>
          <p:nvPr>
            <p:ph idx="2" type="pic"/>
          </p:nvPr>
        </p:nvSpPr>
        <p:spPr>
          <a:xfrm>
            <a:off x="6911975" y="1316038"/>
            <a:ext cx="8229600" cy="64992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74"/>
          <p:cNvSpPr txBox="1"/>
          <p:nvPr>
            <p:ph idx="1" type="body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5"/>
          <p:cNvSpPr txBox="1"/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5"/>
          <p:cNvSpPr txBox="1"/>
          <p:nvPr>
            <p:ph idx="1" type="body"/>
          </p:nvPr>
        </p:nvSpPr>
        <p:spPr>
          <a:xfrm>
            <a:off x="6911975" y="1316038"/>
            <a:ext cx="8229600" cy="649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1" name="Google Shape;101;p75"/>
          <p:cNvSpPr txBox="1"/>
          <p:nvPr>
            <p:ph idx="2" type="body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6"/>
          <p:cNvSpPr txBox="1"/>
          <p:nvPr>
            <p:ph type="title"/>
          </p:nvPr>
        </p:nvSpPr>
        <p:spPr>
          <a:xfrm>
            <a:off x="1155700" y="241300"/>
            <a:ext cx="13928725" cy="229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7"/>
          <p:cNvSpPr txBox="1"/>
          <p:nvPr>
            <p:ph type="title"/>
          </p:nvPr>
        </p:nvSpPr>
        <p:spPr>
          <a:xfrm>
            <a:off x="1119188" y="487363"/>
            <a:ext cx="14022387" cy="176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7"/>
          <p:cNvSpPr txBox="1"/>
          <p:nvPr>
            <p:ph idx="1" type="body"/>
          </p:nvPr>
        </p:nvSpPr>
        <p:spPr>
          <a:xfrm>
            <a:off x="1119188" y="2241550"/>
            <a:ext cx="6878637" cy="10985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77"/>
          <p:cNvSpPr txBox="1"/>
          <p:nvPr>
            <p:ph idx="2" type="body"/>
          </p:nvPr>
        </p:nvSpPr>
        <p:spPr>
          <a:xfrm>
            <a:off x="1119188" y="3340100"/>
            <a:ext cx="6878637" cy="4913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77"/>
          <p:cNvSpPr txBox="1"/>
          <p:nvPr>
            <p:ph idx="3" type="body"/>
          </p:nvPr>
        </p:nvSpPr>
        <p:spPr>
          <a:xfrm>
            <a:off x="8231188" y="2241550"/>
            <a:ext cx="6910387" cy="10985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9" name="Google Shape;109;p77"/>
          <p:cNvSpPr txBox="1"/>
          <p:nvPr>
            <p:ph idx="4" type="body"/>
          </p:nvPr>
        </p:nvSpPr>
        <p:spPr>
          <a:xfrm>
            <a:off x="8231188" y="3340100"/>
            <a:ext cx="6910387" cy="4913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 txBox="1"/>
          <p:nvPr>
            <p:ph type="title"/>
          </p:nvPr>
        </p:nvSpPr>
        <p:spPr>
          <a:xfrm>
            <a:off x="1155700" y="1536700"/>
            <a:ext cx="13928725" cy="3082925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" type="body"/>
          </p:nvPr>
        </p:nvSpPr>
        <p:spPr>
          <a:xfrm rot="5400000">
            <a:off x="5888832" y="-21432"/>
            <a:ext cx="4462462" cy="139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8"/>
          <p:cNvSpPr txBox="1"/>
          <p:nvPr>
            <p:ph type="title"/>
          </p:nvPr>
        </p:nvSpPr>
        <p:spPr>
          <a:xfrm>
            <a:off x="1155700" y="241300"/>
            <a:ext cx="13928725" cy="229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8"/>
          <p:cNvSpPr txBox="1"/>
          <p:nvPr>
            <p:ph idx="1" type="body"/>
          </p:nvPr>
        </p:nvSpPr>
        <p:spPr>
          <a:xfrm>
            <a:off x="1155700" y="1168400"/>
            <a:ext cx="6888163" cy="856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78"/>
          <p:cNvSpPr txBox="1"/>
          <p:nvPr>
            <p:ph idx="2" type="body"/>
          </p:nvPr>
        </p:nvSpPr>
        <p:spPr>
          <a:xfrm>
            <a:off x="8196263" y="1168400"/>
            <a:ext cx="6888162" cy="856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9"/>
          <p:cNvSpPr txBox="1"/>
          <p:nvPr>
            <p:ph type="title"/>
          </p:nvPr>
        </p:nvSpPr>
        <p:spPr>
          <a:xfrm>
            <a:off x="1109663" y="2279650"/>
            <a:ext cx="14022387" cy="38036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9"/>
          <p:cNvSpPr txBox="1"/>
          <p:nvPr>
            <p:ph idx="1" type="body"/>
          </p:nvPr>
        </p:nvSpPr>
        <p:spPr>
          <a:xfrm>
            <a:off x="1109663" y="6119813"/>
            <a:ext cx="14022387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0"/>
          <p:cNvSpPr txBox="1"/>
          <p:nvPr>
            <p:ph type="title"/>
          </p:nvPr>
        </p:nvSpPr>
        <p:spPr>
          <a:xfrm>
            <a:off x="1155700" y="241300"/>
            <a:ext cx="13928725" cy="229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80"/>
          <p:cNvSpPr txBox="1"/>
          <p:nvPr>
            <p:ph idx="1" type="body"/>
          </p:nvPr>
        </p:nvSpPr>
        <p:spPr>
          <a:xfrm>
            <a:off x="1155700" y="1168400"/>
            <a:ext cx="13928725" cy="856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1"/>
          <p:cNvSpPr txBox="1"/>
          <p:nvPr>
            <p:ph type="ctrTitle"/>
          </p:nvPr>
        </p:nvSpPr>
        <p:spPr>
          <a:xfrm>
            <a:off x="2032000" y="1497013"/>
            <a:ext cx="12193588" cy="3182937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1"/>
          <p:cNvSpPr txBox="1"/>
          <p:nvPr>
            <p:ph idx="1" type="subTitle"/>
          </p:nvPr>
        </p:nvSpPr>
        <p:spPr>
          <a:xfrm>
            <a:off x="2032000" y="4802188"/>
            <a:ext cx="12193588" cy="220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35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3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bb5c758a3_0_163"/>
          <p:cNvSpPr txBox="1"/>
          <p:nvPr>
            <p:ph type="title"/>
          </p:nvPr>
        </p:nvSpPr>
        <p:spPr>
          <a:xfrm>
            <a:off x="554187" y="791156"/>
            <a:ext cx="151491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50" lIns="162550" spcFirstLastPara="1" rIns="162550" wrap="square" tIns="162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25" name="Google Shape;125;g36bb5c758a3_0_163"/>
          <p:cNvSpPr txBox="1"/>
          <p:nvPr>
            <p:ph idx="1" type="body"/>
          </p:nvPr>
        </p:nvSpPr>
        <p:spPr>
          <a:xfrm>
            <a:off x="554187" y="2048844"/>
            <a:ext cx="151491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50" lIns="162550" spcFirstLastPara="1" rIns="162550" wrap="square" tIns="162550">
            <a:noAutofit/>
          </a:bodyPr>
          <a:lstStyle>
            <a:lvl1pPr indent="-431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l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26" name="Google Shape;126;g36bb5c758a3_0_163"/>
          <p:cNvSpPr txBox="1"/>
          <p:nvPr>
            <p:ph idx="12" type="sldNum"/>
          </p:nvPr>
        </p:nvSpPr>
        <p:spPr>
          <a:xfrm>
            <a:off x="15063607" y="8290164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50" lIns="162550" spcFirstLastPara="1" rIns="162550" wrap="square" tIns="162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2"/>
          <p:cNvSpPr txBox="1"/>
          <p:nvPr>
            <p:ph type="title"/>
          </p:nvPr>
        </p:nvSpPr>
        <p:spPr>
          <a:xfrm rot="5400000">
            <a:off x="10486232" y="3582194"/>
            <a:ext cx="5802312" cy="3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2"/>
          <p:cNvSpPr txBox="1"/>
          <p:nvPr>
            <p:ph idx="1" type="body"/>
          </p:nvPr>
        </p:nvSpPr>
        <p:spPr>
          <a:xfrm rot="5400000">
            <a:off x="3398838" y="152400"/>
            <a:ext cx="5802312" cy="1036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3"/>
          <p:cNvSpPr txBox="1"/>
          <p:nvPr>
            <p:ph type="title"/>
          </p:nvPr>
        </p:nvSpPr>
        <p:spPr>
          <a:xfrm>
            <a:off x="1155700" y="2781300"/>
            <a:ext cx="13928725" cy="356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3"/>
          <p:cNvSpPr txBox="1"/>
          <p:nvPr>
            <p:ph idx="1" type="body"/>
          </p:nvPr>
        </p:nvSpPr>
        <p:spPr>
          <a:xfrm rot="5400000">
            <a:off x="5227638" y="-1676400"/>
            <a:ext cx="5802312" cy="1402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4"/>
          <p:cNvSpPr txBox="1"/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4"/>
          <p:cNvSpPr/>
          <p:nvPr>
            <p:ph idx="2" type="pic"/>
          </p:nvPr>
        </p:nvSpPr>
        <p:spPr>
          <a:xfrm>
            <a:off x="6911975" y="1316038"/>
            <a:ext cx="8229600" cy="64992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84"/>
          <p:cNvSpPr txBox="1"/>
          <p:nvPr>
            <p:ph idx="1" type="body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5"/>
          <p:cNvSpPr txBox="1"/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5"/>
          <p:cNvSpPr txBox="1"/>
          <p:nvPr>
            <p:ph idx="1" type="body"/>
          </p:nvPr>
        </p:nvSpPr>
        <p:spPr>
          <a:xfrm>
            <a:off x="6911975" y="1316038"/>
            <a:ext cx="8229600" cy="649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Google Shape;143;p85"/>
          <p:cNvSpPr txBox="1"/>
          <p:nvPr>
            <p:ph idx="2" type="body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4"/>
          <p:cNvSpPr txBox="1"/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4"/>
          <p:cNvSpPr/>
          <p:nvPr>
            <p:ph idx="2" type="pic"/>
          </p:nvPr>
        </p:nvSpPr>
        <p:spPr>
          <a:xfrm>
            <a:off x="6911975" y="1316038"/>
            <a:ext cx="8229600" cy="6499225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6"/>
          <p:cNvSpPr txBox="1"/>
          <p:nvPr>
            <p:ph type="title"/>
          </p:nvPr>
        </p:nvSpPr>
        <p:spPr>
          <a:xfrm>
            <a:off x="1155700" y="2781300"/>
            <a:ext cx="13928725" cy="356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7"/>
          <p:cNvSpPr txBox="1"/>
          <p:nvPr>
            <p:ph type="title"/>
          </p:nvPr>
        </p:nvSpPr>
        <p:spPr>
          <a:xfrm>
            <a:off x="1119188" y="487363"/>
            <a:ext cx="14022387" cy="176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7"/>
          <p:cNvSpPr txBox="1"/>
          <p:nvPr>
            <p:ph idx="1" type="body"/>
          </p:nvPr>
        </p:nvSpPr>
        <p:spPr>
          <a:xfrm>
            <a:off x="1119188" y="2241550"/>
            <a:ext cx="6878637" cy="1098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9" name="Google Shape;149;p87"/>
          <p:cNvSpPr txBox="1"/>
          <p:nvPr>
            <p:ph idx="2" type="body"/>
          </p:nvPr>
        </p:nvSpPr>
        <p:spPr>
          <a:xfrm>
            <a:off x="1119188" y="3340100"/>
            <a:ext cx="6878637" cy="4913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0" name="Google Shape;150;p87"/>
          <p:cNvSpPr txBox="1"/>
          <p:nvPr>
            <p:ph idx="3" type="body"/>
          </p:nvPr>
        </p:nvSpPr>
        <p:spPr>
          <a:xfrm>
            <a:off x="8231188" y="2241550"/>
            <a:ext cx="6910387" cy="1098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Google Shape;151;p87"/>
          <p:cNvSpPr txBox="1"/>
          <p:nvPr>
            <p:ph idx="4" type="body"/>
          </p:nvPr>
        </p:nvSpPr>
        <p:spPr>
          <a:xfrm>
            <a:off x="8231188" y="3340100"/>
            <a:ext cx="6910387" cy="4913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8"/>
          <p:cNvSpPr txBox="1"/>
          <p:nvPr>
            <p:ph type="title"/>
          </p:nvPr>
        </p:nvSpPr>
        <p:spPr>
          <a:xfrm>
            <a:off x="1155700" y="2781300"/>
            <a:ext cx="13928725" cy="356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8"/>
          <p:cNvSpPr txBox="1"/>
          <p:nvPr>
            <p:ph idx="1" type="body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Google Shape;155;p88"/>
          <p:cNvSpPr txBox="1"/>
          <p:nvPr>
            <p:ph idx="2" type="body"/>
          </p:nvPr>
        </p:nvSpPr>
        <p:spPr>
          <a:xfrm>
            <a:off x="8204200" y="2433638"/>
            <a:ext cx="6935788" cy="580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9"/>
          <p:cNvSpPr txBox="1"/>
          <p:nvPr>
            <p:ph type="title"/>
          </p:nvPr>
        </p:nvSpPr>
        <p:spPr>
          <a:xfrm>
            <a:off x="1109663" y="2279650"/>
            <a:ext cx="14022387" cy="38036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9"/>
          <p:cNvSpPr txBox="1"/>
          <p:nvPr>
            <p:ph idx="1" type="body"/>
          </p:nvPr>
        </p:nvSpPr>
        <p:spPr>
          <a:xfrm>
            <a:off x="1109663" y="6119813"/>
            <a:ext cx="14022387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0"/>
          <p:cNvSpPr txBox="1"/>
          <p:nvPr>
            <p:ph type="title"/>
          </p:nvPr>
        </p:nvSpPr>
        <p:spPr>
          <a:xfrm>
            <a:off x="1155700" y="2781300"/>
            <a:ext cx="13928725" cy="356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90"/>
          <p:cNvSpPr txBox="1"/>
          <p:nvPr>
            <p:ph idx="1" type="body"/>
          </p:nvPr>
        </p:nvSpPr>
        <p:spPr>
          <a:xfrm>
            <a:off x="1117600" y="2433638"/>
            <a:ext cx="14022388" cy="580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1"/>
          <p:cNvSpPr txBox="1"/>
          <p:nvPr>
            <p:ph type="ctrTitle"/>
          </p:nvPr>
        </p:nvSpPr>
        <p:spPr>
          <a:xfrm>
            <a:off x="2032000" y="1497013"/>
            <a:ext cx="12193588" cy="3182937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91"/>
          <p:cNvSpPr txBox="1"/>
          <p:nvPr>
            <p:ph idx="1" type="subTitle"/>
          </p:nvPr>
        </p:nvSpPr>
        <p:spPr>
          <a:xfrm>
            <a:off x="2032000" y="4802188"/>
            <a:ext cx="12193588" cy="2208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2"/>
          <p:cNvSpPr txBox="1"/>
          <p:nvPr>
            <p:ph type="title"/>
          </p:nvPr>
        </p:nvSpPr>
        <p:spPr>
          <a:xfrm rot="5400000">
            <a:off x="8665369" y="3178969"/>
            <a:ext cx="9356725" cy="348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2"/>
          <p:cNvSpPr txBox="1"/>
          <p:nvPr>
            <p:ph idx="1" type="body"/>
          </p:nvPr>
        </p:nvSpPr>
        <p:spPr>
          <a:xfrm rot="5400000">
            <a:off x="1624807" y="-227807"/>
            <a:ext cx="9356725" cy="10294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3"/>
          <p:cNvSpPr txBox="1"/>
          <p:nvPr>
            <p:ph type="title"/>
          </p:nvPr>
        </p:nvSpPr>
        <p:spPr>
          <a:xfrm>
            <a:off x="1155700" y="241300"/>
            <a:ext cx="13928725" cy="229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3"/>
          <p:cNvSpPr txBox="1"/>
          <p:nvPr>
            <p:ph idx="1" type="body"/>
          </p:nvPr>
        </p:nvSpPr>
        <p:spPr>
          <a:xfrm rot="5400000">
            <a:off x="3975894" y="-1510507"/>
            <a:ext cx="8288337" cy="1392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4"/>
          <p:cNvSpPr txBox="1"/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64"/>
          <p:cNvSpPr/>
          <p:nvPr>
            <p:ph idx="2" type="pic"/>
          </p:nvPr>
        </p:nvSpPr>
        <p:spPr>
          <a:xfrm>
            <a:off x="6911975" y="1316038"/>
            <a:ext cx="8229600" cy="6499225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64"/>
          <p:cNvSpPr txBox="1"/>
          <p:nvPr>
            <p:ph idx="1" type="body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 txBox="1"/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1" type="body"/>
          </p:nvPr>
        </p:nvSpPr>
        <p:spPr>
          <a:xfrm>
            <a:off x="6911975" y="1316038"/>
            <a:ext cx="8229600" cy="64992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" name="Google Shape;23;p45"/>
          <p:cNvSpPr txBox="1"/>
          <p:nvPr>
            <p:ph idx="2" type="body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5"/>
          <p:cNvSpPr txBox="1"/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5"/>
          <p:cNvSpPr txBox="1"/>
          <p:nvPr>
            <p:ph idx="1" type="body"/>
          </p:nvPr>
        </p:nvSpPr>
        <p:spPr>
          <a:xfrm>
            <a:off x="6911975" y="1316038"/>
            <a:ext cx="8229600" cy="649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2" name="Google Shape;182;p65"/>
          <p:cNvSpPr txBox="1"/>
          <p:nvPr>
            <p:ph idx="2" type="body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6"/>
          <p:cNvSpPr txBox="1"/>
          <p:nvPr>
            <p:ph type="title"/>
          </p:nvPr>
        </p:nvSpPr>
        <p:spPr>
          <a:xfrm>
            <a:off x="1155700" y="241300"/>
            <a:ext cx="13928725" cy="229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7"/>
          <p:cNvSpPr txBox="1"/>
          <p:nvPr>
            <p:ph type="title"/>
          </p:nvPr>
        </p:nvSpPr>
        <p:spPr>
          <a:xfrm>
            <a:off x="1119188" y="487363"/>
            <a:ext cx="14022387" cy="176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7"/>
          <p:cNvSpPr txBox="1"/>
          <p:nvPr>
            <p:ph idx="1" type="body"/>
          </p:nvPr>
        </p:nvSpPr>
        <p:spPr>
          <a:xfrm>
            <a:off x="1119188" y="2241550"/>
            <a:ext cx="6878637" cy="10985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67"/>
          <p:cNvSpPr txBox="1"/>
          <p:nvPr>
            <p:ph idx="2" type="body"/>
          </p:nvPr>
        </p:nvSpPr>
        <p:spPr>
          <a:xfrm>
            <a:off x="1119188" y="3340100"/>
            <a:ext cx="6878637" cy="4913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67"/>
          <p:cNvSpPr txBox="1"/>
          <p:nvPr>
            <p:ph idx="3" type="body"/>
          </p:nvPr>
        </p:nvSpPr>
        <p:spPr>
          <a:xfrm>
            <a:off x="8231188" y="2241550"/>
            <a:ext cx="6910387" cy="10985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67"/>
          <p:cNvSpPr txBox="1"/>
          <p:nvPr>
            <p:ph idx="4" type="body"/>
          </p:nvPr>
        </p:nvSpPr>
        <p:spPr>
          <a:xfrm>
            <a:off x="8231188" y="3340100"/>
            <a:ext cx="6910387" cy="4913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8"/>
          <p:cNvSpPr txBox="1"/>
          <p:nvPr>
            <p:ph type="title"/>
          </p:nvPr>
        </p:nvSpPr>
        <p:spPr>
          <a:xfrm>
            <a:off x="1155700" y="241300"/>
            <a:ext cx="13928725" cy="229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8"/>
          <p:cNvSpPr txBox="1"/>
          <p:nvPr>
            <p:ph idx="1" type="body"/>
          </p:nvPr>
        </p:nvSpPr>
        <p:spPr>
          <a:xfrm>
            <a:off x="1155700" y="1309688"/>
            <a:ext cx="6888163" cy="828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68"/>
          <p:cNvSpPr txBox="1"/>
          <p:nvPr>
            <p:ph idx="2" type="body"/>
          </p:nvPr>
        </p:nvSpPr>
        <p:spPr>
          <a:xfrm>
            <a:off x="8196263" y="1309688"/>
            <a:ext cx="6888162" cy="828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9"/>
          <p:cNvSpPr txBox="1"/>
          <p:nvPr>
            <p:ph type="title"/>
          </p:nvPr>
        </p:nvSpPr>
        <p:spPr>
          <a:xfrm>
            <a:off x="1109663" y="2279650"/>
            <a:ext cx="14022387" cy="38036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9"/>
          <p:cNvSpPr txBox="1"/>
          <p:nvPr>
            <p:ph idx="1" type="body"/>
          </p:nvPr>
        </p:nvSpPr>
        <p:spPr>
          <a:xfrm>
            <a:off x="1109663" y="6119813"/>
            <a:ext cx="14022387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0"/>
          <p:cNvSpPr txBox="1"/>
          <p:nvPr>
            <p:ph type="title"/>
          </p:nvPr>
        </p:nvSpPr>
        <p:spPr>
          <a:xfrm>
            <a:off x="1155700" y="241300"/>
            <a:ext cx="13928725" cy="229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70"/>
          <p:cNvSpPr txBox="1"/>
          <p:nvPr>
            <p:ph idx="1" type="body"/>
          </p:nvPr>
        </p:nvSpPr>
        <p:spPr>
          <a:xfrm>
            <a:off x="1155700" y="1309687"/>
            <a:ext cx="13928725" cy="828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1"/>
          <p:cNvSpPr txBox="1"/>
          <p:nvPr>
            <p:ph type="ctrTitle"/>
          </p:nvPr>
        </p:nvSpPr>
        <p:spPr>
          <a:xfrm>
            <a:off x="2032000" y="1497013"/>
            <a:ext cx="12193588" cy="3182937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1"/>
          <p:cNvSpPr txBox="1"/>
          <p:nvPr>
            <p:ph idx="1" type="subTitle"/>
          </p:nvPr>
        </p:nvSpPr>
        <p:spPr>
          <a:xfrm>
            <a:off x="2032000" y="4802188"/>
            <a:ext cx="12193588" cy="2208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algn="ctr">
              <a:spcBef>
                <a:spcPts val="35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3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/>
          <p:nvPr>
            <p:ph type="title"/>
          </p:nvPr>
        </p:nvSpPr>
        <p:spPr>
          <a:xfrm>
            <a:off x="1155700" y="1536700"/>
            <a:ext cx="13928725" cy="3082925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 txBox="1"/>
          <p:nvPr>
            <p:ph type="title"/>
          </p:nvPr>
        </p:nvSpPr>
        <p:spPr>
          <a:xfrm>
            <a:off x="1119188" y="487363"/>
            <a:ext cx="14022387" cy="17668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" type="body"/>
          </p:nvPr>
        </p:nvSpPr>
        <p:spPr>
          <a:xfrm>
            <a:off x="1119188" y="2241550"/>
            <a:ext cx="6878637" cy="10985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47"/>
          <p:cNvSpPr txBox="1"/>
          <p:nvPr>
            <p:ph idx="2" type="body"/>
          </p:nvPr>
        </p:nvSpPr>
        <p:spPr>
          <a:xfrm>
            <a:off x="1119188" y="3340100"/>
            <a:ext cx="6878637" cy="49133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3" type="body"/>
          </p:nvPr>
        </p:nvSpPr>
        <p:spPr>
          <a:xfrm>
            <a:off x="8231188" y="2241550"/>
            <a:ext cx="6910387" cy="10985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47"/>
          <p:cNvSpPr txBox="1"/>
          <p:nvPr>
            <p:ph idx="4" type="body"/>
          </p:nvPr>
        </p:nvSpPr>
        <p:spPr>
          <a:xfrm>
            <a:off x="8231188" y="3340100"/>
            <a:ext cx="6910387" cy="49133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/>
          <p:nvPr>
            <p:ph type="title"/>
          </p:nvPr>
        </p:nvSpPr>
        <p:spPr>
          <a:xfrm>
            <a:off x="1155700" y="1536700"/>
            <a:ext cx="13928725" cy="3082925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" type="body"/>
          </p:nvPr>
        </p:nvSpPr>
        <p:spPr>
          <a:xfrm>
            <a:off x="1155700" y="4711700"/>
            <a:ext cx="6888163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2" type="body"/>
          </p:nvPr>
        </p:nvSpPr>
        <p:spPr>
          <a:xfrm>
            <a:off x="8196263" y="4711700"/>
            <a:ext cx="6888162" cy="44624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 txBox="1"/>
          <p:nvPr>
            <p:ph type="title"/>
          </p:nvPr>
        </p:nvSpPr>
        <p:spPr>
          <a:xfrm>
            <a:off x="1109663" y="2279650"/>
            <a:ext cx="14022387" cy="38036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9"/>
          <p:cNvSpPr txBox="1"/>
          <p:nvPr>
            <p:ph idx="1" type="body"/>
          </p:nvPr>
        </p:nvSpPr>
        <p:spPr>
          <a:xfrm>
            <a:off x="1109663" y="6119813"/>
            <a:ext cx="14022387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2"/>
          <p:cNvSpPr txBox="1"/>
          <p:nvPr>
            <p:ph type="title"/>
          </p:nvPr>
        </p:nvSpPr>
        <p:spPr>
          <a:xfrm>
            <a:off x="1155700" y="1536700"/>
            <a:ext cx="13928725" cy="3082925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" type="body"/>
          </p:nvPr>
        </p:nvSpPr>
        <p:spPr>
          <a:xfrm>
            <a:off x="1155700" y="4711700"/>
            <a:ext cx="1392872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1511300" y="144462"/>
            <a:ext cx="13230225" cy="247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7" name="Google Shape;47;p34"/>
          <p:cNvSpPr txBox="1"/>
          <p:nvPr>
            <p:ph idx="1" type="body"/>
          </p:nvPr>
        </p:nvSpPr>
        <p:spPr>
          <a:xfrm>
            <a:off x="1511300" y="1444625"/>
            <a:ext cx="13230225" cy="76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Autofit/>
          </a:bodyPr>
          <a:lstStyle>
            <a:lvl1pPr indent="-228600" lvl="0" marL="457200" marR="0" rtl="0" algn="l">
              <a:spcBef>
                <a:spcPts val="23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23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23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23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230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/>
          <p:nvPr>
            <p:ph type="title"/>
          </p:nvPr>
        </p:nvSpPr>
        <p:spPr>
          <a:xfrm>
            <a:off x="1155700" y="241300"/>
            <a:ext cx="13928725" cy="229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36"/>
          <p:cNvSpPr txBox="1"/>
          <p:nvPr>
            <p:ph idx="1" type="body"/>
          </p:nvPr>
        </p:nvSpPr>
        <p:spPr>
          <a:xfrm>
            <a:off x="1155700" y="1168400"/>
            <a:ext cx="13928725" cy="856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marR="0" rtl="0" algn="l">
              <a:spcBef>
                <a:spcPts val="35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5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5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5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50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/>
          <p:nvPr>
            <p:ph type="title"/>
          </p:nvPr>
        </p:nvSpPr>
        <p:spPr>
          <a:xfrm>
            <a:off x="1155700" y="2781300"/>
            <a:ext cx="13928725" cy="356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 txBox="1"/>
          <p:nvPr>
            <p:ph type="title"/>
          </p:nvPr>
        </p:nvSpPr>
        <p:spPr>
          <a:xfrm>
            <a:off x="1155700" y="241300"/>
            <a:ext cx="13928725" cy="229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7" name="Google Shape;167;p40"/>
          <p:cNvSpPr txBox="1"/>
          <p:nvPr>
            <p:ph idx="1" type="body"/>
          </p:nvPr>
        </p:nvSpPr>
        <p:spPr>
          <a:xfrm>
            <a:off x="1155700" y="1309687"/>
            <a:ext cx="13928725" cy="828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>
            <a:lvl1pPr indent="-228600" lvl="0" marL="457200" marR="0" rtl="0" algn="l">
              <a:spcBef>
                <a:spcPts val="35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spcBef>
                <a:spcPts val="35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spcBef>
                <a:spcPts val="35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spcBef>
                <a:spcPts val="35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spcBef>
                <a:spcPts val="350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python.org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 txBox="1"/>
          <p:nvPr/>
        </p:nvSpPr>
        <p:spPr>
          <a:xfrm>
            <a:off x="1155700" y="1536700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Intro to Programming</a:t>
            </a:r>
            <a:endParaRPr/>
          </a:p>
        </p:txBody>
      </p:sp>
      <p:sp>
        <p:nvSpPr>
          <p:cNvPr id="209" name="Google Shape;209;p1"/>
          <p:cNvSpPr txBox="1"/>
          <p:nvPr/>
        </p:nvSpPr>
        <p:spPr>
          <a:xfrm>
            <a:off x="1185862" y="48006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ill Sans"/>
              <a:buNone/>
            </a:pPr>
            <a:r>
              <a:rPr b="0" i="0" lang="en-US" sz="4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/>
        </p:nvSpPr>
        <p:spPr>
          <a:xfrm>
            <a:off x="1155700" y="241300"/>
            <a:ext cx="139320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400"/>
              <a:buFont typeface="Gill Sans"/>
              <a:buNone/>
            </a:pPr>
            <a:r>
              <a:rPr b="0" i="0" lang="en-US" sz="74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Definitions</a:t>
            </a:r>
            <a:endParaRPr/>
          </a:p>
        </p:txBody>
      </p:sp>
      <p:sp>
        <p:nvSpPr>
          <p:cNvPr id="292" name="Google Shape;292;p12"/>
          <p:cNvSpPr txBox="1"/>
          <p:nvPr/>
        </p:nvSpPr>
        <p:spPr>
          <a:xfrm>
            <a:off x="1155700" y="2133600"/>
            <a:ext cx="13931900" cy="6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-531812" lvl="0" marL="746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5814"/>
              <a:buFont typeface="Gill Sans"/>
              <a:buChar char="•"/>
            </a:pPr>
            <a:r>
              <a:rPr b="0" i="0" lang="en-US" sz="34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Central Processing Unit</a:t>
            </a:r>
            <a:r>
              <a:rPr b="0" i="0" lang="en-US" sz="3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: Runs the Program - The CPU is </a:t>
            </a:r>
            <a:br>
              <a:rPr b="0" i="0" lang="en-US" sz="3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always wondering “what to do next”?  Not the brains </a:t>
            </a:r>
            <a:br>
              <a:rPr b="0" i="0" lang="en-US" sz="3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exactly – not smart but very very fast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ts val="5814"/>
              <a:buFont typeface="Gill Sans"/>
              <a:buChar char="•"/>
            </a:pPr>
            <a:r>
              <a:rPr b="0" i="0" lang="en-US" sz="34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Input Devices</a:t>
            </a:r>
            <a:r>
              <a:rPr b="0" i="0" lang="en-US" sz="3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: Keyboard, Mouse, Touch Screen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ts val="5814"/>
              <a:buFont typeface="Gill Sans"/>
              <a:buChar char="•"/>
            </a:pPr>
            <a:r>
              <a:rPr b="0" i="0" lang="en-US" sz="34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Output Devices</a:t>
            </a:r>
            <a:r>
              <a:rPr b="0" i="0" lang="en-US" sz="3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: Screen, Speakers, Printer, DVD Burner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ts val="5814"/>
              <a:buFont typeface="Gill Sans"/>
              <a:buChar char="•"/>
            </a:pPr>
            <a:r>
              <a:rPr b="0" i="0" lang="en-US" sz="34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Main Memory</a:t>
            </a:r>
            <a:r>
              <a:rPr b="0" i="0" lang="en-US" sz="3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: Fast small temporary storage - lost on reboot - aka Random Access Memory (RAM)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ts val="5814"/>
              <a:buFont typeface="Gill Sans"/>
              <a:buChar char="•"/>
            </a:pPr>
            <a:r>
              <a:rPr b="0" i="0" lang="en-US" sz="34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Secondary Memory</a:t>
            </a:r>
            <a:r>
              <a:rPr b="0" i="0" lang="en-US" sz="3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: Slower large permanent storage - lasts until deleted - disk drive / memory stick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187" y="1603375"/>
            <a:ext cx="7707312" cy="710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3"/>
          <p:cNvSpPr txBox="1"/>
          <p:nvPr/>
        </p:nvSpPr>
        <p:spPr>
          <a:xfrm>
            <a:off x="1189037" y="241300"/>
            <a:ext cx="13350875" cy="1770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Gill Sans"/>
              <a:buNone/>
            </a:pPr>
            <a:r>
              <a:rPr b="0" i="0" lang="en-US" sz="7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Motherboard</a:t>
            </a:r>
            <a:endParaRPr/>
          </a:p>
        </p:txBody>
      </p:sp>
      <p:sp>
        <p:nvSpPr>
          <p:cNvPr id="299" name="Google Shape;299;p13"/>
          <p:cNvSpPr txBox="1"/>
          <p:nvPr/>
        </p:nvSpPr>
        <p:spPr>
          <a:xfrm>
            <a:off x="4548187" y="8364537"/>
            <a:ext cx="4419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Source: http://commons.Wikimedia.org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/>
        </p:nvSpPr>
        <p:spPr>
          <a:xfrm>
            <a:off x="1189037" y="241300"/>
            <a:ext cx="13350875" cy="1770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Gill Sans"/>
              <a:buNone/>
            </a:pPr>
            <a:r>
              <a:rPr b="0" i="0" lang="en-US" sz="7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Central Processing Unit (CPU)</a:t>
            </a:r>
            <a:endParaRPr/>
          </a:p>
        </p:txBody>
      </p:sp>
      <p:pic>
        <p:nvPicPr>
          <p:cNvPr id="305" name="Google Shape;3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6925" y="2022475"/>
            <a:ext cx="6515100" cy="63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4"/>
          <p:cNvSpPr txBox="1"/>
          <p:nvPr/>
        </p:nvSpPr>
        <p:spPr>
          <a:xfrm>
            <a:off x="5005387" y="8359775"/>
            <a:ext cx="441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Source: http://commons.Wikimedia.org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/>
          <p:nvPr/>
        </p:nvSpPr>
        <p:spPr>
          <a:xfrm>
            <a:off x="1189037" y="241300"/>
            <a:ext cx="13350875" cy="1770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Gill Sans"/>
              <a:buNone/>
            </a:pPr>
            <a:r>
              <a:rPr b="0" i="0" lang="en-US" sz="7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Memory (RAM)</a:t>
            </a:r>
            <a:endParaRPr/>
          </a:p>
        </p:txBody>
      </p:sp>
      <p:sp>
        <p:nvSpPr>
          <p:cNvPr id="312" name="Google Shape;312;p15"/>
          <p:cNvSpPr txBox="1"/>
          <p:nvPr/>
        </p:nvSpPr>
        <p:spPr>
          <a:xfrm>
            <a:off x="5310187" y="8382000"/>
            <a:ext cx="441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Source: http://commons.wikimedia.org</a:t>
            </a:r>
            <a:endParaRPr/>
          </a:p>
        </p:txBody>
      </p:sp>
      <p:pic>
        <p:nvPicPr>
          <p:cNvPr id="313" name="Google Shape;3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4387" y="1752600"/>
            <a:ext cx="6400800" cy="655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/>
          <p:nvPr/>
        </p:nvSpPr>
        <p:spPr>
          <a:xfrm>
            <a:off x="1189037" y="241300"/>
            <a:ext cx="13350875" cy="1770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Gill Sans"/>
              <a:buNone/>
            </a:pPr>
            <a:r>
              <a:rPr b="0" i="0" lang="en-US" sz="7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Hard  Drive</a:t>
            </a:r>
            <a:endParaRPr/>
          </a:p>
        </p:txBody>
      </p:sp>
      <p:sp>
        <p:nvSpPr>
          <p:cNvPr id="319" name="Google Shape;319;p16"/>
          <p:cNvSpPr txBox="1"/>
          <p:nvPr/>
        </p:nvSpPr>
        <p:spPr>
          <a:xfrm>
            <a:off x="5081587" y="8382000"/>
            <a:ext cx="4419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Source: http://commons.Wikimedia.org</a:t>
            </a:r>
            <a:endParaRPr/>
          </a:p>
        </p:txBody>
      </p:sp>
      <p:pic>
        <p:nvPicPr>
          <p:cNvPr id="320" name="Google Shape;3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3787" y="1905000"/>
            <a:ext cx="8255000" cy="6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/>
        </p:nvSpPr>
        <p:spPr>
          <a:xfrm>
            <a:off x="1155700" y="1536700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Python as a Language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Gill Sans"/>
              <a:buNone/>
            </a:pPr>
            <a:r>
              <a:rPr b="0" i="0" lang="en-US" sz="7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Python: A Computer Language</a:t>
            </a:r>
            <a:endParaRPr/>
          </a:p>
        </p:txBody>
      </p:sp>
      <p:sp>
        <p:nvSpPr>
          <p:cNvPr id="331" name="Google Shape;331;p18"/>
          <p:cNvSpPr txBox="1"/>
          <p:nvPr/>
        </p:nvSpPr>
        <p:spPr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-531812" lvl="0" marL="746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14"/>
              <a:buFont typeface="Gill Sans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need to learn the Python language so we can communicate our instructions to Python.  In the beginning we will make lots of mistakes 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5814"/>
              <a:buFont typeface="Gill Sans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When you make a mistake, the computer does not think you are “cute”.  It says “syntax error” - given that it “knows” the language and you are just learning it.  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5814"/>
              <a:buFont typeface="Gill Sans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You must remember that you are intelligent and can learn - the computer is simple and very fast - but cannot learn - so it is easier for you to learn Python than for the computer to learn English...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/>
          <p:nvPr/>
        </p:nvSpPr>
        <p:spPr>
          <a:xfrm>
            <a:off x="1155700" y="2781300"/>
            <a:ext cx="13931900" cy="35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Talking to Python : The Interpreter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Gill Sans"/>
              <a:buNone/>
            </a:pPr>
            <a:r>
              <a:rPr b="0" i="0" lang="en-US" sz="7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Prompt ...</a:t>
            </a:r>
            <a:endParaRPr/>
          </a:p>
        </p:txBody>
      </p:sp>
      <p:pic>
        <p:nvPicPr>
          <p:cNvPr id="342" name="Google Shape;3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2971800"/>
            <a:ext cx="14801850" cy="4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Elements of Python</a:t>
            </a:r>
            <a:endParaRPr/>
          </a:p>
        </p:txBody>
      </p:sp>
      <p:sp>
        <p:nvSpPr>
          <p:cNvPr id="348" name="Google Shape;348;p21"/>
          <p:cNvSpPr txBox="1"/>
          <p:nvPr/>
        </p:nvSpPr>
        <p:spPr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-531812" lvl="0" marL="746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Vocabulary / Words - Variables and Reserved words (Chapter 2)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Sentence structure - valid syntax patterns (Chapters 3-5)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Story structure - constructing a program for a purpose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/>
          <p:nvPr/>
        </p:nvSpPr>
        <p:spPr>
          <a:xfrm>
            <a:off x="-50800" y="-76200"/>
            <a:ext cx="16357600" cy="929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1423987" y="1871662"/>
            <a:ext cx="12900025" cy="270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7075" wrap="square" tIns="0">
            <a:noAutofit/>
          </a:bodyPr>
          <a:lstStyle/>
          <a:p>
            <a:pPr indent="0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25C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1B325C"/>
                </a:solidFill>
                <a:latin typeface="Arial"/>
                <a:ea typeface="Arial"/>
                <a:cs typeface="Arial"/>
                <a:sym typeface="Arial"/>
              </a:rPr>
              <a:t>You can download Python at no charge from </a:t>
            </a:r>
            <a:r>
              <a:rPr b="0" i="0" lang="en-US" sz="2400" u="sng">
                <a:solidFill>
                  <a:srgbClr val="1B325C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www.python.org</a:t>
            </a:r>
            <a:endParaRPr/>
          </a:p>
          <a:p>
            <a:pPr indent="0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t/>
            </a:r>
            <a:endParaRPr b="0" i="0" sz="2400" u="none">
              <a:solidFill>
                <a:srgbClr val="1B32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325C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2033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2033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"/>
          <p:cNvSpPr txBox="1"/>
          <p:nvPr/>
        </p:nvSpPr>
        <p:spPr>
          <a:xfrm>
            <a:off x="1550987" y="533400"/>
            <a:ext cx="13160375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Gill Sans"/>
              <a:buNone/>
            </a:pPr>
            <a:r>
              <a:rPr b="0" i="0" lang="en-US" sz="48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Setting up Python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Reserved Words</a:t>
            </a:r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1155700" y="2603500"/>
            <a:ext cx="13931900" cy="21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-531812" lvl="0" marL="746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You can not use reserved words as variable names / identifiers</a:t>
            </a:r>
            <a:endParaRPr/>
          </a:p>
        </p:txBody>
      </p:sp>
      <p:sp>
        <p:nvSpPr>
          <p:cNvPr id="355" name="Google Shape;355;p22"/>
          <p:cNvSpPr txBox="1"/>
          <p:nvPr/>
        </p:nvSpPr>
        <p:spPr>
          <a:xfrm>
            <a:off x="3109912" y="5037137"/>
            <a:ext cx="11312525" cy="2560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   del   for   is   raise assert   elif   from   lambda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return break   else   global   not   try class   except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if   or   while continue   exec   import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pass   yield def   ﬁnally   in   print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Statements</a:t>
            </a:r>
            <a:endParaRPr/>
          </a:p>
        </p:txBody>
      </p:sp>
      <p:sp>
        <p:nvSpPr>
          <p:cNvPr id="361" name="Google Shape;361;p23"/>
          <p:cNvSpPr txBox="1"/>
          <p:nvPr/>
        </p:nvSpPr>
        <p:spPr>
          <a:xfrm>
            <a:off x="2509837" y="3495675"/>
            <a:ext cx="2592387" cy="2468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400"/>
              <a:buFont typeface="Gill Sans"/>
              <a:buNone/>
            </a:pPr>
            <a:r>
              <a:rPr b="0" i="0" lang="en-US" sz="54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x </a:t>
            </a:r>
            <a:r>
              <a:rPr b="0" i="0" lang="en-US" sz="5400" u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b="0" i="0" lang="en-US" sz="54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5400" u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5400"/>
              <a:buFont typeface="Gill Sans"/>
              <a:buNone/>
            </a:pPr>
            <a:r>
              <a:rPr b="0" i="0" lang="en-US" sz="54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x </a:t>
            </a:r>
            <a:r>
              <a:rPr b="0" i="0" lang="en-US" sz="5400" u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b="0" i="0" lang="en-US" sz="54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 x </a:t>
            </a:r>
            <a:r>
              <a:rPr b="0" i="0" lang="en-US" sz="5400" u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+</a:t>
            </a:r>
            <a:r>
              <a:rPr b="0" i="0" lang="en-US" sz="54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5400" u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Gill Sans"/>
              <a:buNone/>
            </a:pPr>
            <a:r>
              <a:rPr b="0" i="0" lang="en-US" sz="54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b="0" i="0" lang="en-US" sz="54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 x</a:t>
            </a:r>
            <a:endParaRPr/>
          </a:p>
        </p:txBody>
      </p:sp>
      <p:sp>
        <p:nvSpPr>
          <p:cNvPr id="362" name="Google Shape;362;p23"/>
          <p:cNvSpPr txBox="1"/>
          <p:nvPr/>
        </p:nvSpPr>
        <p:spPr>
          <a:xfrm>
            <a:off x="1403350" y="7991475"/>
            <a:ext cx="174625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4421187" y="7991475"/>
            <a:ext cx="2085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Operator</a:t>
            </a:r>
            <a:endParaRPr/>
          </a:p>
        </p:txBody>
      </p:sp>
      <p:sp>
        <p:nvSpPr>
          <p:cNvPr id="364" name="Google Shape;364;p23"/>
          <p:cNvSpPr txBox="1"/>
          <p:nvPr/>
        </p:nvSpPr>
        <p:spPr>
          <a:xfrm>
            <a:off x="7805737" y="7889875"/>
            <a:ext cx="19954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Constant</a:t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11549062" y="7889875"/>
            <a:ext cx="34940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200"/>
              <a:buFont typeface="Gill Sans"/>
              <a:buNone/>
            </a:pPr>
            <a:r>
              <a:rPr b="0" i="0" lang="en-US" sz="42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Reserved Word</a:t>
            </a:r>
            <a:endParaRPr/>
          </a:p>
        </p:txBody>
      </p:sp>
      <p:sp>
        <p:nvSpPr>
          <p:cNvPr id="366" name="Google Shape;366;p23"/>
          <p:cNvSpPr txBox="1"/>
          <p:nvPr/>
        </p:nvSpPr>
        <p:spPr>
          <a:xfrm>
            <a:off x="7642225" y="3502025"/>
            <a:ext cx="7812087" cy="2468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Gill Sans"/>
              <a:buNone/>
            </a:pPr>
            <a:r>
              <a:rPr b="0" i="0" lang="en-US" sz="5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Assignment Statement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Gill Sans"/>
              <a:buNone/>
            </a:pPr>
            <a:r>
              <a:rPr b="0" i="0" lang="en-US" sz="5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Assignment with expression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Gill Sans"/>
              <a:buNone/>
            </a:pPr>
            <a:r>
              <a:rPr b="0" i="0" lang="en-US" sz="5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Print statement</a:t>
            </a:r>
            <a:endParaRPr/>
          </a:p>
        </p:txBody>
      </p:sp>
      <p:cxnSp>
        <p:nvCxnSpPr>
          <p:cNvPr id="367" name="Google Shape;367;p23"/>
          <p:cNvCxnSpPr/>
          <p:nvPr/>
        </p:nvCxnSpPr>
        <p:spPr>
          <a:xfrm flipH="1" rot="10800000">
            <a:off x="5913437" y="3959225"/>
            <a:ext cx="1330325" cy="23812"/>
          </a:xfrm>
          <a:prstGeom prst="straightConnector1">
            <a:avLst/>
          </a:prstGeom>
          <a:noFill/>
          <a:ln cap="sq" cmpd="sng" w="63350">
            <a:solidFill>
              <a:srgbClr val="FFFFFF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68" name="Google Shape;368;p23"/>
          <p:cNvCxnSpPr/>
          <p:nvPr/>
        </p:nvCxnSpPr>
        <p:spPr>
          <a:xfrm flipH="1" rot="10800000">
            <a:off x="6197600" y="4730750"/>
            <a:ext cx="933450" cy="14287"/>
          </a:xfrm>
          <a:prstGeom prst="straightConnector1">
            <a:avLst/>
          </a:prstGeom>
          <a:noFill/>
          <a:ln cap="sq" cmpd="sng" w="63350">
            <a:solidFill>
              <a:srgbClr val="FFFFFF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69" name="Google Shape;369;p23"/>
          <p:cNvCxnSpPr/>
          <p:nvPr/>
        </p:nvCxnSpPr>
        <p:spPr>
          <a:xfrm flipH="1" rot="10800000">
            <a:off x="5918200" y="5559425"/>
            <a:ext cx="1330325" cy="23812"/>
          </a:xfrm>
          <a:prstGeom prst="straightConnector1">
            <a:avLst/>
          </a:prstGeom>
          <a:noFill/>
          <a:ln cap="sq" cmpd="sng" w="63350">
            <a:solidFill>
              <a:srgbClr val="FFFFFF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Gill Sans"/>
              <a:buNone/>
            </a:pPr>
            <a:r>
              <a:rPr b="0" i="0" lang="en-US" sz="7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Python Scripts</a:t>
            </a:r>
            <a:endParaRPr/>
          </a:p>
        </p:txBody>
      </p:sp>
      <p:sp>
        <p:nvSpPr>
          <p:cNvPr id="375" name="Google Shape;375;p24"/>
          <p:cNvSpPr txBox="1"/>
          <p:nvPr/>
        </p:nvSpPr>
        <p:spPr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-531812" lvl="0" marL="746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14"/>
              <a:buFont typeface="Gill Sans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Interactive Python is good for experiments and programs of 3-4 lines long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5814"/>
              <a:buFont typeface="Gill Sans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But most programs are much longer so we type them into a file and tell python to run the commands in the file.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5814"/>
              <a:buFont typeface="Gill Sans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 a sense we are “giving Python a script”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5814"/>
              <a:buFont typeface="Gill Sans"/>
              <a:buChar char="•"/>
            </a:pPr>
            <a:r>
              <a:rPr b="0" i="0" lang="en-US" sz="3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As convention, we add “.py” as the suffix on the end of these files to indicate they contain Python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Gill Sans"/>
              <a:buNone/>
            </a:pPr>
            <a:r>
              <a:rPr b="0" i="0" lang="en-US" sz="7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Interactive vs. Script</a:t>
            </a:r>
            <a:endParaRPr/>
          </a:p>
        </p:txBody>
      </p:sp>
      <p:sp>
        <p:nvSpPr>
          <p:cNvPr id="381" name="Google Shape;381;p25"/>
          <p:cNvSpPr txBox="1"/>
          <p:nvPr/>
        </p:nvSpPr>
        <p:spPr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-531812" lvl="0" marL="746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14"/>
              <a:buFont typeface="Gill Sans"/>
              <a:buChar char="•"/>
            </a:pPr>
            <a:r>
              <a:rPr b="1" i="0" lang="en-US" sz="3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Interactive</a:t>
            </a:r>
            <a:endParaRPr/>
          </a:p>
          <a:p>
            <a:pPr indent="0" lvl="1" marL="508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  You type directly to Python one line at a time and it responds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5814"/>
              <a:buFont typeface="Gill Sans"/>
              <a:buChar char="•"/>
            </a:pPr>
            <a:r>
              <a:rPr b="1" i="0" lang="en-US" sz="3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Script</a:t>
            </a:r>
            <a:endParaRPr/>
          </a:p>
          <a:p>
            <a:pPr indent="0" lvl="1" marL="508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  You enter a sequence of statements (lines) into a file using a text editor and tell Python to execute the statements in the file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Program Steps and Program Flow</a:t>
            </a:r>
            <a:endParaRPr/>
          </a:p>
        </p:txBody>
      </p:sp>
      <p:sp>
        <p:nvSpPr>
          <p:cNvPr id="387" name="Google Shape;387;p26"/>
          <p:cNvSpPr txBox="1"/>
          <p:nvPr/>
        </p:nvSpPr>
        <p:spPr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-531812" lvl="0" marL="746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Like a recipe or installation instructions, a program is a sequence of steps to be done in sequence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Some steps are conditional 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Sometimes a step or group of steps are to be repeated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Sometimes we store a set of steps to be used over and over as needed several places throughout the program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Sequential Steps</a:t>
            </a:r>
            <a:endParaRPr/>
          </a:p>
        </p:txBody>
      </p:sp>
      <p:sp>
        <p:nvSpPr>
          <p:cNvPr id="393" name="Google Shape;393;p27"/>
          <p:cNvSpPr txBox="1"/>
          <p:nvPr/>
        </p:nvSpPr>
        <p:spPr>
          <a:xfrm>
            <a:off x="1587500" y="3073400"/>
            <a:ext cx="2743200" cy="596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x = 1</a:t>
            </a:r>
            <a:endParaRPr/>
          </a:p>
        </p:txBody>
      </p:sp>
      <p:sp>
        <p:nvSpPr>
          <p:cNvPr id="394" name="Google Shape;394;p27"/>
          <p:cNvSpPr txBox="1"/>
          <p:nvPr/>
        </p:nvSpPr>
        <p:spPr>
          <a:xfrm>
            <a:off x="1587500" y="4178300"/>
            <a:ext cx="2743200" cy="596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print x</a:t>
            </a:r>
            <a:endParaRPr/>
          </a:p>
        </p:txBody>
      </p:sp>
      <p:cxnSp>
        <p:nvCxnSpPr>
          <p:cNvPr id="395" name="Google Shape;395;p27"/>
          <p:cNvCxnSpPr/>
          <p:nvPr/>
        </p:nvCxnSpPr>
        <p:spPr>
          <a:xfrm rot="10800000">
            <a:off x="2936875" y="3652837"/>
            <a:ext cx="20637" cy="573087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396" name="Google Shape;396;p27"/>
          <p:cNvSpPr txBox="1"/>
          <p:nvPr/>
        </p:nvSpPr>
        <p:spPr>
          <a:xfrm>
            <a:off x="1587500" y="5245100"/>
            <a:ext cx="2743200" cy="596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x = x + 1</a:t>
            </a:r>
            <a:endParaRPr/>
          </a:p>
        </p:txBody>
      </p:sp>
      <p:cxnSp>
        <p:nvCxnSpPr>
          <p:cNvPr id="397" name="Google Shape;397;p27"/>
          <p:cNvCxnSpPr/>
          <p:nvPr/>
        </p:nvCxnSpPr>
        <p:spPr>
          <a:xfrm rot="10800000">
            <a:off x="2936875" y="4719637"/>
            <a:ext cx="20637" cy="573087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398" name="Google Shape;398;p27"/>
          <p:cNvSpPr txBox="1"/>
          <p:nvPr/>
        </p:nvSpPr>
        <p:spPr>
          <a:xfrm>
            <a:off x="1587500" y="6362700"/>
            <a:ext cx="2743200" cy="596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print x</a:t>
            </a:r>
            <a:endParaRPr/>
          </a:p>
        </p:txBody>
      </p:sp>
      <p:cxnSp>
        <p:nvCxnSpPr>
          <p:cNvPr id="399" name="Google Shape;399;p27"/>
          <p:cNvCxnSpPr/>
          <p:nvPr/>
        </p:nvCxnSpPr>
        <p:spPr>
          <a:xfrm rot="10800000">
            <a:off x="2936875" y="5837237"/>
            <a:ext cx="20637" cy="573087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00" name="Google Shape;400;p27"/>
          <p:cNvSpPr txBox="1"/>
          <p:nvPr/>
        </p:nvSpPr>
        <p:spPr>
          <a:xfrm>
            <a:off x="1914525" y="7524750"/>
            <a:ext cx="108839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Gill Sans"/>
              <a:buNone/>
            </a:pPr>
            <a:r>
              <a:rPr b="0" i="0" lang="en-US" sz="33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When a program is running, it flows from one step to the next.  We as programmers set up “paths” for the program to follow.</a:t>
            </a:r>
            <a:endParaRPr/>
          </a:p>
        </p:txBody>
      </p:sp>
      <p:sp>
        <p:nvSpPr>
          <p:cNvPr id="401" name="Google Shape;401;p27"/>
          <p:cNvSpPr txBox="1"/>
          <p:nvPr/>
        </p:nvSpPr>
        <p:spPr>
          <a:xfrm>
            <a:off x="14073187" y="8316912"/>
            <a:ext cx="18843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Chapter 2</a:t>
            </a:r>
            <a:endParaRPr/>
          </a:p>
        </p:txBody>
      </p:sp>
      <p:sp>
        <p:nvSpPr>
          <p:cNvPr id="402" name="Google Shape;402;p27"/>
          <p:cNvSpPr txBox="1"/>
          <p:nvPr/>
        </p:nvSpPr>
        <p:spPr>
          <a:xfrm>
            <a:off x="6653212" y="3144837"/>
            <a:ext cx="2995612" cy="3382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600" u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 </a:t>
            </a: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600" u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x + 1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 </a:t>
            </a: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rgbClr val="00FF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"/>
          <p:cNvSpPr txBox="1"/>
          <p:nvPr/>
        </p:nvSpPr>
        <p:spPr>
          <a:xfrm>
            <a:off x="5880100" y="241300"/>
            <a:ext cx="92075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Conditional Steps</a:t>
            </a:r>
            <a:endParaRPr/>
          </a:p>
        </p:txBody>
      </p:sp>
      <p:sp>
        <p:nvSpPr>
          <p:cNvPr id="408" name="Google Shape;408;p28"/>
          <p:cNvSpPr txBox="1"/>
          <p:nvPr/>
        </p:nvSpPr>
        <p:spPr>
          <a:xfrm>
            <a:off x="1244600" y="977900"/>
            <a:ext cx="2743200" cy="596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x = 5</a:t>
            </a:r>
            <a:endParaRPr/>
          </a:p>
        </p:txBody>
      </p:sp>
      <p:cxnSp>
        <p:nvCxnSpPr>
          <p:cNvPr id="409" name="Google Shape;409;p28"/>
          <p:cNvCxnSpPr/>
          <p:nvPr/>
        </p:nvCxnSpPr>
        <p:spPr>
          <a:xfrm rot="10800000">
            <a:off x="2593975" y="1557337"/>
            <a:ext cx="20637" cy="573087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10" name="Google Shape;410;p28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ill Sans"/>
              <a:buNone/>
            </a:pPr>
            <a:r>
              <a:rPr b="0" i="0" lang="en-US" sz="2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X &lt; 10 ?</a:t>
            </a:r>
            <a:endParaRPr/>
          </a:p>
        </p:txBody>
      </p:sp>
      <p:cxnSp>
        <p:nvCxnSpPr>
          <p:cNvPr id="411" name="Google Shape;411;p28"/>
          <p:cNvCxnSpPr/>
          <p:nvPr/>
        </p:nvCxnSpPr>
        <p:spPr>
          <a:xfrm rot="10800000">
            <a:off x="2593975" y="3335337"/>
            <a:ext cx="25400" cy="1616075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12" name="Google Shape;412;p28"/>
          <p:cNvSpPr txBox="1"/>
          <p:nvPr/>
        </p:nvSpPr>
        <p:spPr>
          <a:xfrm>
            <a:off x="3327400" y="3352800"/>
            <a:ext cx="2921000" cy="749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print 'Smaller'</a:t>
            </a:r>
            <a:endParaRPr/>
          </a:p>
        </p:txBody>
      </p:sp>
      <p:cxnSp>
        <p:nvCxnSpPr>
          <p:cNvPr id="413" name="Google Shape;413;p28"/>
          <p:cNvCxnSpPr/>
          <p:nvPr/>
        </p:nvCxnSpPr>
        <p:spPr>
          <a:xfrm rot="10800000">
            <a:off x="4035425" y="2746375"/>
            <a:ext cx="784225" cy="22225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4" name="Google Shape;414;p28"/>
          <p:cNvCxnSpPr/>
          <p:nvPr/>
        </p:nvCxnSpPr>
        <p:spPr>
          <a:xfrm flipH="1" rot="10800000">
            <a:off x="4781550" y="2746375"/>
            <a:ext cx="15875" cy="650875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15" name="Google Shape;415;p28"/>
          <p:cNvCxnSpPr/>
          <p:nvPr/>
        </p:nvCxnSpPr>
        <p:spPr>
          <a:xfrm flipH="1">
            <a:off x="4779962" y="4087812"/>
            <a:ext cx="22225" cy="314325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6" name="Google Shape;416;p28"/>
          <p:cNvCxnSpPr/>
          <p:nvPr/>
        </p:nvCxnSpPr>
        <p:spPr>
          <a:xfrm>
            <a:off x="2649537" y="4419600"/>
            <a:ext cx="2149475" cy="1587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17" name="Google Shape;417;p28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Gill Sans"/>
              <a:buNone/>
            </a:pPr>
            <a:r>
              <a:rPr b="0" i="0" lang="en-US" sz="2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X &gt; 20 ?</a:t>
            </a:r>
            <a:endParaRPr/>
          </a:p>
        </p:txBody>
      </p:sp>
      <p:cxnSp>
        <p:nvCxnSpPr>
          <p:cNvPr id="418" name="Google Shape;418;p28"/>
          <p:cNvCxnSpPr/>
          <p:nvPr/>
        </p:nvCxnSpPr>
        <p:spPr>
          <a:xfrm rot="10800000">
            <a:off x="2593975" y="6078537"/>
            <a:ext cx="25400" cy="1616075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19" name="Google Shape;419;p28"/>
          <p:cNvSpPr txBox="1"/>
          <p:nvPr/>
        </p:nvSpPr>
        <p:spPr>
          <a:xfrm>
            <a:off x="3327400" y="6096000"/>
            <a:ext cx="2921000" cy="749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print 'Bigger'</a:t>
            </a:r>
            <a:endParaRPr/>
          </a:p>
        </p:txBody>
      </p:sp>
      <p:cxnSp>
        <p:nvCxnSpPr>
          <p:cNvPr id="420" name="Google Shape;420;p28"/>
          <p:cNvCxnSpPr/>
          <p:nvPr/>
        </p:nvCxnSpPr>
        <p:spPr>
          <a:xfrm rot="10800000">
            <a:off x="4035425" y="5489575"/>
            <a:ext cx="784225" cy="22225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1" name="Google Shape;421;p28"/>
          <p:cNvCxnSpPr/>
          <p:nvPr/>
        </p:nvCxnSpPr>
        <p:spPr>
          <a:xfrm flipH="1" rot="10800000">
            <a:off x="4781550" y="5489575"/>
            <a:ext cx="15875" cy="650875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22" name="Google Shape;422;p28"/>
          <p:cNvCxnSpPr/>
          <p:nvPr/>
        </p:nvCxnSpPr>
        <p:spPr>
          <a:xfrm flipH="1">
            <a:off x="4779962" y="6831012"/>
            <a:ext cx="22225" cy="314325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3" name="Google Shape;423;p28"/>
          <p:cNvCxnSpPr/>
          <p:nvPr/>
        </p:nvCxnSpPr>
        <p:spPr>
          <a:xfrm>
            <a:off x="2649537" y="7162800"/>
            <a:ext cx="2149475" cy="1587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24" name="Google Shape;424;p28"/>
          <p:cNvSpPr txBox="1"/>
          <p:nvPr/>
        </p:nvSpPr>
        <p:spPr>
          <a:xfrm>
            <a:off x="1244600" y="7658100"/>
            <a:ext cx="2743200" cy="596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print 'Finis'</a:t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4441825" y="2144712"/>
            <a:ext cx="671512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Yes</a:t>
            </a:r>
            <a:endParaRPr/>
          </a:p>
        </p:txBody>
      </p:sp>
      <p:sp>
        <p:nvSpPr>
          <p:cNvPr id="426" name="Google Shape;426;p28"/>
          <p:cNvSpPr txBox="1"/>
          <p:nvPr/>
        </p:nvSpPr>
        <p:spPr>
          <a:xfrm>
            <a:off x="4441825" y="4900612"/>
            <a:ext cx="671512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Yes</a:t>
            </a:r>
            <a:endParaRPr/>
          </a:p>
        </p:txBody>
      </p:sp>
      <p:sp>
        <p:nvSpPr>
          <p:cNvPr id="427" name="Google Shape;427;p28"/>
          <p:cNvSpPr txBox="1"/>
          <p:nvPr/>
        </p:nvSpPr>
        <p:spPr>
          <a:xfrm>
            <a:off x="14073187" y="8316912"/>
            <a:ext cx="18843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Chapter 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/>
          <p:nvPr/>
        </p:nvSpPr>
        <p:spPr>
          <a:xfrm>
            <a:off x="7277100" y="241300"/>
            <a:ext cx="78105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Repeated Steps</a:t>
            </a:r>
            <a:endParaRPr/>
          </a:p>
        </p:txBody>
      </p:sp>
      <p:sp>
        <p:nvSpPr>
          <p:cNvPr id="433" name="Google Shape;433;p29"/>
          <p:cNvSpPr txBox="1"/>
          <p:nvPr/>
        </p:nvSpPr>
        <p:spPr>
          <a:xfrm>
            <a:off x="7643812" y="2327275"/>
            <a:ext cx="2814637" cy="384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Program: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t/>
            </a:r>
            <a:endParaRPr b="0" i="0" sz="3600" u="none">
              <a:solidFill>
                <a:srgbClr val="FF7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600" u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while </a:t>
            </a: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600" u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6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: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    print </a:t>
            </a: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     n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600" u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=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600" u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–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print 'Blastoff!'</a:t>
            </a:r>
            <a:endParaRPr/>
          </a:p>
        </p:txBody>
      </p:sp>
      <p:cxnSp>
        <p:nvCxnSpPr>
          <p:cNvPr id="434" name="Google Shape;434;p29"/>
          <p:cNvCxnSpPr/>
          <p:nvPr/>
        </p:nvCxnSpPr>
        <p:spPr>
          <a:xfrm rot="10800000">
            <a:off x="2835275" y="1341437"/>
            <a:ext cx="20637" cy="573087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35" name="Google Shape;435;p29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Gill Sans"/>
              <a:buNone/>
            </a:pPr>
            <a:r>
              <a:rPr b="0" i="0" lang="en-US" sz="31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 &gt; 0 ?</a:t>
            </a:r>
            <a:endParaRPr/>
          </a:p>
        </p:txBody>
      </p:sp>
      <p:cxnSp>
        <p:nvCxnSpPr>
          <p:cNvPr id="436" name="Google Shape;436;p29"/>
          <p:cNvCxnSpPr/>
          <p:nvPr/>
        </p:nvCxnSpPr>
        <p:spPr>
          <a:xfrm flipH="1" rot="10800000">
            <a:off x="2836862" y="3171825"/>
            <a:ext cx="20637" cy="2324100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7" name="Google Shape;437;p29"/>
          <p:cNvSpPr txBox="1"/>
          <p:nvPr/>
        </p:nvSpPr>
        <p:spPr>
          <a:xfrm>
            <a:off x="3568700" y="4406900"/>
            <a:ext cx="2921000" cy="749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 = n -1</a:t>
            </a:r>
            <a:endParaRPr/>
          </a:p>
        </p:txBody>
      </p:sp>
      <p:cxnSp>
        <p:nvCxnSpPr>
          <p:cNvPr id="438" name="Google Shape;438;p29"/>
          <p:cNvCxnSpPr/>
          <p:nvPr/>
        </p:nvCxnSpPr>
        <p:spPr>
          <a:xfrm rot="10800000">
            <a:off x="4276725" y="2530475"/>
            <a:ext cx="784225" cy="22225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9" name="Google Shape;439;p29"/>
          <p:cNvCxnSpPr/>
          <p:nvPr/>
        </p:nvCxnSpPr>
        <p:spPr>
          <a:xfrm flipH="1" rot="10800000">
            <a:off x="5024437" y="2530475"/>
            <a:ext cx="15875" cy="650875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40" name="Google Shape;440;p29"/>
          <p:cNvCxnSpPr/>
          <p:nvPr/>
        </p:nvCxnSpPr>
        <p:spPr>
          <a:xfrm flipH="1">
            <a:off x="5021262" y="3362325"/>
            <a:ext cx="7937" cy="2093912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1" name="Google Shape;441;p29"/>
          <p:cNvCxnSpPr/>
          <p:nvPr/>
        </p:nvCxnSpPr>
        <p:spPr>
          <a:xfrm>
            <a:off x="2852737" y="5459412"/>
            <a:ext cx="2187575" cy="14287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2" name="Google Shape;442;p29"/>
          <p:cNvCxnSpPr/>
          <p:nvPr/>
        </p:nvCxnSpPr>
        <p:spPr>
          <a:xfrm flipH="1">
            <a:off x="1063625" y="2549525"/>
            <a:ext cx="403225" cy="3175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3" name="Google Shape;443;p29"/>
          <p:cNvCxnSpPr/>
          <p:nvPr/>
        </p:nvCxnSpPr>
        <p:spPr>
          <a:xfrm flipH="1" rot="10800000">
            <a:off x="2840037" y="5934075"/>
            <a:ext cx="15875" cy="650875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44" name="Google Shape;444;p29"/>
          <p:cNvCxnSpPr/>
          <p:nvPr/>
        </p:nvCxnSpPr>
        <p:spPr>
          <a:xfrm rot="10800000">
            <a:off x="1060450" y="2517775"/>
            <a:ext cx="42862" cy="3440112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45" name="Google Shape;445;p29"/>
          <p:cNvCxnSpPr/>
          <p:nvPr/>
        </p:nvCxnSpPr>
        <p:spPr>
          <a:xfrm>
            <a:off x="1084262" y="5954712"/>
            <a:ext cx="1752600" cy="1587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6" name="Google Shape;446;p29"/>
          <p:cNvSpPr txBox="1"/>
          <p:nvPr/>
        </p:nvSpPr>
        <p:spPr>
          <a:xfrm>
            <a:off x="5508625" y="7048500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Loops (repeated steps) have </a:t>
            </a:r>
            <a:r>
              <a:rPr b="0" i="0" lang="en-US" sz="36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iteration variables </a:t>
            </a:r>
            <a:r>
              <a:rPr b="0" i="0" lang="en-US" sz="3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that change each time through a loop.  Often these </a:t>
            </a:r>
            <a:r>
              <a:rPr b="0" i="0" lang="en-US" sz="36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iteration variables</a:t>
            </a:r>
            <a:r>
              <a:rPr b="0" i="0" lang="en-US" sz="3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go through a sequence of numbers.</a:t>
            </a:r>
            <a:endParaRPr/>
          </a:p>
        </p:txBody>
      </p:sp>
      <p:sp>
        <p:nvSpPr>
          <p:cNvPr id="447" name="Google Shape;447;p29"/>
          <p:cNvSpPr txBox="1"/>
          <p:nvPr/>
        </p:nvSpPr>
        <p:spPr>
          <a:xfrm>
            <a:off x="600075" y="1827212"/>
            <a:ext cx="6096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endParaRPr/>
          </a:p>
        </p:txBody>
      </p:sp>
      <p:sp>
        <p:nvSpPr>
          <p:cNvPr id="448" name="Google Shape;448;p29"/>
          <p:cNvSpPr txBox="1"/>
          <p:nvPr/>
        </p:nvSpPr>
        <p:spPr>
          <a:xfrm>
            <a:off x="1397000" y="6553200"/>
            <a:ext cx="2921000" cy="749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print 'Blastoff'</a:t>
            </a:r>
            <a:endParaRPr/>
          </a:p>
        </p:txBody>
      </p:sp>
      <p:sp>
        <p:nvSpPr>
          <p:cNvPr id="449" name="Google Shape;449;p29"/>
          <p:cNvSpPr txBox="1"/>
          <p:nvPr/>
        </p:nvSpPr>
        <p:spPr>
          <a:xfrm>
            <a:off x="317500" y="8240712"/>
            <a:ext cx="18843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Chapter 5</a:t>
            </a:r>
            <a:endParaRPr/>
          </a:p>
        </p:txBody>
      </p:sp>
      <p:sp>
        <p:nvSpPr>
          <p:cNvPr id="450" name="Google Shape;450;p29"/>
          <p:cNvSpPr txBox="1"/>
          <p:nvPr/>
        </p:nvSpPr>
        <p:spPr>
          <a:xfrm>
            <a:off x="4686300" y="1827212"/>
            <a:ext cx="671512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Yes</a:t>
            </a:r>
            <a:endParaRPr/>
          </a:p>
        </p:txBody>
      </p:sp>
      <p:sp>
        <p:nvSpPr>
          <p:cNvPr id="451" name="Google Shape;451;p29"/>
          <p:cNvSpPr txBox="1"/>
          <p:nvPr/>
        </p:nvSpPr>
        <p:spPr>
          <a:xfrm>
            <a:off x="1397000" y="609600"/>
            <a:ext cx="2921000" cy="749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 = 5</a:t>
            </a:r>
            <a:endParaRPr/>
          </a:p>
        </p:txBody>
      </p:sp>
      <p:sp>
        <p:nvSpPr>
          <p:cNvPr id="452" name="Google Shape;452;p29"/>
          <p:cNvSpPr txBox="1"/>
          <p:nvPr/>
        </p:nvSpPr>
        <p:spPr>
          <a:xfrm>
            <a:off x="3581400" y="3187700"/>
            <a:ext cx="2921000" cy="749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print </a:t>
            </a:r>
            <a:r>
              <a:rPr b="0" i="0" lang="en-US" sz="35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00000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Stored (and reused) Steps</a:t>
            </a:r>
            <a:endParaRPr/>
          </a:p>
        </p:txBody>
      </p:sp>
      <p:sp>
        <p:nvSpPr>
          <p:cNvPr id="458" name="Google Shape;458;p30"/>
          <p:cNvSpPr txBox="1"/>
          <p:nvPr/>
        </p:nvSpPr>
        <p:spPr>
          <a:xfrm>
            <a:off x="13809662" y="3797300"/>
            <a:ext cx="1993900" cy="37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Output: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t/>
            </a:r>
            <a:endParaRPr b="0" i="0" sz="3600" u="none">
              <a:solidFill>
                <a:srgbClr val="FF00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Hello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Fun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Zip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Hello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Fun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8491537" y="2505075"/>
            <a:ext cx="4633912" cy="438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Program: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t/>
            </a:r>
            <a:endParaRPr b="0" i="0" sz="3600" u="none">
              <a:solidFill>
                <a:srgbClr val="FF7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def</a:t>
            </a:r>
            <a:r>
              <a:rPr b="0" i="0" lang="en-US" sz="36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hello()</a:t>
            </a:r>
            <a:r>
              <a:rPr b="0" i="0" lang="en-US" sz="36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b="0" i="0" lang="en-US" sz="36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 'Hello'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b="0" i="0" lang="en-US" sz="36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 'Fun'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hello()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b="0" i="0" lang="en-US" sz="3600" u="none">
                <a:solidFill>
                  <a:srgbClr val="FF7F00"/>
                </a:solidFill>
                <a:latin typeface="Gill Sans"/>
                <a:ea typeface="Gill Sans"/>
                <a:cs typeface="Gill Sans"/>
                <a:sym typeface="Gill Sans"/>
              </a:rPr>
              <a:t> 'Zip‘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hello()</a:t>
            </a:r>
            <a:endParaRPr/>
          </a:p>
        </p:txBody>
      </p:sp>
      <p:sp>
        <p:nvSpPr>
          <p:cNvPr id="460" name="Google Shape;460;p30"/>
          <p:cNvSpPr txBox="1"/>
          <p:nvPr/>
        </p:nvSpPr>
        <p:spPr>
          <a:xfrm>
            <a:off x="762000" y="2730500"/>
            <a:ext cx="2743200" cy="596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def</a:t>
            </a:r>
            <a:endParaRPr/>
          </a:p>
        </p:txBody>
      </p:sp>
      <p:cxnSp>
        <p:nvCxnSpPr>
          <p:cNvPr id="461" name="Google Shape;461;p30"/>
          <p:cNvCxnSpPr/>
          <p:nvPr/>
        </p:nvCxnSpPr>
        <p:spPr>
          <a:xfrm rot="10800000">
            <a:off x="2111375" y="3309937"/>
            <a:ext cx="12700" cy="1855787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62" name="Google Shape;462;p30"/>
          <p:cNvSpPr txBox="1"/>
          <p:nvPr/>
        </p:nvSpPr>
        <p:spPr>
          <a:xfrm>
            <a:off x="4381500" y="3644900"/>
            <a:ext cx="2743200" cy="596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5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'Hello'</a:t>
            </a:r>
            <a:endParaRPr/>
          </a:p>
        </p:txBody>
      </p:sp>
      <p:sp>
        <p:nvSpPr>
          <p:cNvPr id="463" name="Google Shape;463;p30"/>
          <p:cNvSpPr txBox="1"/>
          <p:nvPr/>
        </p:nvSpPr>
        <p:spPr>
          <a:xfrm>
            <a:off x="4381500" y="4216400"/>
            <a:ext cx="2743200" cy="596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'Fun'</a:t>
            </a:r>
            <a:endParaRPr/>
          </a:p>
        </p:txBody>
      </p:sp>
      <p:sp>
        <p:nvSpPr>
          <p:cNvPr id="464" name="Google Shape;464;p30"/>
          <p:cNvSpPr txBox="1"/>
          <p:nvPr/>
        </p:nvSpPr>
        <p:spPr>
          <a:xfrm>
            <a:off x="762000" y="5092700"/>
            <a:ext cx="2743200" cy="596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hello()</a:t>
            </a:r>
            <a:endParaRPr/>
          </a:p>
        </p:txBody>
      </p:sp>
      <p:cxnSp>
        <p:nvCxnSpPr>
          <p:cNvPr id="465" name="Google Shape;465;p30"/>
          <p:cNvCxnSpPr/>
          <p:nvPr/>
        </p:nvCxnSpPr>
        <p:spPr>
          <a:xfrm rot="10800000">
            <a:off x="2111375" y="5710237"/>
            <a:ext cx="20637" cy="573087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66" name="Google Shape;466;p30"/>
          <p:cNvSpPr txBox="1"/>
          <p:nvPr/>
        </p:nvSpPr>
        <p:spPr>
          <a:xfrm>
            <a:off x="762000" y="6223000"/>
            <a:ext cx="2743200" cy="596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print</a:t>
            </a: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'Zip'</a:t>
            </a:r>
            <a:endParaRPr/>
          </a:p>
        </p:txBody>
      </p:sp>
      <p:cxnSp>
        <p:nvCxnSpPr>
          <p:cNvPr id="467" name="Google Shape;467;p30"/>
          <p:cNvCxnSpPr/>
          <p:nvPr/>
        </p:nvCxnSpPr>
        <p:spPr>
          <a:xfrm flipH="1">
            <a:off x="3524250" y="3790950"/>
            <a:ext cx="815975" cy="1322387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68" name="Google Shape;468;p30"/>
          <p:cNvCxnSpPr/>
          <p:nvPr/>
        </p:nvCxnSpPr>
        <p:spPr>
          <a:xfrm flipH="1" rot="10800000">
            <a:off x="3559175" y="4829175"/>
            <a:ext cx="2100262" cy="900112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69" name="Google Shape;469;p30"/>
          <p:cNvCxnSpPr/>
          <p:nvPr/>
        </p:nvCxnSpPr>
        <p:spPr>
          <a:xfrm rot="10800000">
            <a:off x="3671887" y="3027362"/>
            <a:ext cx="1081087" cy="584200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70" name="Google Shape;470;p30"/>
          <p:cNvSpPr txBox="1"/>
          <p:nvPr/>
        </p:nvSpPr>
        <p:spPr>
          <a:xfrm>
            <a:off x="3463925" y="8202612"/>
            <a:ext cx="93091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We call these reusable pieces of code “functions”.</a:t>
            </a:r>
            <a:endParaRPr/>
          </a:p>
        </p:txBody>
      </p:sp>
      <p:sp>
        <p:nvSpPr>
          <p:cNvPr id="471" name="Google Shape;471;p30"/>
          <p:cNvSpPr txBox="1"/>
          <p:nvPr/>
        </p:nvSpPr>
        <p:spPr>
          <a:xfrm>
            <a:off x="5094287" y="3033712"/>
            <a:ext cx="12985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hello():</a:t>
            </a:r>
            <a:endParaRPr/>
          </a:p>
        </p:txBody>
      </p:sp>
      <p:sp>
        <p:nvSpPr>
          <p:cNvPr id="472" name="Google Shape;472;p30"/>
          <p:cNvSpPr txBox="1"/>
          <p:nvPr/>
        </p:nvSpPr>
        <p:spPr>
          <a:xfrm>
            <a:off x="762000" y="7302500"/>
            <a:ext cx="2743200" cy="596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hello()</a:t>
            </a:r>
            <a:endParaRPr/>
          </a:p>
        </p:txBody>
      </p:sp>
      <p:cxnSp>
        <p:nvCxnSpPr>
          <p:cNvPr id="473" name="Google Shape;473;p30"/>
          <p:cNvCxnSpPr/>
          <p:nvPr/>
        </p:nvCxnSpPr>
        <p:spPr>
          <a:xfrm rot="10800000">
            <a:off x="2111375" y="6726237"/>
            <a:ext cx="20637" cy="573087"/>
          </a:xfrm>
          <a:prstGeom prst="straightConnector1">
            <a:avLst/>
          </a:prstGeom>
          <a:noFill/>
          <a:ln cap="sq" cmpd="sng" w="50750">
            <a:solidFill>
              <a:srgbClr val="00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74" name="Google Shape;474;p30"/>
          <p:cNvSpPr txBox="1"/>
          <p:nvPr/>
        </p:nvSpPr>
        <p:spPr>
          <a:xfrm>
            <a:off x="14073187" y="8316912"/>
            <a:ext cx="1884362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00FFFF"/>
                </a:solidFill>
                <a:latin typeface="Gill Sans"/>
                <a:ea typeface="Gill Sans"/>
                <a:cs typeface="Gill Sans"/>
                <a:sym typeface="Gill Sans"/>
              </a:rPr>
              <a:t>Chapter 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6bb5c758a3_0_85"/>
          <p:cNvSpPr txBox="1"/>
          <p:nvPr>
            <p:ph type="title"/>
          </p:nvPr>
        </p:nvSpPr>
        <p:spPr>
          <a:xfrm>
            <a:off x="554187" y="791156"/>
            <a:ext cx="151491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50" lIns="162550" spcFirstLastPara="1" rIns="162550" wrap="square" tIns="162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Variables, Objects, and Classes </a:t>
            </a:r>
            <a:br>
              <a:rPr lang="en-US"/>
            </a:br>
            <a:endParaRPr/>
          </a:p>
        </p:txBody>
      </p:sp>
      <p:sp>
        <p:nvSpPr>
          <p:cNvPr id="480" name="Google Shape;480;g36bb5c758a3_0_85"/>
          <p:cNvSpPr txBox="1"/>
          <p:nvPr>
            <p:ph idx="1" type="body"/>
          </p:nvPr>
        </p:nvSpPr>
        <p:spPr>
          <a:xfrm>
            <a:off x="554187" y="2048844"/>
            <a:ext cx="151491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50" lIns="162550" spcFirstLastPara="1" rIns="162550" wrap="square" tIns="162550">
            <a:noAutofit/>
          </a:bodyPr>
          <a:lstStyle/>
          <a:p>
            <a:pPr indent="-6096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 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a reference to a value stored in a computer’s memory. </a:t>
            </a:r>
            <a:endParaRPr/>
          </a:p>
          <a:p>
            <a:pPr indent="-6096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Variables can be sorted into a variety of categories (or </a:t>
            </a: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types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such as </a:t>
            </a: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numbers (int/float etc), Boolean values (true/false), 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sequences (strings, lists etc)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/>
          </a:p>
          <a:p>
            <a:pPr indent="-6096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 </a:t>
            </a: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 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a collection of data from a computer’s memory that can be manipulated. </a:t>
            </a:r>
            <a:endParaRPr/>
          </a:p>
          <a:p>
            <a:pPr indent="-565150" lvl="1" marL="1625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</a:pPr>
            <a:r>
              <a:rPr b="1"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VARIABLES ARE OBJECTS </a:t>
            </a: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although some objects can be defined by data referred to by multiple variables. </a:t>
            </a:r>
            <a:endParaRPr/>
          </a:p>
          <a:p>
            <a:pPr indent="-565150" lvl="1" marL="1625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</a:pPr>
            <a:r>
              <a:rPr b="1"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Methods </a:t>
            </a: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the functions used to act on/alter an object’s data. They describe what your object can “do.” </a:t>
            </a:r>
            <a:endParaRPr/>
          </a:p>
          <a:p>
            <a:pPr indent="-4064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Computers want to be helpful...</a:t>
            </a:r>
            <a:endParaRPr/>
          </a:p>
        </p:txBody>
      </p:sp>
      <p:sp>
        <p:nvSpPr>
          <p:cNvPr id="223" name="Google Shape;223;p4"/>
          <p:cNvSpPr txBox="1"/>
          <p:nvPr/>
        </p:nvSpPr>
        <p:spPr>
          <a:xfrm>
            <a:off x="1155700" y="2603500"/>
            <a:ext cx="8331200" cy="5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-531812" lvl="0" marL="746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Computers are built for one purpose - to do things for us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But we need to speak their language to describe what we want done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Users have it easy - someone already put many different programs (instructions) into the computer and users just pick the ones we want to use</a:t>
            </a:r>
            <a:endParaRPr/>
          </a:p>
        </p:txBody>
      </p:sp>
      <p:sp>
        <p:nvSpPr>
          <p:cNvPr id="224" name="Google Shape;224;p4"/>
          <p:cNvSpPr/>
          <p:nvPr/>
        </p:nvSpPr>
        <p:spPr>
          <a:xfrm>
            <a:off x="9982200" y="5118100"/>
            <a:ext cx="5702300" cy="3149600"/>
          </a:xfrm>
          <a:prstGeom prst="roundRect">
            <a:avLst>
              <a:gd fmla="val 1306" name="adj"/>
            </a:avLst>
          </a:prstGeom>
          <a:solidFill>
            <a:srgbClr val="DADADA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5" name="Google Shape;225;p4"/>
          <p:cNvGrpSpPr/>
          <p:nvPr/>
        </p:nvGrpSpPr>
        <p:grpSpPr>
          <a:xfrm>
            <a:off x="10260012" y="5492750"/>
            <a:ext cx="1398587" cy="1282700"/>
            <a:chOff x="6463" y="3460"/>
            <a:chExt cx="881" cy="808"/>
          </a:xfrm>
        </p:grpSpPr>
        <p:pic>
          <p:nvPicPr>
            <p:cNvPr id="226" name="Google Shape;22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63" y="3460"/>
              <a:ext cx="881" cy="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4"/>
            <p:cNvSpPr txBox="1"/>
            <p:nvPr/>
          </p:nvSpPr>
          <p:spPr>
            <a:xfrm>
              <a:off x="6587" y="3515"/>
              <a:ext cx="616" cy="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Gill Sans"/>
                <a:buNone/>
              </a:pPr>
              <a:r>
                <a:rPr b="0" i="0" lang="en-US" sz="2600" u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What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Gill Sans"/>
                <a:buNone/>
              </a:pPr>
              <a:r>
                <a:rPr b="0" i="0" lang="en-US" sz="2600" u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Next?</a:t>
              </a:r>
              <a:endParaRPr/>
            </a:p>
          </p:txBody>
        </p:sp>
      </p:grpSp>
      <p:grpSp>
        <p:nvGrpSpPr>
          <p:cNvPr id="228" name="Google Shape;228;p4"/>
          <p:cNvGrpSpPr/>
          <p:nvPr/>
        </p:nvGrpSpPr>
        <p:grpSpPr>
          <a:xfrm>
            <a:off x="10260012" y="6877050"/>
            <a:ext cx="1398587" cy="1282700"/>
            <a:chOff x="6463" y="4332"/>
            <a:chExt cx="881" cy="808"/>
          </a:xfrm>
        </p:grpSpPr>
        <p:pic>
          <p:nvPicPr>
            <p:cNvPr id="229" name="Google Shape;22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63" y="4332"/>
              <a:ext cx="881" cy="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4"/>
            <p:cNvSpPr txBox="1"/>
            <p:nvPr/>
          </p:nvSpPr>
          <p:spPr>
            <a:xfrm>
              <a:off x="6587" y="4387"/>
              <a:ext cx="616" cy="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Gill Sans"/>
                <a:buNone/>
              </a:pPr>
              <a:r>
                <a:rPr b="0" i="0" lang="en-US" sz="2600" u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What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Gill Sans"/>
                <a:buNone/>
              </a:pPr>
              <a:r>
                <a:rPr b="0" i="0" lang="en-US" sz="2600" u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Next?</a:t>
              </a:r>
              <a:endParaRPr/>
            </a:p>
          </p:txBody>
        </p:sp>
      </p:grpSp>
      <p:sp>
        <p:nvSpPr>
          <p:cNvPr id="231" name="Google Shape;231;p4"/>
          <p:cNvSpPr/>
          <p:nvPr/>
        </p:nvSpPr>
        <p:spPr>
          <a:xfrm>
            <a:off x="11823700" y="5524500"/>
            <a:ext cx="1092200" cy="1092200"/>
          </a:xfrm>
          <a:prstGeom prst="roundRect">
            <a:avLst>
              <a:gd fmla="val 3767" name="adj"/>
            </a:avLst>
          </a:prstGeom>
          <a:gradFill>
            <a:gsLst>
              <a:gs pos="0">
                <a:srgbClr val="7C7C7C"/>
              </a:gs>
              <a:gs pos="100000">
                <a:srgbClr val="5D5D5D"/>
              </a:gs>
            </a:gsLst>
            <a:lin ang="16200000" scaled="0"/>
          </a:gradFill>
          <a:ln cap="sq" cmpd="sng" w="9525">
            <a:solidFill>
              <a:srgbClr val="7D7D7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000000">
                <a:alpha val="3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None/>
            </a:pPr>
            <a:r>
              <a:rPr b="0" i="0" lang="en-US" sz="2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None/>
            </a:pPr>
            <a:r>
              <a:rPr b="0" i="0" lang="en-US" sz="2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Next?</a:t>
            </a:r>
            <a:endParaRPr/>
          </a:p>
        </p:txBody>
      </p:sp>
      <p:grpSp>
        <p:nvGrpSpPr>
          <p:cNvPr id="232" name="Google Shape;232;p4"/>
          <p:cNvGrpSpPr/>
          <p:nvPr/>
        </p:nvGrpSpPr>
        <p:grpSpPr>
          <a:xfrm>
            <a:off x="11679237" y="6877050"/>
            <a:ext cx="1400175" cy="1282700"/>
            <a:chOff x="7357" y="4332"/>
            <a:chExt cx="882" cy="808"/>
          </a:xfrm>
        </p:grpSpPr>
        <p:pic>
          <p:nvPicPr>
            <p:cNvPr id="233" name="Google Shape;23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357" y="4332"/>
              <a:ext cx="882" cy="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4"/>
            <p:cNvSpPr txBox="1"/>
            <p:nvPr/>
          </p:nvSpPr>
          <p:spPr>
            <a:xfrm>
              <a:off x="7483" y="4387"/>
              <a:ext cx="616" cy="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Gill Sans"/>
                <a:buNone/>
              </a:pPr>
              <a:r>
                <a:rPr b="0" i="0" lang="en-US" sz="2600" u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What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Gill Sans"/>
                <a:buNone/>
              </a:pPr>
              <a:r>
                <a:rPr b="0" i="0" lang="en-US" sz="2600" u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Next?</a:t>
              </a:r>
              <a:endParaRPr/>
            </a:p>
          </p:txBody>
        </p:sp>
      </p:grpSp>
      <p:grpSp>
        <p:nvGrpSpPr>
          <p:cNvPr id="235" name="Google Shape;235;p4"/>
          <p:cNvGrpSpPr/>
          <p:nvPr/>
        </p:nvGrpSpPr>
        <p:grpSpPr>
          <a:xfrm>
            <a:off x="13106400" y="6877050"/>
            <a:ext cx="1392237" cy="1282700"/>
            <a:chOff x="8256" y="4332"/>
            <a:chExt cx="877" cy="808"/>
          </a:xfrm>
        </p:grpSpPr>
        <p:pic>
          <p:nvPicPr>
            <p:cNvPr id="236" name="Google Shape;236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256" y="4332"/>
              <a:ext cx="877" cy="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4"/>
            <p:cNvSpPr txBox="1"/>
            <p:nvPr/>
          </p:nvSpPr>
          <p:spPr>
            <a:xfrm>
              <a:off x="8379" y="4387"/>
              <a:ext cx="616" cy="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Gill Sans"/>
                <a:buNone/>
              </a:pPr>
              <a:r>
                <a:rPr b="0" i="0" lang="en-US" sz="2600" u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What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Gill Sans"/>
                <a:buNone/>
              </a:pPr>
              <a:r>
                <a:rPr b="0" i="0" lang="en-US" sz="2600" u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Next?</a:t>
              </a:r>
              <a:endParaRPr/>
            </a:p>
          </p:txBody>
        </p:sp>
      </p:grpSp>
      <p:sp>
        <p:nvSpPr>
          <p:cNvPr id="238" name="Google Shape;238;p4"/>
          <p:cNvSpPr/>
          <p:nvPr/>
        </p:nvSpPr>
        <p:spPr>
          <a:xfrm>
            <a:off x="13246100" y="5524500"/>
            <a:ext cx="1092200" cy="1092200"/>
          </a:xfrm>
          <a:prstGeom prst="roundRect">
            <a:avLst>
              <a:gd fmla="val 3767" name="adj"/>
            </a:avLst>
          </a:prstGeom>
          <a:gradFill>
            <a:gsLst>
              <a:gs pos="0">
                <a:srgbClr val="7C7C7C"/>
              </a:gs>
              <a:gs pos="100000">
                <a:srgbClr val="5D5D5D"/>
              </a:gs>
            </a:gsLst>
            <a:lin ang="16200000" scaled="0"/>
          </a:gradFill>
          <a:ln cap="sq" cmpd="sng" w="9525">
            <a:solidFill>
              <a:srgbClr val="7D7D7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64680" dist="75596">
              <a:srgbClr val="000000">
                <a:alpha val="3490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None/>
            </a:pPr>
            <a:r>
              <a:rPr b="0" i="0" lang="en-US" sz="2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None/>
            </a:pPr>
            <a:r>
              <a:rPr b="0" i="0" lang="en-US" sz="2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Next?</a:t>
            </a:r>
            <a:endParaRPr/>
          </a:p>
        </p:txBody>
      </p:sp>
      <p:grpSp>
        <p:nvGrpSpPr>
          <p:cNvPr id="239" name="Google Shape;239;p4"/>
          <p:cNvGrpSpPr/>
          <p:nvPr/>
        </p:nvGrpSpPr>
        <p:grpSpPr>
          <a:xfrm>
            <a:off x="14484350" y="6218237"/>
            <a:ext cx="984250" cy="984250"/>
            <a:chOff x="9124" y="3917"/>
            <a:chExt cx="620" cy="620"/>
          </a:xfrm>
        </p:grpSpPr>
        <p:pic>
          <p:nvPicPr>
            <p:cNvPr id="240" name="Google Shape;240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124" y="3917"/>
              <a:ext cx="620" cy="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4"/>
            <p:cNvSpPr txBox="1"/>
            <p:nvPr/>
          </p:nvSpPr>
          <p:spPr>
            <a:xfrm>
              <a:off x="9241" y="4017"/>
              <a:ext cx="388" cy="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600" u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242" name="Google Shape;24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557000" y="2589212"/>
            <a:ext cx="2006600" cy="199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6bb5c758a3_0_90"/>
          <p:cNvSpPr/>
          <p:nvPr/>
        </p:nvSpPr>
        <p:spPr>
          <a:xfrm>
            <a:off x="12770503" y="5477641"/>
            <a:ext cx="2023800" cy="1020300"/>
          </a:xfrm>
          <a:prstGeom prst="roundRect">
            <a:avLst>
              <a:gd fmla="val 16667" name="adj"/>
            </a:avLst>
          </a:prstGeom>
          <a:solidFill>
            <a:srgbClr val="6091BA"/>
          </a:solidFill>
          <a:ln>
            <a:noFill/>
          </a:ln>
        </p:spPr>
        <p:txBody>
          <a:bodyPr anchorCtr="0" anchor="ctr" bIns="81250" lIns="162550" spcFirstLastPara="1" rIns="162550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36bb5c758a3_0_90"/>
          <p:cNvSpPr/>
          <p:nvPr/>
        </p:nvSpPr>
        <p:spPr>
          <a:xfrm>
            <a:off x="12770503" y="4364048"/>
            <a:ext cx="2023800" cy="1020300"/>
          </a:xfrm>
          <a:prstGeom prst="roundRect">
            <a:avLst>
              <a:gd fmla="val 16667" name="adj"/>
            </a:avLst>
          </a:prstGeom>
          <a:solidFill>
            <a:srgbClr val="F8A81B"/>
          </a:solidFill>
          <a:ln>
            <a:noFill/>
          </a:ln>
        </p:spPr>
        <p:txBody>
          <a:bodyPr anchorCtr="0" anchor="ctr" bIns="81250" lIns="162550" spcFirstLastPara="1" rIns="162550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36bb5c758a3_0_90"/>
          <p:cNvSpPr/>
          <p:nvPr/>
        </p:nvSpPr>
        <p:spPr>
          <a:xfrm>
            <a:off x="12770503" y="3272123"/>
            <a:ext cx="2023800" cy="1020300"/>
          </a:xfrm>
          <a:prstGeom prst="roundRect">
            <a:avLst>
              <a:gd fmla="val 16667" name="adj"/>
            </a:avLst>
          </a:prstGeom>
          <a:solidFill>
            <a:srgbClr val="8D64AA"/>
          </a:solidFill>
          <a:ln>
            <a:noFill/>
          </a:ln>
        </p:spPr>
        <p:txBody>
          <a:bodyPr anchorCtr="0" anchor="ctr" bIns="81250" lIns="162550" spcFirstLastPara="1" rIns="162550" wrap="square" tIns="812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36bb5c758a3_0_90"/>
          <p:cNvSpPr txBox="1"/>
          <p:nvPr>
            <p:ph type="title"/>
          </p:nvPr>
        </p:nvSpPr>
        <p:spPr>
          <a:xfrm>
            <a:off x="554187" y="791156"/>
            <a:ext cx="151491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50" lIns="162550" spcFirstLastPara="1" rIns="162550" wrap="square" tIns="162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Variables, Objects, and Classes (cont.)</a:t>
            </a:r>
            <a:br>
              <a:rPr lang="en-US"/>
            </a:br>
            <a:endParaRPr/>
          </a:p>
        </p:txBody>
      </p:sp>
      <p:sp>
        <p:nvSpPr>
          <p:cNvPr id="489" name="Google Shape;489;g36bb5c758a3_0_90"/>
          <p:cNvSpPr txBox="1"/>
          <p:nvPr>
            <p:ph idx="1" type="body"/>
          </p:nvPr>
        </p:nvSpPr>
        <p:spPr>
          <a:xfrm>
            <a:off x="554187" y="2048844"/>
            <a:ext cx="7417200" cy="49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50" lIns="162550" spcFirstLastPara="1" rIns="162550" wrap="square" tIns="162550">
            <a:noAutofit/>
          </a:bodyPr>
          <a:lstStyle/>
          <a:p>
            <a:pPr indent="-6096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 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a collection of objects who share the same set of variables/methods. </a:t>
            </a:r>
            <a:endParaRPr/>
          </a:p>
          <a:p>
            <a:pPr indent="-565150" lvl="1" marL="1625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definition of the class provides a blueprint for all the objects within it (</a:t>
            </a: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instances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). </a:t>
            </a:r>
            <a:endParaRPr/>
          </a:p>
          <a:p>
            <a:pPr indent="-565150" lvl="1" marL="1625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Instances may share the same variables (color, size, shape, etc.), but they do </a:t>
            </a:r>
            <a:r>
              <a:rPr b="1"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share the same values for each variable (blue/red/pink, small/large, square/circular etc.)</a:t>
            </a:r>
            <a:endParaRPr/>
          </a:p>
          <a:p>
            <a:pPr indent="-4064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page3image60866976" id="490" name="Google Shape;490;g36bb5c758a3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2360" y="3421100"/>
            <a:ext cx="4427623" cy="310245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g36bb5c758a3_0_90"/>
          <p:cNvSpPr/>
          <p:nvPr/>
        </p:nvSpPr>
        <p:spPr>
          <a:xfrm>
            <a:off x="0" y="78103"/>
            <a:ext cx="328500" cy="6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1250" lIns="162550" spcFirstLastPara="1" rIns="162550" wrap="square" tIns="81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36bb5c758a3_0_90"/>
          <p:cNvSpPr txBox="1"/>
          <p:nvPr/>
        </p:nvSpPr>
        <p:spPr>
          <a:xfrm>
            <a:off x="12856566" y="3295440"/>
            <a:ext cx="17736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50" spcFirstLastPara="1" rIns="162550" wrap="square" tIns="8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Instance #1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Pink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Polo</a:t>
            </a:r>
            <a:endParaRPr sz="2500"/>
          </a:p>
        </p:txBody>
      </p:sp>
      <p:sp>
        <p:nvSpPr>
          <p:cNvPr id="493" name="Google Shape;493;g36bb5c758a3_0_90"/>
          <p:cNvSpPr txBox="1"/>
          <p:nvPr/>
        </p:nvSpPr>
        <p:spPr>
          <a:xfrm>
            <a:off x="12813535" y="4364048"/>
            <a:ext cx="17736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50" spcFirstLastPara="1" rIns="162550" wrap="square" tIns="8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Instance #2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Red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Mini</a:t>
            </a:r>
            <a:endParaRPr sz="2500"/>
          </a:p>
        </p:txBody>
      </p:sp>
      <p:sp>
        <p:nvSpPr>
          <p:cNvPr id="494" name="Google Shape;494;g36bb5c758a3_0_90"/>
          <p:cNvSpPr txBox="1"/>
          <p:nvPr/>
        </p:nvSpPr>
        <p:spPr>
          <a:xfrm>
            <a:off x="12770503" y="5454324"/>
            <a:ext cx="19416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50" spcFirstLastPara="1" rIns="162550" wrap="square" tIns="8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Instance #3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Blue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Beetle</a:t>
            </a:r>
            <a:endParaRPr sz="2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6bb5c758a3_0_103"/>
          <p:cNvSpPr txBox="1"/>
          <p:nvPr>
            <p:ph type="title"/>
          </p:nvPr>
        </p:nvSpPr>
        <p:spPr>
          <a:xfrm>
            <a:off x="554187" y="791156"/>
            <a:ext cx="151491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50" lIns="162550" spcFirstLastPara="1" rIns="162550" wrap="square" tIns="162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Basic Syntax Rules </a:t>
            </a:r>
            <a:br>
              <a:rPr lang="en-US"/>
            </a:br>
            <a:endParaRPr/>
          </a:p>
        </p:txBody>
      </p:sp>
      <p:sp>
        <p:nvSpPr>
          <p:cNvPr id="500" name="Google Shape;500;g36bb5c758a3_0_103"/>
          <p:cNvSpPr txBox="1"/>
          <p:nvPr>
            <p:ph idx="1" type="body"/>
          </p:nvPr>
        </p:nvSpPr>
        <p:spPr>
          <a:xfrm>
            <a:off x="554187" y="2048844"/>
            <a:ext cx="151491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50" lIns="162550" spcFirstLastPara="1" rIns="162550" wrap="square" tIns="162550">
            <a:noAutofit/>
          </a:bodyPr>
          <a:lstStyle/>
          <a:p>
            <a:pPr indent="-6096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name of your variable (</a:t>
            </a:r>
            <a:r>
              <a:rPr b="1" lang="en-US" sz="1900">
                <a:solidFill>
                  <a:srgbClr val="8D64AA"/>
                </a:solidFill>
                <a:latin typeface="Open Sans"/>
                <a:ea typeface="Open Sans"/>
                <a:cs typeface="Open Sans"/>
                <a:sym typeface="Open Sans"/>
              </a:rPr>
              <a:t>myInt</a:t>
            </a:r>
            <a:r>
              <a:rPr b="1"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etc.) is placed on the left of the “=“ operator. </a:t>
            </a:r>
            <a:endParaRPr/>
          </a:p>
          <a:p>
            <a:pPr indent="-565150" lvl="1" marL="1625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</a:pPr>
            <a:r>
              <a:rPr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variable names are in </a:t>
            </a:r>
            <a:r>
              <a:rPr b="1"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camel case </a:t>
            </a:r>
            <a:r>
              <a:rPr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where the first word begins with a lowercase letter and any subsequent words are capitalized</a:t>
            </a:r>
            <a:endParaRPr/>
          </a:p>
          <a:p>
            <a:pPr indent="-565150" lvl="1" marL="1625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</a:pPr>
            <a:r>
              <a:rPr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Variable names may also appear in </a:t>
            </a:r>
            <a:r>
              <a:rPr b="1"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snake case</a:t>
            </a:r>
            <a:r>
              <a:rPr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where all words are lowercase, with underscores between words </a:t>
            </a:r>
            <a:endParaRPr/>
          </a:p>
          <a:p>
            <a:pPr indent="-6096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assignment operator (</a:t>
            </a:r>
            <a:r>
              <a:rPr b="1"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“=“</a:t>
            </a:r>
            <a:r>
              <a:rPr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sets the variable name equal to the memory location where your value is found. </a:t>
            </a:r>
            <a:endParaRPr/>
          </a:p>
          <a:p>
            <a:pPr indent="-6096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value of your variable (</a:t>
            </a:r>
            <a:r>
              <a:rPr b="1" lang="en-US" sz="190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“Hello, World”</a:t>
            </a:r>
            <a:r>
              <a:rPr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is placed on the right of the “=“ operator. </a:t>
            </a:r>
            <a:endParaRPr/>
          </a:p>
          <a:p>
            <a:pPr indent="-565150" lvl="1" marL="1625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</a:pPr>
            <a:r>
              <a:rPr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type of this value does </a:t>
            </a:r>
            <a:r>
              <a:rPr b="1"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</a:t>
            </a:r>
            <a:r>
              <a:rPr lang="en-US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need to be stated but its format must abide by a given object type (as shown). </a:t>
            </a:r>
            <a:endParaRPr/>
          </a:p>
          <a:p>
            <a:pPr indent="-4064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page4image54542912" id="501" name="Google Shape;501;g36bb5c758a3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695" y="6744885"/>
            <a:ext cx="5678862" cy="2399108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g36bb5c758a3_0_103"/>
          <p:cNvSpPr/>
          <p:nvPr/>
        </p:nvSpPr>
        <p:spPr>
          <a:xfrm>
            <a:off x="5481882" y="6631138"/>
            <a:ext cx="56790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250" lIns="162550" spcFirstLastPara="1" rIns="162550" wrap="square" tIns="81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8D64AA"/>
                </a:solidFill>
                <a:latin typeface="Open Sans"/>
                <a:ea typeface="Open Sans"/>
                <a:cs typeface="Open Sans"/>
                <a:sym typeface="Open Sans"/>
              </a:rPr>
              <a:t>myString </a:t>
            </a:r>
            <a:r>
              <a:rPr b="0" i="0" lang="en-US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b="0" i="0" lang="en-US" sz="2500" u="none" cap="none" strike="noStrike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“Hello, World” </a:t>
            </a:r>
            <a:r>
              <a:rPr b="0" i="0" lang="en-US" sz="2500" u="none" cap="none" strike="noStrike">
                <a:solidFill>
                  <a:srgbClr val="8D64AA"/>
                </a:solidFill>
                <a:latin typeface="Open Sans"/>
                <a:ea typeface="Open Sans"/>
                <a:cs typeface="Open Sans"/>
                <a:sym typeface="Open Sans"/>
              </a:rPr>
              <a:t>myInt</a:t>
            </a:r>
            <a:r>
              <a:rPr b="0" i="0" lang="en-US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b="0" i="0" lang="en-US" sz="2500" u="none" cap="none" strike="noStrike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br>
              <a:rPr b="0" i="0" lang="en-US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2500" u="none" cap="none" strike="noStrike">
                <a:solidFill>
                  <a:srgbClr val="8D64AA"/>
                </a:solidFill>
                <a:latin typeface="Open Sans"/>
                <a:ea typeface="Open Sans"/>
                <a:cs typeface="Open Sans"/>
                <a:sym typeface="Open Sans"/>
              </a:rPr>
              <a:t>myFloat</a:t>
            </a:r>
            <a:r>
              <a:rPr b="0" i="0" lang="en-US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b="0" i="0" lang="en-US" sz="2500" u="none" cap="none" strike="noStrike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7.0</a:t>
            </a:r>
            <a:br>
              <a:rPr b="0" i="0" lang="en-US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-US" sz="2500" u="none" cap="none" strike="noStrike">
                <a:solidFill>
                  <a:srgbClr val="8D64AA"/>
                </a:solidFill>
                <a:latin typeface="Open Sans"/>
                <a:ea typeface="Open Sans"/>
                <a:cs typeface="Open Sans"/>
                <a:sym typeface="Open Sans"/>
              </a:rPr>
              <a:t>myList</a:t>
            </a:r>
            <a:r>
              <a:rPr b="0" i="0" lang="en-US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b="0" i="0" lang="en-US" sz="2500" u="none" cap="none" strike="noStrike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[7, 8, 9] </a:t>
            </a:r>
            <a:r>
              <a:rPr b="0" i="0" lang="en-US" sz="2500" u="none" cap="none" strike="noStrike">
                <a:solidFill>
                  <a:srgbClr val="8D64AA"/>
                </a:solidFill>
                <a:latin typeface="Open Sans"/>
                <a:ea typeface="Open Sans"/>
                <a:cs typeface="Open Sans"/>
                <a:sym typeface="Open Sans"/>
              </a:rPr>
              <a:t>myBoolean</a:t>
            </a:r>
            <a:r>
              <a:rPr b="0" i="0" lang="en-US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b="0" i="0" lang="en-US" sz="2500" u="none" cap="none" strike="noStrike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r>
              <a:rPr b="0" i="0" lang="en-US" sz="2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6bb5c758a3_0_110"/>
          <p:cNvSpPr txBox="1"/>
          <p:nvPr>
            <p:ph type="title"/>
          </p:nvPr>
        </p:nvSpPr>
        <p:spPr>
          <a:xfrm>
            <a:off x="554187" y="791156"/>
            <a:ext cx="151491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50" lIns="162550" spcFirstLastPara="1" rIns="162550" wrap="square" tIns="162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Basic Syntax Rules </a:t>
            </a:r>
            <a:br>
              <a:rPr lang="en-US"/>
            </a:br>
            <a:endParaRPr/>
          </a:p>
        </p:txBody>
      </p:sp>
      <p:sp>
        <p:nvSpPr>
          <p:cNvPr id="508" name="Google Shape;508;g36bb5c758a3_0_110"/>
          <p:cNvSpPr txBox="1"/>
          <p:nvPr>
            <p:ph idx="1" type="body"/>
          </p:nvPr>
        </p:nvSpPr>
        <p:spPr>
          <a:xfrm>
            <a:off x="554187" y="2048844"/>
            <a:ext cx="151491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50" lIns="162550" spcFirstLastPara="1" rIns="162550" wrap="square" tIns="162550">
            <a:noAutofit/>
          </a:bodyPr>
          <a:lstStyle/>
          <a:p>
            <a:pPr indent="-6096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Function Syntax </a:t>
            </a:r>
            <a:endParaRPr/>
          </a:p>
          <a:p>
            <a:pPr indent="-565150" lvl="1" marL="1625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</a:pPr>
            <a:r>
              <a:rPr b="1" lang="en-US" sz="1800">
                <a:solidFill>
                  <a:srgbClr val="F8A81B"/>
                </a:solidFill>
                <a:latin typeface="Open Sans"/>
                <a:ea typeface="Open Sans"/>
                <a:cs typeface="Open Sans"/>
                <a:sym typeface="Open Sans"/>
              </a:rPr>
              <a:t>def</a:t>
            </a:r>
            <a:r>
              <a:rPr b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...: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indicates that you are defining a new function. </a:t>
            </a:r>
            <a:endParaRPr/>
          </a:p>
          <a:p>
            <a:pPr indent="-565150" lvl="1" marL="1625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</a:pPr>
            <a:r>
              <a:rPr b="1" lang="en-US" sz="180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function()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refers to the name of your function. By convention, this name is typically lowercase and represents a verb/action. </a:t>
            </a:r>
            <a:endParaRPr/>
          </a:p>
          <a:p>
            <a:pPr indent="-565150" lvl="1" marL="1625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</a:pPr>
            <a:r>
              <a:rPr b="1" lang="en-US" sz="1800">
                <a:solidFill>
                  <a:srgbClr val="A0CC3A"/>
                </a:solidFill>
                <a:latin typeface="Open Sans"/>
                <a:ea typeface="Open Sans"/>
                <a:cs typeface="Open Sans"/>
                <a:sym typeface="Open Sans"/>
              </a:rPr>
              <a:t>a,b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refers to </a:t>
            </a:r>
            <a:r>
              <a:rPr b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parameters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(values or variables) that can be used within the statements of your function’s definition (......). If your function has no parameters, an empty parenthetical () is used. </a:t>
            </a:r>
            <a:endParaRPr/>
          </a:p>
          <a:p>
            <a:pPr indent="-565150" lvl="1" marL="16256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500"/>
              <a:buChar char="○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lang="en-US" sz="1800">
                <a:solidFill>
                  <a:srgbClr val="8D64AA"/>
                </a:solidFill>
                <a:latin typeface="Open Sans"/>
                <a:ea typeface="Open Sans"/>
                <a:cs typeface="Open Sans"/>
                <a:sym typeface="Open Sans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statement is an optional statement that will return a value for your function to your original call. </a:t>
            </a:r>
            <a:endParaRPr/>
          </a:p>
          <a:p>
            <a:pPr indent="-406400" lvl="0" marL="81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09" name="Google Shape;509;g36bb5c758a3_0_110"/>
          <p:cNvSpPr/>
          <p:nvPr/>
        </p:nvSpPr>
        <p:spPr>
          <a:xfrm>
            <a:off x="4999204" y="6702425"/>
            <a:ext cx="328500" cy="6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81250" lIns="162550" spcFirstLastPara="1" rIns="162550" wrap="square" tIns="81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ge5image54627904" id="510" name="Google Shape;510;g36bb5c758a3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004" y="6096564"/>
            <a:ext cx="5080000" cy="246098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36bb5c758a3_0_110"/>
          <p:cNvSpPr/>
          <p:nvPr/>
        </p:nvSpPr>
        <p:spPr>
          <a:xfrm>
            <a:off x="5650567" y="6563044"/>
            <a:ext cx="4752000" cy="3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250" lIns="162550" spcFirstLastPara="1" rIns="162550" wrap="square" tIns="81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8A81B"/>
                </a:solidFill>
                <a:latin typeface="Open Sans"/>
                <a:ea typeface="Open Sans"/>
                <a:cs typeface="Open Sans"/>
                <a:sym typeface="Open Sans"/>
              </a:rPr>
              <a:t>def</a:t>
            </a:r>
            <a:r>
              <a:rPr b="0" i="0" lang="en-US" sz="2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2800" u="none" cap="none" strike="noStrike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function</a:t>
            </a:r>
            <a:r>
              <a:rPr b="0" i="0" lang="en-US" sz="2800" u="none" cap="none" strike="noStrike">
                <a:solidFill>
                  <a:srgbClr val="4270C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0" i="0" lang="en-US" sz="2800" u="none" cap="none" strike="noStrike">
                <a:solidFill>
                  <a:srgbClr val="A0CC3A"/>
                </a:solidFill>
                <a:latin typeface="Open Sans"/>
                <a:ea typeface="Open Sans"/>
                <a:cs typeface="Open Sans"/>
                <a:sym typeface="Open Sans"/>
              </a:rPr>
              <a:t>a, b</a:t>
            </a: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): 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0" i="0" lang="en-US" sz="2800" u="none" cap="none" strike="noStrike">
                <a:solidFill>
                  <a:srgbClr val="6DAA44"/>
                </a:solidFill>
                <a:latin typeface="Open Sans"/>
                <a:ea typeface="Open Sans"/>
                <a:cs typeface="Open Sans"/>
                <a:sym typeface="Open Sans"/>
              </a:rPr>
              <a:t>...... </a:t>
            </a:r>
            <a:endParaRPr b="0" i="0" sz="2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BF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0" i="0" lang="en-US" sz="2800" u="none" cap="none" strike="noStrike">
                <a:solidFill>
                  <a:srgbClr val="8D64AA"/>
                </a:solidFill>
                <a:latin typeface="Open Sans"/>
                <a:ea typeface="Open Sans"/>
                <a:cs typeface="Open Sans"/>
                <a:sym typeface="Open Sans"/>
              </a:rPr>
              <a:t>return</a:t>
            </a:r>
            <a:r>
              <a:rPr b="0" i="0" lang="en-US" sz="2800" u="none" cap="none" strike="noStrike">
                <a:solidFill>
                  <a:srgbClr val="FFBF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2800" u="none" cap="none" strike="noStrike">
                <a:solidFill>
                  <a:srgbClr val="A0CC3A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0" i="0" lang="en-US" sz="2800" u="none" cap="none" strike="noStrike">
                <a:solidFill>
                  <a:srgbClr val="6DAA4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b="0" i="0" lang="en-US" sz="2800" u="none" cap="none" strike="noStrike">
                <a:solidFill>
                  <a:srgbClr val="A0CC3A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Summary</a:t>
            </a:r>
            <a:endParaRPr/>
          </a:p>
        </p:txBody>
      </p:sp>
      <p:sp>
        <p:nvSpPr>
          <p:cNvPr id="517" name="Google Shape;517;p31"/>
          <p:cNvSpPr txBox="1"/>
          <p:nvPr/>
        </p:nvSpPr>
        <p:spPr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-531812" lvl="0" marL="746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This is a quick overview of Chapter 1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will revisit these concepts throughout the course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Focus on the big picture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Users .vs. Programmers</a:t>
            </a:r>
            <a:endParaRPr/>
          </a:p>
        </p:txBody>
      </p:sp>
      <p:sp>
        <p:nvSpPr>
          <p:cNvPr id="248" name="Google Shape;248;p5"/>
          <p:cNvSpPr txBox="1"/>
          <p:nvPr/>
        </p:nvSpPr>
        <p:spPr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-531812" lvl="0" marL="746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Users see computers as a set of tools - word processor, spreadsheet, maps, to-do list, email, etc.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Programmers learn the computer “ways” and the computer language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Programmers have some tools that allow them to build new tools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Programmers sometimes write tools for lots of users and sometimes programmers write little “helpers” for themselves to automate a task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/>
          <p:nvPr/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Why be a programmer?</a:t>
            </a:r>
            <a:endParaRPr/>
          </a:p>
        </p:txBody>
      </p:sp>
      <p:sp>
        <p:nvSpPr>
          <p:cNvPr id="254" name="Google Shape;254;p6"/>
          <p:cNvSpPr txBox="1"/>
          <p:nvPr/>
        </p:nvSpPr>
        <p:spPr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-531812" lvl="0" marL="746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 get some task done - we are the user and programmer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Help analyze and process data (many programs have APIs)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To produce something for others to use – write programs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Fix an issue with a program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/>
        </p:nvSpPr>
        <p:spPr>
          <a:xfrm>
            <a:off x="1155700" y="193675"/>
            <a:ext cx="13931900" cy="2392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is Code?  Software?  A Program?</a:t>
            </a:r>
            <a:endParaRPr/>
          </a:p>
        </p:txBody>
      </p:sp>
      <p:sp>
        <p:nvSpPr>
          <p:cNvPr id="260" name="Google Shape;260;p7"/>
          <p:cNvSpPr txBox="1"/>
          <p:nvPr/>
        </p:nvSpPr>
        <p:spPr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-531812" lvl="0" marL="746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sequence of stored instructions </a:t>
            </a:r>
            <a:endParaRPr/>
          </a:p>
          <a:p>
            <a:pPr indent="-530225" lvl="1" marL="10382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is a little piece of our intelligence in the computer</a:t>
            </a:r>
            <a:endParaRPr/>
          </a:p>
          <a:p>
            <a:pPr indent="-530225" lvl="1" marL="10382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is a little piece of our intelligence we can give to others - we figure something out and then we encode it and then give it to someone else to save them the time and energy of figuring it out</a:t>
            </a:r>
            <a:endParaRPr/>
          </a:p>
          <a:p>
            <a:pPr indent="-531812" lvl="0" marL="746125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0000"/>
              </a:buClr>
              <a:buSzPts val="6156"/>
              <a:buFont typeface="Gill Sans"/>
              <a:buChar char="•"/>
            </a:pPr>
            <a:r>
              <a:rPr b="0" i="0" lang="en-US" sz="3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piece of creative art - particularly when we do a good job on user experience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"/>
          <p:cNvSpPr txBox="1"/>
          <p:nvPr/>
        </p:nvSpPr>
        <p:spPr>
          <a:xfrm>
            <a:off x="738187" y="1949450"/>
            <a:ext cx="8259762" cy="6402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name = raw_input('Enter file:')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handle = open(name, 'r')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text = handle.read()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words = text.split()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counts = dict()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for word in words: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    counts[word] = counts.get(word,0)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bigcount = Nonebigword = 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for word,count in counts.items():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    if bigcount is None or count &gt; bigcount: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          bigword = word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00FF00"/>
                </a:solidFill>
                <a:latin typeface="Gill Sans"/>
                <a:ea typeface="Gill Sans"/>
                <a:cs typeface="Gill Sans"/>
                <a:sym typeface="Gill Sans"/>
              </a:rPr>
              <a:t> bigcount = countprint bigword, bigcount</a:t>
            </a:r>
            <a:endParaRPr/>
          </a:p>
        </p:txBody>
      </p:sp>
      <p:sp>
        <p:nvSpPr>
          <p:cNvPr id="266" name="Google Shape;266;p9"/>
          <p:cNvSpPr txBox="1"/>
          <p:nvPr/>
        </p:nvSpPr>
        <p:spPr>
          <a:xfrm>
            <a:off x="1803400" y="381000"/>
            <a:ext cx="102108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Gill Sans"/>
              <a:buNone/>
            </a:pPr>
            <a:r>
              <a:rPr b="0" i="0" lang="en-US" sz="5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Program for a Computer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/>
        </p:nvSpPr>
        <p:spPr>
          <a:xfrm>
            <a:off x="1270000" y="2590800"/>
            <a:ext cx="13931900" cy="35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50" lIns="38150" spcFirstLastPara="1" rIns="38150" wrap="square" tIns="38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Gill Sans"/>
              <a:buNone/>
            </a:pPr>
            <a:r>
              <a:rPr b="0" i="0" lang="en-US" sz="76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Hardware Architecture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/>
        </p:nvSpPr>
        <p:spPr>
          <a:xfrm>
            <a:off x="6096000" y="1041400"/>
            <a:ext cx="3454400" cy="6489700"/>
          </a:xfrm>
          <a:prstGeom prst="rect">
            <a:avLst/>
          </a:prstGeom>
          <a:noFill/>
          <a:ln cap="sq" cmpd="sng" w="7630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FF00FF"/>
                </a:solidFill>
                <a:latin typeface="Gill Sans"/>
                <a:ea typeface="Gill Sans"/>
                <a:cs typeface="Gill Sans"/>
                <a:sym typeface="Gill Sans"/>
              </a:rPr>
              <a:t>  Computer</a:t>
            </a:r>
            <a:endParaRPr/>
          </a:p>
        </p:txBody>
      </p:sp>
      <p:sp>
        <p:nvSpPr>
          <p:cNvPr id="277" name="Google Shape;277;p11"/>
          <p:cNvSpPr txBox="1"/>
          <p:nvPr/>
        </p:nvSpPr>
        <p:spPr>
          <a:xfrm>
            <a:off x="2832100" y="1790700"/>
            <a:ext cx="2184400" cy="2184400"/>
          </a:xfrm>
          <a:prstGeom prst="rect">
            <a:avLst/>
          </a:prstGeom>
          <a:noFill/>
          <a:ln cap="sq" cmpd="sng" w="7630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Input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and Output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Devices</a:t>
            </a:r>
            <a:endParaRPr/>
          </a:p>
        </p:txBody>
      </p:sp>
      <p:sp>
        <p:nvSpPr>
          <p:cNvPr id="278" name="Google Shape;278;p11"/>
          <p:cNvSpPr txBox="1"/>
          <p:nvPr/>
        </p:nvSpPr>
        <p:spPr>
          <a:xfrm>
            <a:off x="6731000" y="1892300"/>
            <a:ext cx="2133600" cy="1981200"/>
          </a:xfrm>
          <a:prstGeom prst="rect">
            <a:avLst/>
          </a:prstGeom>
          <a:noFill/>
          <a:ln cap="sq" cmpd="sng" w="7630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Central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Processing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Unit</a:t>
            </a:r>
            <a:endParaRPr/>
          </a:p>
        </p:txBody>
      </p:sp>
      <p:sp>
        <p:nvSpPr>
          <p:cNvPr id="279" name="Google Shape;279;p11"/>
          <p:cNvSpPr txBox="1"/>
          <p:nvPr/>
        </p:nvSpPr>
        <p:spPr>
          <a:xfrm>
            <a:off x="6731000" y="4927600"/>
            <a:ext cx="2171700" cy="2133600"/>
          </a:xfrm>
          <a:prstGeom prst="rect">
            <a:avLst/>
          </a:prstGeom>
          <a:noFill/>
          <a:ln cap="sq" cmpd="sng" w="7630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Main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11264900" y="3098800"/>
            <a:ext cx="2184400" cy="2184400"/>
          </a:xfrm>
          <a:prstGeom prst="rect">
            <a:avLst/>
          </a:prstGeom>
          <a:noFill/>
          <a:ln cap="sq" cmpd="sng" w="7630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Secondary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Memory</a:t>
            </a:r>
            <a:endParaRPr/>
          </a:p>
        </p:txBody>
      </p:sp>
      <p:cxnSp>
        <p:nvCxnSpPr>
          <p:cNvPr id="281" name="Google Shape;281;p11"/>
          <p:cNvCxnSpPr/>
          <p:nvPr/>
        </p:nvCxnSpPr>
        <p:spPr>
          <a:xfrm flipH="1">
            <a:off x="5027612" y="2917825"/>
            <a:ext cx="1065212" cy="17462"/>
          </a:xfrm>
          <a:prstGeom prst="straightConnector1">
            <a:avLst/>
          </a:prstGeom>
          <a:noFill/>
          <a:ln cap="sq" cmpd="sng" w="88900">
            <a:solidFill>
              <a:srgbClr val="FFFF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82" name="Google Shape;282;p11"/>
          <p:cNvCxnSpPr/>
          <p:nvPr/>
        </p:nvCxnSpPr>
        <p:spPr>
          <a:xfrm flipH="1" rot="10800000">
            <a:off x="7391400" y="3898900"/>
            <a:ext cx="1587" cy="977900"/>
          </a:xfrm>
          <a:prstGeom prst="straightConnector1">
            <a:avLst/>
          </a:prstGeom>
          <a:noFill/>
          <a:ln cap="sq" cmpd="sng" w="88900">
            <a:solidFill>
              <a:srgbClr val="FF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83" name="Google Shape;283;p11"/>
          <p:cNvCxnSpPr/>
          <p:nvPr/>
        </p:nvCxnSpPr>
        <p:spPr>
          <a:xfrm>
            <a:off x="8345487" y="3919537"/>
            <a:ext cx="1587" cy="919162"/>
          </a:xfrm>
          <a:prstGeom prst="straightConnector1">
            <a:avLst/>
          </a:prstGeom>
          <a:noFill/>
          <a:ln cap="sq" cmpd="sng" w="88900">
            <a:solidFill>
              <a:srgbClr val="FF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84" name="Google Shape;284;p11"/>
          <p:cNvCxnSpPr/>
          <p:nvPr/>
        </p:nvCxnSpPr>
        <p:spPr>
          <a:xfrm flipH="1">
            <a:off x="9652000" y="3541712"/>
            <a:ext cx="1568450" cy="17462"/>
          </a:xfrm>
          <a:prstGeom prst="straightConnector1">
            <a:avLst/>
          </a:prstGeom>
          <a:noFill/>
          <a:ln cap="sq" cmpd="sng" w="88900">
            <a:solidFill>
              <a:srgbClr val="FF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85" name="Google Shape;285;p11"/>
          <p:cNvCxnSpPr/>
          <p:nvPr/>
        </p:nvCxnSpPr>
        <p:spPr>
          <a:xfrm>
            <a:off x="9620250" y="4546600"/>
            <a:ext cx="1579562" cy="1587"/>
          </a:xfrm>
          <a:prstGeom prst="straightConnector1">
            <a:avLst/>
          </a:prstGeom>
          <a:noFill/>
          <a:ln cap="sq" cmpd="sng" w="88900">
            <a:solidFill>
              <a:srgbClr val="FF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86" name="Google Shape;286;p11"/>
          <p:cNvSpPr txBox="1"/>
          <p:nvPr/>
        </p:nvSpPr>
        <p:spPr>
          <a:xfrm>
            <a:off x="12009437" y="439737"/>
            <a:ext cx="290830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Gill Sans"/>
              <a:buNone/>
            </a:pPr>
            <a:r>
              <a:rPr b="0" i="0" lang="en-US" sz="5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Generic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Gill Sans"/>
              <a:buNone/>
            </a:pPr>
            <a:r>
              <a:rPr b="0" i="0" lang="en-US" sz="54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Computer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John Alexander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