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58" r:id="rId5"/>
    <p:sldId id="260" r:id="rId6"/>
    <p:sldId id="262" r:id="rId7"/>
    <p:sldId id="263" r:id="rId8"/>
    <p:sldId id="264" r:id="rId9"/>
    <p:sldId id="261"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D942E-1D45-7EF2-F31B-8CD90C810BF5}" v="38" dt="2025-03-26T01:47:40.451"/>
    <p1510:client id="{BB1E505D-5155-1D70-7FE8-974704E9CE0C}" v="225" dt="2025-03-24T17:04:13.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3/25/2025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A6046-5D47-D72B-2049-5796E2621316}"/>
              </a:ext>
            </a:extLst>
          </p:cNvPr>
          <p:cNvSpPr txBox="1"/>
          <p:nvPr/>
        </p:nvSpPr>
        <p:spPr>
          <a:xfrm>
            <a:off x="3200400" y="3024116"/>
            <a:ext cx="2743200"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a:latin typeface="Aptos Display"/>
              </a:rPr>
              <a:t>Ada Boost​</a:t>
            </a:r>
          </a:p>
        </p:txBody>
      </p:sp>
    </p:spTree>
    <p:extLst>
      <p:ext uri="{BB962C8B-B14F-4D97-AF65-F5344CB8AC3E}">
        <p14:creationId xmlns:p14="http://schemas.microsoft.com/office/powerpoint/2010/main" val="270899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EB9E8-8B08-051C-F53A-AF926930A073}"/>
              </a:ext>
            </a:extLst>
          </p:cNvPr>
          <p:cNvSpPr txBox="1"/>
          <p:nvPr/>
        </p:nvSpPr>
        <p:spPr>
          <a:xfrm>
            <a:off x="448596" y="1394951"/>
            <a:ext cx="82492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b="1" dirty="0" err="1">
                <a:ea typeface="+mn-lt"/>
                <a:cs typeface="+mn-lt"/>
              </a:rPr>
              <a:t>LightGBM</a:t>
            </a:r>
            <a:r>
              <a:rPr lang="en" b="1" dirty="0">
                <a:ea typeface="+mn-lt"/>
                <a:cs typeface="+mn-lt"/>
              </a:rPr>
              <a:t> (Light Gradient Boosting Machine)</a:t>
            </a:r>
            <a:r>
              <a:rPr lang="en" dirty="0">
                <a:ea typeface="+mn-lt"/>
                <a:cs typeface="+mn-lt"/>
              </a:rPr>
              <a:t> is a fast, high-performance boosting algorithm optimized for large datasets and low memory usage.</a:t>
            </a:r>
            <a:endParaRPr lang="en-US" dirty="0">
              <a:ea typeface="+mn-lt"/>
              <a:cs typeface="+mn-lt"/>
            </a:endParaRPr>
          </a:p>
          <a:p>
            <a:r>
              <a:rPr lang="en" dirty="0" err="1">
                <a:ea typeface="+mn-lt"/>
                <a:cs typeface="+mn-lt"/>
              </a:rPr>
              <a:t>LightGBM</a:t>
            </a:r>
            <a:r>
              <a:rPr lang="en" dirty="0">
                <a:ea typeface="+mn-lt"/>
                <a:cs typeface="+mn-lt"/>
              </a:rPr>
              <a:t> is not for a small volume of datasets. It can easily overfit small data due to its sensitivity. It can be used for data having more than 10,000+ rows.</a:t>
            </a:r>
          </a:p>
          <a:p>
            <a:endParaRPr lang="en" b="1" dirty="0"/>
          </a:p>
          <a:p>
            <a:r>
              <a:rPr lang="en" b="1" dirty="0">
                <a:ea typeface="+mn-lt"/>
                <a:cs typeface="+mn-lt"/>
              </a:rPr>
              <a:t>Advantages:</a:t>
            </a:r>
          </a:p>
          <a:p>
            <a:pPr marL="285750" indent="-285750">
              <a:buFont typeface="Arial"/>
              <a:buChar char="•"/>
            </a:pPr>
            <a:r>
              <a:rPr lang="en" dirty="0">
                <a:ea typeface="+mn-lt"/>
                <a:cs typeface="+mn-lt"/>
              </a:rPr>
              <a:t>Faster than </a:t>
            </a:r>
            <a:r>
              <a:rPr lang="en" dirty="0" err="1">
                <a:ea typeface="+mn-lt"/>
                <a:cs typeface="+mn-lt"/>
              </a:rPr>
              <a:t>XGBoost</a:t>
            </a:r>
            <a:r>
              <a:rPr lang="en" dirty="0">
                <a:ea typeface="+mn-lt"/>
                <a:cs typeface="+mn-lt"/>
              </a:rPr>
              <a:t> – Uses histogram-based splitting</a:t>
            </a:r>
            <a:endParaRPr lang="en"/>
          </a:p>
          <a:p>
            <a:pPr marL="285750" indent="-285750">
              <a:buFont typeface="Arial"/>
              <a:buChar char="•"/>
            </a:pPr>
            <a:r>
              <a:rPr lang="en" dirty="0">
                <a:ea typeface="+mn-lt"/>
                <a:cs typeface="+mn-lt"/>
              </a:rPr>
              <a:t>Efficient for Large Datasets – Handles millions of data points</a:t>
            </a:r>
            <a:endParaRPr lang="en"/>
          </a:p>
          <a:p>
            <a:pPr marL="285750" indent="-285750">
              <a:buFont typeface="Arial"/>
              <a:buChar char="•"/>
            </a:pPr>
            <a:r>
              <a:rPr lang="en" dirty="0">
                <a:ea typeface="+mn-lt"/>
                <a:cs typeface="+mn-lt"/>
              </a:rPr>
              <a:t>Lower Memory Usage – Optimized for speed and efficiency</a:t>
            </a:r>
          </a:p>
          <a:p>
            <a:pPr marL="285750" indent="-285750">
              <a:buFont typeface="Arial"/>
              <a:buChar char="•"/>
            </a:pPr>
            <a:r>
              <a:rPr lang="en" dirty="0">
                <a:ea typeface="+mn-lt"/>
                <a:cs typeface="+mn-lt"/>
              </a:rPr>
              <a:t>Supports Categorical Features – No need for one-hot encoding</a:t>
            </a:r>
            <a:endParaRPr lang="en" dirty="0"/>
          </a:p>
          <a:p>
            <a:pPr marL="285750" indent="-285750">
              <a:buFont typeface="Arial"/>
              <a:buChar char="•"/>
            </a:pPr>
            <a:endParaRPr lang="en" dirty="0">
              <a:ea typeface="+mn-lt"/>
              <a:cs typeface="+mn-lt"/>
            </a:endParaRPr>
          </a:p>
          <a:p>
            <a:r>
              <a:rPr lang="en" b="1" dirty="0">
                <a:ea typeface="+mn-lt"/>
                <a:cs typeface="+mn-lt"/>
              </a:rPr>
              <a:t>Disadvantages:</a:t>
            </a:r>
          </a:p>
          <a:p>
            <a:pPr marL="285750" indent="-285750">
              <a:buFont typeface="Arial"/>
              <a:buChar char="•"/>
            </a:pPr>
            <a:r>
              <a:rPr lang="en" dirty="0">
                <a:ea typeface="+mn-lt"/>
                <a:cs typeface="+mn-lt"/>
              </a:rPr>
              <a:t>Sensitive to hyperparameters</a:t>
            </a:r>
            <a:endParaRPr lang="en" dirty="0"/>
          </a:p>
          <a:p>
            <a:pPr marL="285750" indent="-285750">
              <a:buFont typeface="Arial"/>
              <a:buChar char="•"/>
            </a:pPr>
            <a:r>
              <a:rPr lang="en" dirty="0">
                <a:ea typeface="+mn-lt"/>
                <a:cs typeface="+mn-lt"/>
              </a:rPr>
              <a:t>Can overfit if not tuned properly</a:t>
            </a:r>
          </a:p>
          <a:p>
            <a:pPr marL="285750" indent="-285750">
              <a:buFont typeface="Arial"/>
              <a:buChar char="•"/>
            </a:pPr>
            <a:r>
              <a:rPr lang="en" dirty="0">
                <a:ea typeface="+mn-lt"/>
                <a:cs typeface="+mn-lt"/>
              </a:rPr>
              <a:t>Less interpretable than simpler models</a:t>
            </a:r>
            <a:endParaRPr lang="en" dirty="0"/>
          </a:p>
        </p:txBody>
      </p:sp>
      <p:sp>
        <p:nvSpPr>
          <p:cNvPr id="5" name="Rectangle 4">
            <a:extLst>
              <a:ext uri="{FF2B5EF4-FFF2-40B4-BE49-F238E27FC236}">
                <a16:creationId xmlns:a16="http://schemas.microsoft.com/office/drawing/2014/main" id="{36CA7895-1BB7-486F-CC2E-3743C4CA4E9C}"/>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51A0A764-495B-7AD1-8CE8-BF3B0BDA7E8E}"/>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FFFFFF"/>
                </a:solidFill>
              </a:rPr>
              <a:t>LG Boost</a:t>
            </a:r>
          </a:p>
        </p:txBody>
      </p:sp>
    </p:spTree>
    <p:extLst>
      <p:ext uri="{BB962C8B-B14F-4D97-AF65-F5344CB8AC3E}">
        <p14:creationId xmlns:p14="http://schemas.microsoft.com/office/powerpoint/2010/main" val="143248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C753E3-41B2-1B26-589F-04C6E9323906}"/>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72B2381B-1F3C-8F2C-C2FB-091557AA83FF}"/>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FFFFFF"/>
                </a:solidFill>
              </a:rPr>
              <a:t>LG Boost</a:t>
            </a:r>
          </a:p>
        </p:txBody>
      </p:sp>
      <p:pic>
        <p:nvPicPr>
          <p:cNvPr id="2" name="Picture 1" descr="A diagram of a tree growth&#10;&#10;AI-generated content may be incorrect.">
            <a:extLst>
              <a:ext uri="{FF2B5EF4-FFF2-40B4-BE49-F238E27FC236}">
                <a16:creationId xmlns:a16="http://schemas.microsoft.com/office/drawing/2014/main" id="{B9025E77-9470-136E-7C48-79E7DBAA7A00}"/>
              </a:ext>
            </a:extLst>
          </p:cNvPr>
          <p:cNvPicPr>
            <a:picLocks noChangeAspect="1"/>
          </p:cNvPicPr>
          <p:nvPr/>
        </p:nvPicPr>
        <p:blipFill>
          <a:blip r:embed="rId2"/>
          <a:stretch>
            <a:fillRect/>
          </a:stretch>
        </p:blipFill>
        <p:spPr>
          <a:xfrm>
            <a:off x="1052358" y="1246239"/>
            <a:ext cx="7377268" cy="5281153"/>
          </a:xfrm>
          <a:prstGeom prst="rect">
            <a:avLst/>
          </a:prstGeom>
        </p:spPr>
      </p:pic>
    </p:spTree>
    <p:extLst>
      <p:ext uri="{BB962C8B-B14F-4D97-AF65-F5344CB8AC3E}">
        <p14:creationId xmlns:p14="http://schemas.microsoft.com/office/powerpoint/2010/main" val="411687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C01B56-96F3-EFF4-EC82-C9B784F145AA}"/>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C908EFC9-5997-7AB6-1431-0213C4763DD7}"/>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FFFFFF"/>
                </a:solidFill>
              </a:rPr>
              <a:t>LG Boost</a:t>
            </a:r>
          </a:p>
        </p:txBody>
      </p:sp>
      <p:pic>
        <p:nvPicPr>
          <p:cNvPr id="6" name="Picture 5" descr="A black background with white text">
            <a:extLst>
              <a:ext uri="{FF2B5EF4-FFF2-40B4-BE49-F238E27FC236}">
                <a16:creationId xmlns:a16="http://schemas.microsoft.com/office/drawing/2014/main" id="{7851B6C5-B7F3-C0D9-3B60-708776E928CC}"/>
              </a:ext>
            </a:extLst>
          </p:cNvPr>
          <p:cNvPicPr>
            <a:picLocks noChangeAspect="1"/>
          </p:cNvPicPr>
          <p:nvPr/>
        </p:nvPicPr>
        <p:blipFill>
          <a:blip r:embed="rId2"/>
          <a:stretch>
            <a:fillRect/>
          </a:stretch>
        </p:blipFill>
        <p:spPr>
          <a:xfrm>
            <a:off x="0" y="1872823"/>
            <a:ext cx="9144000" cy="4120161"/>
          </a:xfrm>
          <a:prstGeom prst="rect">
            <a:avLst/>
          </a:prstGeom>
        </p:spPr>
      </p:pic>
    </p:spTree>
    <p:extLst>
      <p:ext uri="{BB962C8B-B14F-4D97-AF65-F5344CB8AC3E}">
        <p14:creationId xmlns:p14="http://schemas.microsoft.com/office/powerpoint/2010/main" val="427044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497FB80-C3BD-E01D-E702-E009AC5E9E2E}"/>
              </a:ext>
            </a:extLst>
          </p:cNvPr>
          <p:cNvSpPr txBox="1">
            <a:spLocks/>
          </p:cNvSpPr>
          <p:nvPr/>
        </p:nvSpPr>
        <p:spPr>
          <a:xfrm>
            <a:off x="-5521" y="295330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0070C0"/>
                </a:solidFill>
              </a:rPr>
              <a:t>Thank you</a:t>
            </a:r>
            <a:endParaRPr lang="en-US" dirty="0"/>
          </a:p>
        </p:txBody>
      </p:sp>
    </p:spTree>
    <p:extLst>
      <p:ext uri="{BB962C8B-B14F-4D97-AF65-F5344CB8AC3E}">
        <p14:creationId xmlns:p14="http://schemas.microsoft.com/office/powerpoint/2010/main" val="3398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DF661F-628A-117C-F8EE-87968F6E5286}"/>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8D465CD-E669-9B70-E345-D0D2FCCF0B8B}"/>
              </a:ext>
            </a:extLst>
          </p:cNvPr>
          <p:cNvSpPr>
            <a:spLocks noGrp="1"/>
          </p:cNvSpPr>
          <p:nvPr>
            <p:ph type="title" idx="4294967295"/>
          </p:nvPr>
        </p:nvSpPr>
        <p:spPr>
          <a:xfrm>
            <a:off x="-5521" y="83516"/>
            <a:ext cx="9151178" cy="950085"/>
          </a:xfrm>
        </p:spPr>
        <p:txBody>
          <a:bodyPr>
            <a:normAutofit/>
          </a:bodyPr>
          <a:lstStyle/>
          <a:p>
            <a:pPr algn="ctr"/>
            <a:r>
              <a:rPr lang="en-US" sz="4700">
                <a:solidFill>
                  <a:srgbClr val="FFFFFF"/>
                </a:solidFill>
              </a:rPr>
              <a:t>Ada Boost</a:t>
            </a:r>
          </a:p>
        </p:txBody>
      </p:sp>
      <p:sp>
        <p:nvSpPr>
          <p:cNvPr id="3" name="TextBox 2">
            <a:extLst>
              <a:ext uri="{FF2B5EF4-FFF2-40B4-BE49-F238E27FC236}">
                <a16:creationId xmlns:a16="http://schemas.microsoft.com/office/drawing/2014/main" id="{583EC80F-0B1B-66A3-2210-1532E3E55FE5}"/>
              </a:ext>
            </a:extLst>
          </p:cNvPr>
          <p:cNvSpPr txBox="1"/>
          <p:nvPr/>
        </p:nvSpPr>
        <p:spPr>
          <a:xfrm>
            <a:off x="448596" y="1394951"/>
            <a:ext cx="82492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b="1" dirty="0">
                <a:ea typeface="+mn-lt"/>
                <a:cs typeface="+mn-lt"/>
              </a:rPr>
              <a:t>AdaBoost Regression</a:t>
            </a:r>
            <a:r>
              <a:rPr lang="en" dirty="0">
                <a:ea typeface="+mn-lt"/>
                <a:cs typeface="+mn-lt"/>
              </a:rPr>
              <a:t> (Adaptive Boosting Regression) is an ensemble learning technique that improves the accuracy of weak regression models by combining them iteratively.</a:t>
            </a:r>
            <a:endParaRPr lang="en-US" dirty="0">
              <a:ea typeface="+mn-lt"/>
              <a:cs typeface="+mn-lt"/>
            </a:endParaRPr>
          </a:p>
          <a:p>
            <a:endParaRPr lang="en" b="1" dirty="0"/>
          </a:p>
          <a:p>
            <a:r>
              <a:rPr lang="en" dirty="0">
                <a:ea typeface="+mn-lt"/>
                <a:cs typeface="+mn-lt"/>
              </a:rPr>
              <a:t>It is a meta-algorithm, and can be used in conjunction with many other algorithms to improve their performance.</a:t>
            </a:r>
          </a:p>
          <a:p>
            <a:endParaRPr lang="en" dirty="0">
              <a:ea typeface="+mn-lt"/>
              <a:cs typeface="+mn-lt"/>
            </a:endParaRPr>
          </a:p>
          <a:p>
            <a:r>
              <a:rPr lang="en" b="1" dirty="0">
                <a:ea typeface="+mn-lt"/>
                <a:cs typeface="+mn-lt"/>
              </a:rPr>
              <a:t>Advantages:</a:t>
            </a:r>
          </a:p>
          <a:p>
            <a:pPr marL="285750" indent="-285750">
              <a:buFont typeface="Arial"/>
              <a:buChar char="•"/>
            </a:pPr>
            <a:r>
              <a:rPr lang="en" dirty="0">
                <a:ea typeface="+mn-lt"/>
                <a:cs typeface="+mn-lt"/>
              </a:rPr>
              <a:t>Improves weak models by combining them into a strong predictor.</a:t>
            </a:r>
          </a:p>
          <a:p>
            <a:pPr marL="285750" indent="-285750">
              <a:buFont typeface="Arial"/>
              <a:buChar char="•"/>
            </a:pPr>
            <a:r>
              <a:rPr lang="en" dirty="0">
                <a:ea typeface="+mn-lt"/>
                <a:cs typeface="+mn-lt"/>
              </a:rPr>
              <a:t>Reduces bias and variance for better accuracy.</a:t>
            </a:r>
          </a:p>
          <a:p>
            <a:pPr marL="285750" indent="-285750">
              <a:buFont typeface="Arial"/>
              <a:buChar char="•"/>
            </a:pPr>
            <a:r>
              <a:rPr lang="en" dirty="0">
                <a:ea typeface="+mn-lt"/>
                <a:cs typeface="+mn-lt"/>
              </a:rPr>
              <a:t>Handles noisy data effectively.</a:t>
            </a:r>
          </a:p>
          <a:p>
            <a:pPr marL="285750" indent="-285750">
              <a:buFont typeface="Arial"/>
              <a:buChar char="•"/>
            </a:pPr>
            <a:r>
              <a:rPr lang="en" dirty="0">
                <a:ea typeface="+mn-lt"/>
                <a:cs typeface="+mn-lt"/>
              </a:rPr>
              <a:t>Automatically emphasizes important features.</a:t>
            </a:r>
          </a:p>
          <a:p>
            <a:pPr marL="285750" indent="-285750">
              <a:buFont typeface="Arial"/>
              <a:buChar char="•"/>
            </a:pPr>
            <a:r>
              <a:rPr lang="en" dirty="0">
                <a:ea typeface="+mn-lt"/>
                <a:cs typeface="+mn-lt"/>
              </a:rPr>
              <a:t>Works with different regression models.</a:t>
            </a:r>
          </a:p>
          <a:p>
            <a:pPr marL="285750" indent="-285750">
              <a:buFont typeface="Arial"/>
              <a:buChar char="•"/>
            </a:pPr>
            <a:endParaRPr lang="en" dirty="0"/>
          </a:p>
          <a:p>
            <a:r>
              <a:rPr lang="en" b="1" dirty="0">
                <a:ea typeface="+mn-lt"/>
                <a:cs typeface="+mn-lt"/>
              </a:rPr>
              <a:t>Disadvantages:</a:t>
            </a:r>
          </a:p>
          <a:p>
            <a:pPr marL="285750" indent="-285750">
              <a:buFont typeface="Arial"/>
              <a:buChar char="•"/>
            </a:pPr>
            <a:r>
              <a:rPr lang="en" dirty="0">
                <a:ea typeface="+mn-lt"/>
                <a:cs typeface="+mn-lt"/>
              </a:rPr>
              <a:t>Misclassified points get higher weights, impacting performance</a:t>
            </a:r>
            <a:endParaRPr lang="en" dirty="0"/>
          </a:p>
          <a:p>
            <a:pPr marL="285750" indent="-285750">
              <a:buFont typeface="Arial"/>
              <a:buChar char="•"/>
            </a:pPr>
            <a:r>
              <a:rPr lang="en" dirty="0">
                <a:ea typeface="+mn-lt"/>
                <a:cs typeface="+mn-lt"/>
              </a:rPr>
              <a:t>Slow for large datasets</a:t>
            </a:r>
          </a:p>
          <a:p>
            <a:pPr marL="285750" indent="-285750">
              <a:buFont typeface="Arial"/>
              <a:buChar char="•"/>
            </a:pPr>
            <a:r>
              <a:rPr lang="en" dirty="0">
                <a:ea typeface="+mn-lt"/>
                <a:cs typeface="+mn-lt"/>
              </a:rPr>
              <a:t>If too many weak learners are added, it may overfit. </a:t>
            </a:r>
            <a:endParaRPr lang="en" dirty="0"/>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graph&#10;&#10;AI-generated content may be incorrect.">
            <a:extLst>
              <a:ext uri="{FF2B5EF4-FFF2-40B4-BE49-F238E27FC236}">
                <a16:creationId xmlns:a16="http://schemas.microsoft.com/office/drawing/2014/main" id="{34AFC316-BF76-9BDE-6216-419941B6F5B8}"/>
              </a:ext>
            </a:extLst>
          </p:cNvPr>
          <p:cNvPicPr>
            <a:picLocks noChangeAspect="1"/>
          </p:cNvPicPr>
          <p:nvPr/>
        </p:nvPicPr>
        <p:blipFill>
          <a:blip r:embed="rId2"/>
          <a:stretch>
            <a:fillRect/>
          </a:stretch>
        </p:blipFill>
        <p:spPr>
          <a:xfrm>
            <a:off x="1384812" y="1789625"/>
            <a:ext cx="6701768" cy="4157508"/>
          </a:xfrm>
          <a:prstGeom prst="rect">
            <a:avLst/>
          </a:prstGeom>
        </p:spPr>
      </p:pic>
      <p:sp>
        <p:nvSpPr>
          <p:cNvPr id="8" name="Rectangle 7">
            <a:extLst>
              <a:ext uri="{FF2B5EF4-FFF2-40B4-BE49-F238E27FC236}">
                <a16:creationId xmlns:a16="http://schemas.microsoft.com/office/drawing/2014/main" id="{0DC8B59A-6105-D6CE-49A0-D329CDCA72B9}"/>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3">
            <a:extLst>
              <a:ext uri="{FF2B5EF4-FFF2-40B4-BE49-F238E27FC236}">
                <a16:creationId xmlns:a16="http://schemas.microsoft.com/office/drawing/2014/main" id="{72514B42-4523-6C92-9483-7DFEFF221812}"/>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a:solidFill>
                  <a:srgbClr val="FFFFFF"/>
                </a:solidFill>
              </a:rPr>
              <a:t>Ada Boost</a:t>
            </a:r>
          </a:p>
        </p:txBody>
      </p:sp>
    </p:spTree>
    <p:extLst>
      <p:ext uri="{BB962C8B-B14F-4D97-AF65-F5344CB8AC3E}">
        <p14:creationId xmlns:p14="http://schemas.microsoft.com/office/powerpoint/2010/main" val="150694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C7FF22-B8CF-559D-CFDA-C67BD9933B83}"/>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3">
            <a:extLst>
              <a:ext uri="{FF2B5EF4-FFF2-40B4-BE49-F238E27FC236}">
                <a16:creationId xmlns:a16="http://schemas.microsoft.com/office/drawing/2014/main" id="{E1D3AF33-A2B1-624A-9A29-7261D613A600}"/>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a:solidFill>
                  <a:srgbClr val="FFFFFF"/>
                </a:solidFill>
              </a:rPr>
              <a:t>Ada Boost</a:t>
            </a:r>
          </a:p>
        </p:txBody>
      </p:sp>
      <p:sp>
        <p:nvSpPr>
          <p:cNvPr id="11" name="TextBox 10">
            <a:extLst>
              <a:ext uri="{FF2B5EF4-FFF2-40B4-BE49-F238E27FC236}">
                <a16:creationId xmlns:a16="http://schemas.microsoft.com/office/drawing/2014/main" id="{C67F7FF8-CE49-997F-CE7E-500B3F57BFA5}"/>
              </a:ext>
            </a:extLst>
          </p:cNvPr>
          <p:cNvSpPr txBox="1"/>
          <p:nvPr/>
        </p:nvSpPr>
        <p:spPr>
          <a:xfrm>
            <a:off x="344128" y="1345790"/>
            <a:ext cx="87162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a:t>
            </a:r>
            <a:r>
              <a:rPr lang="en-US" b="1" dirty="0">
                <a:ea typeface="+mn-lt"/>
                <a:cs typeface="+mn-lt"/>
              </a:rPr>
              <a:t>AdaBoost Regression</a:t>
            </a:r>
            <a:r>
              <a:rPr lang="en-US" dirty="0">
                <a:ea typeface="+mn-lt"/>
                <a:cs typeface="+mn-lt"/>
              </a:rPr>
              <a:t>, the final prediction is a weighted sum of multiple weak learners (typically Decision Trees).</a:t>
            </a:r>
            <a:endParaRPr lang="en-US" dirty="0"/>
          </a:p>
          <a:p>
            <a:endParaRPr lang="en-US" dirty="0"/>
          </a:p>
          <a:p>
            <a:r>
              <a:rPr lang="en-US" dirty="0"/>
              <a:t>Formula is:</a:t>
            </a:r>
          </a:p>
        </p:txBody>
      </p:sp>
      <p:pic>
        <p:nvPicPr>
          <p:cNvPr id="17" name="Picture 16" descr="A black background with white text&#10;&#10;AI-generated content may be incorrect.">
            <a:extLst>
              <a:ext uri="{FF2B5EF4-FFF2-40B4-BE49-F238E27FC236}">
                <a16:creationId xmlns:a16="http://schemas.microsoft.com/office/drawing/2014/main" id="{4B4DB6D8-C850-2197-F80B-EB028EF168D0}"/>
              </a:ext>
            </a:extLst>
          </p:cNvPr>
          <p:cNvPicPr>
            <a:picLocks noChangeAspect="1"/>
          </p:cNvPicPr>
          <p:nvPr/>
        </p:nvPicPr>
        <p:blipFill>
          <a:blip r:embed="rId2"/>
          <a:stretch>
            <a:fillRect/>
          </a:stretch>
        </p:blipFill>
        <p:spPr>
          <a:xfrm>
            <a:off x="0" y="2699436"/>
            <a:ext cx="9177619" cy="3351838"/>
          </a:xfrm>
          <a:prstGeom prst="rect">
            <a:avLst/>
          </a:prstGeom>
        </p:spPr>
      </p:pic>
    </p:spTree>
    <p:extLst>
      <p:ext uri="{BB962C8B-B14F-4D97-AF65-F5344CB8AC3E}">
        <p14:creationId xmlns:p14="http://schemas.microsoft.com/office/powerpoint/2010/main" val="18128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D54BF-2F2F-AD82-C819-99FE61640AAC}"/>
              </a:ext>
            </a:extLst>
          </p:cNvPr>
          <p:cNvSpPr txBox="1"/>
          <p:nvPr/>
        </p:nvSpPr>
        <p:spPr>
          <a:xfrm>
            <a:off x="3200400" y="3024116"/>
            <a:ext cx="2743200"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dirty="0">
                <a:latin typeface="Aptos Display"/>
              </a:rPr>
              <a:t>XG Boost​</a:t>
            </a:r>
          </a:p>
        </p:txBody>
      </p:sp>
    </p:spTree>
    <p:extLst>
      <p:ext uri="{BB962C8B-B14F-4D97-AF65-F5344CB8AC3E}">
        <p14:creationId xmlns:p14="http://schemas.microsoft.com/office/powerpoint/2010/main" val="205156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3EDB9E-43E5-B0E1-D5EA-4505C6E9384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3EA41A4-BC38-63C5-D77D-1963E58F2182}"/>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B8B26FA-B279-72B7-E090-7489661DD86E}"/>
              </a:ext>
            </a:extLst>
          </p:cNvPr>
          <p:cNvSpPr>
            <a:spLocks noGrp="1"/>
          </p:cNvSpPr>
          <p:nvPr>
            <p:ph type="title" idx="4294967295"/>
          </p:nvPr>
        </p:nvSpPr>
        <p:spPr>
          <a:xfrm>
            <a:off x="-5521" y="83516"/>
            <a:ext cx="9151178" cy="950085"/>
          </a:xfrm>
        </p:spPr>
        <p:txBody>
          <a:bodyPr>
            <a:normAutofit/>
          </a:bodyPr>
          <a:lstStyle/>
          <a:p>
            <a:pPr algn="ctr"/>
            <a:r>
              <a:rPr lang="en-US" sz="4700" dirty="0">
                <a:solidFill>
                  <a:srgbClr val="FFFFFF"/>
                </a:solidFill>
              </a:rPr>
              <a:t>XG Boost</a:t>
            </a:r>
          </a:p>
        </p:txBody>
      </p:sp>
      <p:sp>
        <p:nvSpPr>
          <p:cNvPr id="3" name="TextBox 2">
            <a:extLst>
              <a:ext uri="{FF2B5EF4-FFF2-40B4-BE49-F238E27FC236}">
                <a16:creationId xmlns:a16="http://schemas.microsoft.com/office/drawing/2014/main" id="{461CB632-DA33-1EF7-468C-B38555A6C41F}"/>
              </a:ext>
            </a:extLst>
          </p:cNvPr>
          <p:cNvSpPr txBox="1"/>
          <p:nvPr/>
        </p:nvSpPr>
        <p:spPr>
          <a:xfrm>
            <a:off x="448596" y="1394951"/>
            <a:ext cx="82492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 dirty="0"/>
          </a:p>
        </p:txBody>
      </p:sp>
      <p:sp>
        <p:nvSpPr>
          <p:cNvPr id="6" name="TextBox 5">
            <a:extLst>
              <a:ext uri="{FF2B5EF4-FFF2-40B4-BE49-F238E27FC236}">
                <a16:creationId xmlns:a16="http://schemas.microsoft.com/office/drawing/2014/main" id="{3C3E44E5-4543-8DB6-2756-342C23FBE9A2}"/>
              </a:ext>
            </a:extLst>
          </p:cNvPr>
          <p:cNvSpPr txBox="1"/>
          <p:nvPr/>
        </p:nvSpPr>
        <p:spPr>
          <a:xfrm>
            <a:off x="448596" y="1394951"/>
            <a:ext cx="824926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b="1" dirty="0">
                <a:ea typeface="+mn-lt"/>
                <a:cs typeface="+mn-lt"/>
              </a:rPr>
              <a:t> </a:t>
            </a:r>
            <a:r>
              <a:rPr lang="en" b="1" dirty="0" err="1">
                <a:ea typeface="+mn-lt"/>
                <a:cs typeface="+mn-lt"/>
              </a:rPr>
              <a:t>XGBoost</a:t>
            </a:r>
            <a:r>
              <a:rPr lang="en" b="1" dirty="0">
                <a:ea typeface="+mn-lt"/>
                <a:cs typeface="+mn-lt"/>
              </a:rPr>
              <a:t> (Extreme Gradient Boosting)</a:t>
            </a:r>
            <a:r>
              <a:rPr lang="en" dirty="0">
                <a:ea typeface="+mn-lt"/>
                <a:cs typeface="+mn-lt"/>
              </a:rPr>
              <a:t> is an advanced boosting algorithm that improves speed and performance using optimized gradient boosting.</a:t>
            </a:r>
            <a:endParaRPr lang="en-US" dirty="0">
              <a:ea typeface="+mn-lt"/>
              <a:cs typeface="+mn-lt"/>
            </a:endParaRPr>
          </a:p>
          <a:p>
            <a:r>
              <a:rPr lang="en" dirty="0" err="1">
                <a:ea typeface="+mn-lt"/>
                <a:cs typeface="+mn-lt"/>
              </a:rPr>
              <a:t>XGBoost</a:t>
            </a:r>
            <a:r>
              <a:rPr lang="en" dirty="0">
                <a:ea typeface="+mn-lt"/>
                <a:cs typeface="+mn-lt"/>
              </a:rPr>
              <a:t> expects to have the base learners which are uniformly bad at the remainder so that when all the predictions are combined, bad predictions cancels out and better one sums up to form final good predictions.</a:t>
            </a:r>
            <a:endParaRPr lang="en-US">
              <a:ea typeface="+mn-lt"/>
              <a:cs typeface="+mn-lt"/>
            </a:endParaRPr>
          </a:p>
          <a:p>
            <a:endParaRPr lang="en" b="1" dirty="0"/>
          </a:p>
          <a:p>
            <a:r>
              <a:rPr lang="en" b="1" dirty="0">
                <a:ea typeface="+mn-lt"/>
                <a:cs typeface="+mn-lt"/>
              </a:rPr>
              <a:t>Advantages:</a:t>
            </a:r>
          </a:p>
          <a:p>
            <a:pPr marL="285750" indent="-285750">
              <a:buFont typeface="Arial"/>
              <a:buChar char="•"/>
            </a:pPr>
            <a:r>
              <a:rPr lang="en" dirty="0">
                <a:ea typeface="+mn-lt"/>
                <a:cs typeface="+mn-lt"/>
              </a:rPr>
              <a:t>Parallel processing for high speed</a:t>
            </a:r>
            <a:endParaRPr lang="en" dirty="0"/>
          </a:p>
          <a:p>
            <a:pPr marL="285750" indent="-285750">
              <a:buFont typeface="Arial"/>
              <a:buChar char="•"/>
            </a:pPr>
            <a:r>
              <a:rPr lang="en" dirty="0">
                <a:ea typeface="+mn-lt"/>
                <a:cs typeface="+mn-lt"/>
              </a:rPr>
              <a:t>Handles missing data automatically</a:t>
            </a:r>
            <a:endParaRPr lang="en" dirty="0"/>
          </a:p>
          <a:p>
            <a:pPr marL="285750" indent="-285750">
              <a:buFont typeface="Arial"/>
              <a:buChar char="•"/>
            </a:pPr>
            <a:r>
              <a:rPr lang="en" dirty="0">
                <a:ea typeface="+mn-lt"/>
                <a:cs typeface="+mn-lt"/>
              </a:rPr>
              <a:t>L1 &amp; L2 regularization to prevent overfitting</a:t>
            </a:r>
          </a:p>
          <a:p>
            <a:pPr marL="285750" indent="-285750">
              <a:buFont typeface="Arial"/>
              <a:buChar char="•"/>
            </a:pPr>
            <a:r>
              <a:rPr lang="en" dirty="0">
                <a:ea typeface="+mn-lt"/>
                <a:cs typeface="+mn-lt"/>
              </a:rPr>
              <a:t>Works well with large datasets</a:t>
            </a:r>
            <a:endParaRPr lang="en" dirty="0"/>
          </a:p>
          <a:p>
            <a:pPr marL="285750" indent="-285750">
              <a:buFont typeface="Arial"/>
              <a:buChar char="•"/>
            </a:pPr>
            <a:endParaRPr lang="en" dirty="0">
              <a:ea typeface="+mn-lt"/>
              <a:cs typeface="+mn-lt"/>
            </a:endParaRPr>
          </a:p>
          <a:p>
            <a:r>
              <a:rPr lang="en" b="1" dirty="0">
                <a:ea typeface="+mn-lt"/>
                <a:cs typeface="+mn-lt"/>
              </a:rPr>
              <a:t>Disadvantages:</a:t>
            </a:r>
          </a:p>
          <a:p>
            <a:pPr marL="285750" indent="-285750">
              <a:buFont typeface="Arial"/>
              <a:buChar char="•"/>
            </a:pPr>
            <a:r>
              <a:rPr lang="en" dirty="0">
                <a:ea typeface="+mn-lt"/>
                <a:cs typeface="+mn-lt"/>
              </a:rPr>
              <a:t>Computationally intensive</a:t>
            </a:r>
          </a:p>
          <a:p>
            <a:pPr marL="285750" indent="-285750">
              <a:buFont typeface="Arial"/>
              <a:buChar char="•"/>
            </a:pPr>
            <a:r>
              <a:rPr lang="en" dirty="0">
                <a:ea typeface="+mn-lt"/>
                <a:cs typeface="+mn-lt"/>
              </a:rPr>
              <a:t>Requires careful tuning</a:t>
            </a:r>
          </a:p>
          <a:p>
            <a:pPr marL="285750" indent="-285750">
              <a:buFont typeface="Arial"/>
              <a:buChar char="•"/>
            </a:pPr>
            <a:r>
              <a:rPr lang="en" dirty="0">
                <a:ea typeface="+mn-lt"/>
                <a:cs typeface="+mn-lt"/>
              </a:rPr>
              <a:t>Sensitive to noisy data</a:t>
            </a:r>
          </a:p>
          <a:p>
            <a:pPr marL="285750" indent="-285750">
              <a:buFont typeface="Arial"/>
              <a:buChar char="•"/>
            </a:pPr>
            <a:r>
              <a:rPr lang="en" dirty="0">
                <a:ea typeface="+mn-lt"/>
                <a:cs typeface="+mn-lt"/>
              </a:rPr>
              <a:t>Complex to interpret</a:t>
            </a:r>
            <a:endParaRPr lang="en" dirty="0"/>
          </a:p>
        </p:txBody>
      </p:sp>
    </p:spTree>
    <p:extLst>
      <p:ext uri="{BB962C8B-B14F-4D97-AF65-F5344CB8AC3E}">
        <p14:creationId xmlns:p14="http://schemas.microsoft.com/office/powerpoint/2010/main" val="102282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7F2F05-3115-7CC5-6FD9-66F1D5C2544B}"/>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B785541E-899E-FDE9-C712-CEC74BFD537E}"/>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FFFFFF"/>
                </a:solidFill>
              </a:rPr>
              <a:t>XG Boost</a:t>
            </a:r>
          </a:p>
        </p:txBody>
      </p:sp>
      <p:pic>
        <p:nvPicPr>
          <p:cNvPr id="7" name="Picture 6" descr="XGBoost Regression In Depth. Explore everything about xgboost… | by  Fraidoon Omarzai | Medium">
            <a:extLst>
              <a:ext uri="{FF2B5EF4-FFF2-40B4-BE49-F238E27FC236}">
                <a16:creationId xmlns:a16="http://schemas.microsoft.com/office/drawing/2014/main" id="{769A9CD3-0FA1-72FB-305A-E8FD3F424410}"/>
              </a:ext>
            </a:extLst>
          </p:cNvPr>
          <p:cNvPicPr>
            <a:picLocks noChangeAspect="1"/>
          </p:cNvPicPr>
          <p:nvPr/>
        </p:nvPicPr>
        <p:blipFill>
          <a:blip r:embed="rId2"/>
          <a:stretch>
            <a:fillRect/>
          </a:stretch>
        </p:blipFill>
        <p:spPr>
          <a:xfrm>
            <a:off x="751579" y="1426014"/>
            <a:ext cx="7627813" cy="4826587"/>
          </a:xfrm>
          <a:prstGeom prst="rect">
            <a:avLst/>
          </a:prstGeom>
        </p:spPr>
      </p:pic>
    </p:spTree>
    <p:extLst>
      <p:ext uri="{BB962C8B-B14F-4D97-AF65-F5344CB8AC3E}">
        <p14:creationId xmlns:p14="http://schemas.microsoft.com/office/powerpoint/2010/main" val="345341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CC62C2-BBA8-ED42-CC1B-9255C04259FD}"/>
              </a:ext>
            </a:extLst>
          </p:cNvPr>
          <p:cNvSpPr/>
          <p:nvPr/>
        </p:nvSpPr>
        <p:spPr>
          <a:xfrm>
            <a:off x="-1" y="-1"/>
            <a:ext cx="9143999" cy="1115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6CC90AFA-8496-7D2B-0AEA-5ECD56F44A6D}"/>
              </a:ext>
            </a:extLst>
          </p:cNvPr>
          <p:cNvSpPr txBox="1">
            <a:spLocks/>
          </p:cNvSpPr>
          <p:nvPr/>
        </p:nvSpPr>
        <p:spPr>
          <a:xfrm>
            <a:off x="-5521" y="83516"/>
            <a:ext cx="9151178" cy="9500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dirty="0">
                <a:solidFill>
                  <a:srgbClr val="FFFFFF"/>
                </a:solidFill>
              </a:rPr>
              <a:t>XG Boost</a:t>
            </a:r>
          </a:p>
        </p:txBody>
      </p:sp>
      <p:pic>
        <p:nvPicPr>
          <p:cNvPr id="6" name="Picture 5" descr="A math equations and numbers&#10;&#10;AI-generated content may be incorrect.">
            <a:extLst>
              <a:ext uri="{FF2B5EF4-FFF2-40B4-BE49-F238E27FC236}">
                <a16:creationId xmlns:a16="http://schemas.microsoft.com/office/drawing/2014/main" id="{2380A62C-C5E2-1AEA-2478-FE852B870C71}"/>
              </a:ext>
            </a:extLst>
          </p:cNvPr>
          <p:cNvPicPr>
            <a:picLocks noChangeAspect="1"/>
          </p:cNvPicPr>
          <p:nvPr/>
        </p:nvPicPr>
        <p:blipFill>
          <a:blip r:embed="rId2"/>
          <a:stretch>
            <a:fillRect/>
          </a:stretch>
        </p:blipFill>
        <p:spPr>
          <a:xfrm>
            <a:off x="360811" y="1712265"/>
            <a:ext cx="8064686" cy="3882853"/>
          </a:xfrm>
          <a:prstGeom prst="rect">
            <a:avLst/>
          </a:prstGeom>
        </p:spPr>
      </p:pic>
    </p:spTree>
    <p:extLst>
      <p:ext uri="{BB962C8B-B14F-4D97-AF65-F5344CB8AC3E}">
        <p14:creationId xmlns:p14="http://schemas.microsoft.com/office/powerpoint/2010/main" val="182560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D772D-4C15-D13B-95A0-A77459050C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F0D8E4-9125-BF52-FBBE-4F6B18760FEC}"/>
              </a:ext>
            </a:extLst>
          </p:cNvPr>
          <p:cNvSpPr txBox="1"/>
          <p:nvPr/>
        </p:nvSpPr>
        <p:spPr>
          <a:xfrm>
            <a:off x="3200400" y="3024116"/>
            <a:ext cx="2743200"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dirty="0">
                <a:latin typeface="Aptos Display"/>
              </a:rPr>
              <a:t>LG Boost​</a:t>
            </a:r>
          </a:p>
        </p:txBody>
      </p:sp>
    </p:spTree>
    <p:extLst>
      <p:ext uri="{BB962C8B-B14F-4D97-AF65-F5344CB8AC3E}">
        <p14:creationId xmlns:p14="http://schemas.microsoft.com/office/powerpoint/2010/main" val="388880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On-screen Show (4:3)</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Ada Boost</vt:lpstr>
      <vt:lpstr>PowerPoint Presentation</vt:lpstr>
      <vt:lpstr>PowerPoint Presentation</vt:lpstr>
      <vt:lpstr>PowerPoint Presentation</vt:lpstr>
      <vt:lpstr>XG 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207</cp:revision>
  <dcterms:created xsi:type="dcterms:W3CDTF">2025-03-04T17:21:19Z</dcterms:created>
  <dcterms:modified xsi:type="dcterms:W3CDTF">2025-03-26T01:48:28Z</dcterms:modified>
</cp:coreProperties>
</file>