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41"/>
  </p:handoutMasterIdLst>
  <p:sldIdLst>
    <p:sldId id="272" r:id="rId3"/>
    <p:sldId id="271" r:id="rId5"/>
    <p:sldId id="337" r:id="rId6"/>
    <p:sldId id="338" r:id="rId7"/>
    <p:sldId id="339" r:id="rId8"/>
    <p:sldId id="341" r:id="rId9"/>
    <p:sldId id="342" r:id="rId10"/>
    <p:sldId id="343" r:id="rId11"/>
    <p:sldId id="344" r:id="rId12"/>
    <p:sldId id="367" r:id="rId13"/>
    <p:sldId id="346" r:id="rId14"/>
    <p:sldId id="347" r:id="rId15"/>
    <p:sldId id="348" r:id="rId16"/>
    <p:sldId id="349" r:id="rId17"/>
    <p:sldId id="350" r:id="rId18"/>
    <p:sldId id="351" r:id="rId19"/>
    <p:sldId id="357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289" r:id="rId40"/>
  </p:sldIdLst>
  <p:sldSz cx="12192000" cy="6858000"/>
  <p:notesSz cx="6858000" cy="9144000"/>
  <p:embeddedFontLst>
    <p:embeddedFont>
      <p:font typeface="Nunito Sans" panose="00000500000000000000" pitchFamily="2" charset="0"/>
      <p:regular r:id="rId45"/>
      <p:bold r:id="rId46"/>
      <p:italic r:id="rId47"/>
      <p:boldItalic r:id="rId48"/>
    </p:embeddedFont>
    <p:embeddedFont>
      <p:font typeface="Nunito Sans SemiBold" panose="00000700000000000000" pitchFamily="2" charset="0"/>
      <p:bold r:id="rId49"/>
    </p:embeddedFont>
    <p:embeddedFont>
      <p:font typeface="Gill Sans MT" panose="020B0502020104020203" pitchFamily="34" charset="0"/>
      <p:regular r:id="rId50"/>
      <p:bold r:id="rId51"/>
      <p:italic r:id="rId52"/>
      <p:boldItalic r:id="rId53"/>
    </p:embeddedFont>
    <p:embeddedFont>
      <p:font typeface="Calibri" panose="020F0502020204030204" charset="0"/>
      <p:regular r:id="rId54"/>
      <p:bold r:id="rId55"/>
      <p:italic r:id="rId56"/>
      <p:boldItalic r:id="rId5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000000"/>
    <a:srgbClr val="E5E5E5"/>
    <a:srgbClr val="525252"/>
    <a:srgbClr val="1A1A1A"/>
    <a:srgbClr val="4A4A4A"/>
    <a:srgbClr val="131313"/>
    <a:srgbClr val="212121"/>
    <a:srgbClr val="303030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49457" autoAdjust="0"/>
  </p:normalViewPr>
  <p:slideViewPr>
    <p:cSldViewPr showGuides="1">
      <p:cViewPr varScale="1">
        <p:scale>
          <a:sx n="36" d="100"/>
          <a:sy n="36" d="100"/>
        </p:scale>
        <p:origin x="1842" y="60"/>
      </p:cViewPr>
      <p:guideLst>
        <p:guide orient="horz" pos="768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font" Target="fonts/font13.fntdata"/><Relationship Id="rId56" Type="http://schemas.openxmlformats.org/officeDocument/2006/relationships/font" Target="fonts/font12.fntdata"/><Relationship Id="rId55" Type="http://schemas.openxmlformats.org/officeDocument/2006/relationships/font" Target="fonts/font11.fntdata"/><Relationship Id="rId54" Type="http://schemas.openxmlformats.org/officeDocument/2006/relationships/font" Target="fonts/font10.fntdata"/><Relationship Id="rId53" Type="http://schemas.openxmlformats.org/officeDocument/2006/relationships/font" Target="fonts/font9.fntdata"/><Relationship Id="rId52" Type="http://schemas.openxmlformats.org/officeDocument/2006/relationships/font" Target="fonts/font8.fntdata"/><Relationship Id="rId51" Type="http://schemas.openxmlformats.org/officeDocument/2006/relationships/font" Target="fonts/font7.fntdata"/><Relationship Id="rId50" Type="http://schemas.openxmlformats.org/officeDocument/2006/relationships/font" Target="fonts/font6.fntdata"/><Relationship Id="rId5" Type="http://schemas.openxmlformats.org/officeDocument/2006/relationships/slide" Target="slides/slide2.xml"/><Relationship Id="rId49" Type="http://schemas.openxmlformats.org/officeDocument/2006/relationships/font" Target="fonts/font5.fntdata"/><Relationship Id="rId48" Type="http://schemas.openxmlformats.org/officeDocument/2006/relationships/font" Target="fonts/font4.fntdata"/><Relationship Id="rId47" Type="http://schemas.openxmlformats.org/officeDocument/2006/relationships/font" Target="fonts/font3.fntdata"/><Relationship Id="rId46" Type="http://schemas.openxmlformats.org/officeDocument/2006/relationships/font" Target="fonts/font2.fntdata"/><Relationship Id="rId45" Type="http://schemas.openxmlformats.org/officeDocument/2006/relationships/font" Target="fonts/font1.fntdata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75E0E-BE01-4CAB-AB73-2E142467DD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390A6F-7430-498D-95E4-4DEA8A0E647A}">
      <dgm:prSet phldrT="[Text]" custT="1"/>
      <dgm:spPr>
        <a:solidFill>
          <a:srgbClr val="F05136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500" kern="1200" smtClean="0">
              <a:solidFill>
                <a:schemeClr val="bg1"/>
              </a:solidFill>
              <a:latin typeface="Nunito Sans" panose="00000500000000000000" pitchFamily="2" charset="0"/>
              <a:ea typeface="+mn-ea"/>
              <a:cs typeface="+mn-cs"/>
            </a:rPr>
            <a:t>Types of solving</a:t>
          </a:r>
          <a:endParaRPr lang="en-US" sz="2500" kern="1200" dirty="0">
            <a:solidFill>
              <a:schemeClr val="bg1"/>
            </a:solidFill>
            <a:latin typeface="Nunito Sans" panose="00000500000000000000" pitchFamily="2" charset="0"/>
            <a:ea typeface="+mn-ea"/>
            <a:cs typeface="+mn-cs"/>
          </a:endParaRPr>
        </a:p>
      </dgm:t>
    </dgm:pt>
    <dgm:pt modelId="{D5D0868B-A0C9-4E8C-AD9F-D22CB7B6358A}" cxnId="{95CE0F61-203E-4FB8-96BD-B90644C8A923}" type="parTrans">
      <dgm:prSet/>
      <dgm:spPr/>
      <dgm:t>
        <a:bodyPr/>
        <a:lstStyle/>
        <a:p>
          <a:endParaRPr lang="en-US"/>
        </a:p>
      </dgm:t>
    </dgm:pt>
    <dgm:pt modelId="{1F66F1BB-953E-4204-99B9-19EEDCD862CC}" cxnId="{95CE0F61-203E-4FB8-96BD-B90644C8A923}" type="sibTrans">
      <dgm:prSet/>
      <dgm:spPr/>
      <dgm:t>
        <a:bodyPr/>
        <a:lstStyle/>
        <a:p>
          <a:endParaRPr lang="en-US"/>
        </a:p>
      </dgm:t>
    </dgm:pt>
    <dgm:pt modelId="{156E866A-DDDB-4355-8503-598823C97EFB}">
      <dgm:prSet phldrT="[Text]" custT="1"/>
      <dgm:spPr>
        <a:solidFill>
          <a:srgbClr val="F05136"/>
        </a:solidFill>
      </dgm:spPr>
      <dgm:t>
        <a:bodyPr/>
        <a:lstStyle/>
        <a:p>
          <a:r>
            <a:rPr lang="en-US" sz="2500" kern="1200" dirty="0" smtClean="0">
              <a:solidFill>
                <a:schemeClr val="bg1"/>
              </a:solidFill>
              <a:latin typeface="Nunito Sans" panose="00000500000000000000" pitchFamily="2" charset="0"/>
              <a:ea typeface="+mn-ea"/>
              <a:cs typeface="+mn-cs"/>
            </a:rPr>
            <a:t>Conventional method</a:t>
          </a:r>
          <a:endParaRPr lang="en-US" sz="2500" kern="1200" dirty="0">
            <a:solidFill>
              <a:schemeClr val="bg1"/>
            </a:solidFill>
            <a:latin typeface="Nunito Sans" panose="00000500000000000000" pitchFamily="2" charset="0"/>
            <a:ea typeface="+mn-ea"/>
            <a:cs typeface="+mn-cs"/>
          </a:endParaRPr>
        </a:p>
      </dgm:t>
    </dgm:pt>
    <dgm:pt modelId="{E13B2A5F-6323-4028-9003-ADC883D7722A}" cxnId="{4FF48D27-2029-4F46-88CE-6707C70A98DA}" type="parTrans">
      <dgm:prSet/>
      <dgm:spPr>
        <a:solidFill>
          <a:srgbClr val="F05136"/>
        </a:solidFill>
        <a:ln>
          <a:solidFill>
            <a:srgbClr val="F05136"/>
          </a:solidFill>
        </a:ln>
      </dgm:spPr>
      <dgm:t>
        <a:bodyPr/>
        <a:lstStyle/>
        <a:p>
          <a:endParaRPr lang="en-US"/>
        </a:p>
      </dgm:t>
    </dgm:pt>
    <dgm:pt modelId="{33977086-33BF-4B22-9A44-6E736B247445}" cxnId="{4FF48D27-2029-4F46-88CE-6707C70A98DA}" type="sibTrans">
      <dgm:prSet/>
      <dgm:spPr/>
      <dgm:t>
        <a:bodyPr/>
        <a:lstStyle/>
        <a:p>
          <a:endParaRPr lang="en-US"/>
        </a:p>
      </dgm:t>
    </dgm:pt>
    <dgm:pt modelId="{3AE82B26-D0BC-4084-A1A9-18E0A68C2E8F}">
      <dgm:prSet phldrT="[Text]" custT="1"/>
      <dgm:spPr>
        <a:solidFill>
          <a:srgbClr val="F05136"/>
        </a:solidFill>
      </dgm:spPr>
      <dgm:t>
        <a:bodyPr/>
        <a:lstStyle/>
        <a:p>
          <a:r>
            <a:rPr lang="en-US" sz="2500" kern="1200" dirty="0" smtClean="0">
              <a:solidFill>
                <a:schemeClr val="bg1"/>
              </a:solidFill>
              <a:latin typeface="Nunito Sans" panose="00000500000000000000" pitchFamily="2" charset="0"/>
              <a:ea typeface="+mn-ea"/>
              <a:cs typeface="+mn-cs"/>
            </a:rPr>
            <a:t>Shortcut</a:t>
          </a:r>
          <a:endParaRPr lang="en-US" sz="2500" kern="1200" dirty="0">
            <a:solidFill>
              <a:schemeClr val="bg1"/>
            </a:solidFill>
            <a:latin typeface="Nunito Sans" panose="00000500000000000000" pitchFamily="2" charset="0"/>
            <a:ea typeface="+mn-ea"/>
            <a:cs typeface="+mn-cs"/>
          </a:endParaRPr>
        </a:p>
      </dgm:t>
    </dgm:pt>
    <dgm:pt modelId="{EA450ABB-C16F-4289-8226-BA018BBC30FA}" cxnId="{64053C49-1840-41AF-9050-95A680935F92}" type="parTrans">
      <dgm:prSet/>
      <dgm:spPr>
        <a:solidFill>
          <a:srgbClr val="F05136"/>
        </a:solidFill>
        <a:ln>
          <a:solidFill>
            <a:srgbClr val="F05136"/>
          </a:solidFill>
        </a:ln>
      </dgm:spPr>
      <dgm:t>
        <a:bodyPr/>
        <a:lstStyle/>
        <a:p>
          <a:endParaRPr lang="en-US"/>
        </a:p>
      </dgm:t>
    </dgm:pt>
    <dgm:pt modelId="{633F8F27-DA61-4B94-AB76-1D42CFC80845}" cxnId="{64053C49-1840-41AF-9050-95A680935F92}" type="sibTrans">
      <dgm:prSet/>
      <dgm:spPr/>
      <dgm:t>
        <a:bodyPr/>
        <a:lstStyle/>
        <a:p>
          <a:endParaRPr lang="en-US"/>
        </a:p>
      </dgm:t>
    </dgm:pt>
    <dgm:pt modelId="{9D4BB384-A249-4EF6-827E-6192CA7CA2E7}" type="pres">
      <dgm:prSet presAssocID="{C8F75E0E-BE01-4CAB-AB73-2E142467DD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803A8E9-B457-4026-A1A5-0976E665A548}" type="pres">
      <dgm:prSet presAssocID="{F8390A6F-7430-498D-95E4-4DEA8A0E647A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FED66AA-EB9A-4524-97E8-07E78D273295}" type="pres">
      <dgm:prSet presAssocID="{F8390A6F-7430-498D-95E4-4DEA8A0E647A}" presName="rootComposite1" presStyleCnt="0"/>
      <dgm:spPr/>
      <dgm:t>
        <a:bodyPr/>
        <a:lstStyle/>
        <a:p>
          <a:endParaRPr lang="en-US"/>
        </a:p>
      </dgm:t>
    </dgm:pt>
    <dgm:pt modelId="{EB9BFBFF-6256-45E4-A8C6-6AE14C6B0FE8}" type="pres">
      <dgm:prSet presAssocID="{F8390A6F-7430-498D-95E4-4DEA8A0E647A}" presName="rootText1" presStyleLbl="node0" presStyleIdx="0" presStyleCnt="1" custScaleX="74624" custScaleY="507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A0E12E-1BEE-4DA0-A32B-1BB76BE0138A}" type="pres">
      <dgm:prSet presAssocID="{F8390A6F-7430-498D-95E4-4DEA8A0E647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893F722-BC1C-472C-BF66-7ABA537111F7}" type="pres">
      <dgm:prSet presAssocID="{F8390A6F-7430-498D-95E4-4DEA8A0E647A}" presName="hierChild2" presStyleCnt="0"/>
      <dgm:spPr/>
      <dgm:t>
        <a:bodyPr/>
        <a:lstStyle/>
        <a:p>
          <a:endParaRPr lang="en-US"/>
        </a:p>
      </dgm:t>
    </dgm:pt>
    <dgm:pt modelId="{C78A11A6-804D-41BB-8C4D-B68FBF008656}" type="pres">
      <dgm:prSet presAssocID="{E13B2A5F-6323-4028-9003-ADC883D7722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10B2E3BE-E61D-4C4E-B8FD-80F233F6885F}" type="pres">
      <dgm:prSet presAssocID="{156E866A-DDDB-4355-8503-598823C97EF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28FBC2-BE09-4213-8A47-1A2CB61DF69B}" type="pres">
      <dgm:prSet presAssocID="{156E866A-DDDB-4355-8503-598823C97EFB}" presName="rootComposite" presStyleCnt="0"/>
      <dgm:spPr/>
      <dgm:t>
        <a:bodyPr/>
        <a:lstStyle/>
        <a:p>
          <a:endParaRPr lang="en-US"/>
        </a:p>
      </dgm:t>
    </dgm:pt>
    <dgm:pt modelId="{31D145D3-2A0A-4A2E-BE64-2B55A9596013}" type="pres">
      <dgm:prSet presAssocID="{156E866A-DDDB-4355-8503-598823C97EFB}" presName="rootText" presStyleLbl="node2" presStyleIdx="0" presStyleCnt="2" custScaleX="60467" custScaleY="57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5F7A39-7CE6-4775-9AE8-3D5D04288B76}" type="pres">
      <dgm:prSet presAssocID="{156E866A-DDDB-4355-8503-598823C97EFB}" presName="rootConnector" presStyleLbl="node2" presStyleIdx="0" presStyleCnt="2"/>
      <dgm:spPr/>
      <dgm:t>
        <a:bodyPr/>
        <a:lstStyle/>
        <a:p>
          <a:endParaRPr lang="en-US"/>
        </a:p>
      </dgm:t>
    </dgm:pt>
    <dgm:pt modelId="{92DB979B-6DD3-4D9C-9BC9-7D1BF37FAD88}" type="pres">
      <dgm:prSet presAssocID="{156E866A-DDDB-4355-8503-598823C97EFB}" presName="hierChild4" presStyleCnt="0"/>
      <dgm:spPr/>
      <dgm:t>
        <a:bodyPr/>
        <a:lstStyle/>
        <a:p>
          <a:endParaRPr lang="en-US"/>
        </a:p>
      </dgm:t>
    </dgm:pt>
    <dgm:pt modelId="{358BC71B-268A-4D11-A36A-B48E96327DC3}" type="pres">
      <dgm:prSet presAssocID="{156E866A-DDDB-4355-8503-598823C97EFB}" presName="hierChild5" presStyleCnt="0"/>
      <dgm:spPr/>
      <dgm:t>
        <a:bodyPr/>
        <a:lstStyle/>
        <a:p>
          <a:endParaRPr lang="en-US"/>
        </a:p>
      </dgm:t>
    </dgm:pt>
    <dgm:pt modelId="{5C9229FA-A505-46B3-9B0F-6C5FAA35536A}" type="pres">
      <dgm:prSet presAssocID="{EA450ABB-C16F-4289-8226-BA018BBC30FA}" presName="Name37" presStyleLbl="parChTrans1D2" presStyleIdx="1" presStyleCnt="2"/>
      <dgm:spPr/>
      <dgm:t>
        <a:bodyPr/>
        <a:lstStyle/>
        <a:p>
          <a:endParaRPr lang="en-US"/>
        </a:p>
      </dgm:t>
    </dgm:pt>
    <dgm:pt modelId="{41C53537-4F7E-4ACC-A8B4-FF6BA96CAFF3}" type="pres">
      <dgm:prSet presAssocID="{3AE82B26-D0BC-4084-A1A9-18E0A68C2E8F}" presName="hierRoot2" presStyleCnt="0">
        <dgm:presLayoutVars>
          <dgm:hierBranch val="init"/>
        </dgm:presLayoutVars>
      </dgm:prSet>
      <dgm:spPr/>
    </dgm:pt>
    <dgm:pt modelId="{C9866D2D-B4DA-4930-89E4-ED6CA7F75EA7}" type="pres">
      <dgm:prSet presAssocID="{3AE82B26-D0BC-4084-A1A9-18E0A68C2E8F}" presName="rootComposite" presStyleCnt="0"/>
      <dgm:spPr/>
    </dgm:pt>
    <dgm:pt modelId="{F0FD774F-CB5A-4AC4-A3B1-962276C055EF}" type="pres">
      <dgm:prSet presAssocID="{3AE82B26-D0BC-4084-A1A9-18E0A68C2E8F}" presName="rootText" presStyleLbl="node2" presStyleIdx="1" presStyleCnt="2" custScaleX="60467" custScaleY="57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C23B47-F7E0-4C45-9395-26645E61EA56}" type="pres">
      <dgm:prSet presAssocID="{3AE82B26-D0BC-4084-A1A9-18E0A68C2E8F}" presName="rootConnector" presStyleLbl="node2" presStyleIdx="1" presStyleCnt="2"/>
      <dgm:spPr/>
      <dgm:t>
        <a:bodyPr/>
        <a:lstStyle/>
        <a:p>
          <a:endParaRPr lang="en-US"/>
        </a:p>
      </dgm:t>
    </dgm:pt>
    <dgm:pt modelId="{92C5BDE8-A6A2-4F3A-9705-4DA10BEC75E8}" type="pres">
      <dgm:prSet presAssocID="{3AE82B26-D0BC-4084-A1A9-18E0A68C2E8F}" presName="hierChild4" presStyleCnt="0"/>
      <dgm:spPr/>
    </dgm:pt>
    <dgm:pt modelId="{C692DE8F-1540-4F49-899E-61B48C4267E7}" type="pres">
      <dgm:prSet presAssocID="{3AE82B26-D0BC-4084-A1A9-18E0A68C2E8F}" presName="hierChild5" presStyleCnt="0"/>
      <dgm:spPr/>
    </dgm:pt>
    <dgm:pt modelId="{FA6378D3-7266-4E21-A686-28F99064A1EC}" type="pres">
      <dgm:prSet presAssocID="{F8390A6F-7430-498D-95E4-4DEA8A0E647A}" presName="hierChild3" presStyleCnt="0"/>
      <dgm:spPr/>
      <dgm:t>
        <a:bodyPr/>
        <a:lstStyle/>
        <a:p>
          <a:endParaRPr lang="en-US"/>
        </a:p>
      </dgm:t>
    </dgm:pt>
  </dgm:ptLst>
  <dgm:cxnLst>
    <dgm:cxn modelId="{95CE0F61-203E-4FB8-96BD-B90644C8A923}" srcId="{C8F75E0E-BE01-4CAB-AB73-2E142467DDE2}" destId="{F8390A6F-7430-498D-95E4-4DEA8A0E647A}" srcOrd="0" destOrd="0" parTransId="{D5D0868B-A0C9-4E8C-AD9F-D22CB7B6358A}" sibTransId="{1F66F1BB-953E-4204-99B9-19EEDCD862CC}"/>
    <dgm:cxn modelId="{3674F1C4-B83F-4E2D-A715-375A3170B464}" type="presOf" srcId="{156E866A-DDDB-4355-8503-598823C97EFB}" destId="{31D145D3-2A0A-4A2E-BE64-2B55A9596013}" srcOrd="0" destOrd="0" presId="urn:microsoft.com/office/officeart/2005/8/layout/orgChart1"/>
    <dgm:cxn modelId="{6191B2B0-50DE-4517-B60B-FD2D2A965C4B}" type="presOf" srcId="{F8390A6F-7430-498D-95E4-4DEA8A0E647A}" destId="{EB9BFBFF-6256-45E4-A8C6-6AE14C6B0FE8}" srcOrd="0" destOrd="0" presId="urn:microsoft.com/office/officeart/2005/8/layout/orgChart1"/>
    <dgm:cxn modelId="{5ABC71D0-97E6-461E-8966-0265B57865EE}" type="presOf" srcId="{3AE82B26-D0BC-4084-A1A9-18E0A68C2E8F}" destId="{7AC23B47-F7E0-4C45-9395-26645E61EA56}" srcOrd="1" destOrd="0" presId="urn:microsoft.com/office/officeart/2005/8/layout/orgChart1"/>
    <dgm:cxn modelId="{4FF48D27-2029-4F46-88CE-6707C70A98DA}" srcId="{F8390A6F-7430-498D-95E4-4DEA8A0E647A}" destId="{156E866A-DDDB-4355-8503-598823C97EFB}" srcOrd="0" destOrd="0" parTransId="{E13B2A5F-6323-4028-9003-ADC883D7722A}" sibTransId="{33977086-33BF-4B22-9A44-6E736B247445}"/>
    <dgm:cxn modelId="{CA6CC9BE-1BCA-47C8-A22B-90CD1F0FA1FC}" type="presOf" srcId="{E13B2A5F-6323-4028-9003-ADC883D7722A}" destId="{C78A11A6-804D-41BB-8C4D-B68FBF008656}" srcOrd="0" destOrd="0" presId="urn:microsoft.com/office/officeart/2005/8/layout/orgChart1"/>
    <dgm:cxn modelId="{6C12C80B-14C4-4B49-952A-EB6CD2CA27F2}" type="presOf" srcId="{EA450ABB-C16F-4289-8226-BA018BBC30FA}" destId="{5C9229FA-A505-46B3-9B0F-6C5FAA35536A}" srcOrd="0" destOrd="0" presId="urn:microsoft.com/office/officeart/2005/8/layout/orgChart1"/>
    <dgm:cxn modelId="{1B2DA2D5-1194-409A-87D1-777D39E58020}" type="presOf" srcId="{3AE82B26-D0BC-4084-A1A9-18E0A68C2E8F}" destId="{F0FD774F-CB5A-4AC4-A3B1-962276C055EF}" srcOrd="0" destOrd="0" presId="urn:microsoft.com/office/officeart/2005/8/layout/orgChart1"/>
    <dgm:cxn modelId="{CB782809-F366-4A55-ACCB-F8F07D58B2E7}" type="presOf" srcId="{156E866A-DDDB-4355-8503-598823C97EFB}" destId="{0F5F7A39-7CE6-4775-9AE8-3D5D04288B76}" srcOrd="1" destOrd="0" presId="urn:microsoft.com/office/officeart/2005/8/layout/orgChart1"/>
    <dgm:cxn modelId="{64053C49-1840-41AF-9050-95A680935F92}" srcId="{F8390A6F-7430-498D-95E4-4DEA8A0E647A}" destId="{3AE82B26-D0BC-4084-A1A9-18E0A68C2E8F}" srcOrd="1" destOrd="0" parTransId="{EA450ABB-C16F-4289-8226-BA018BBC30FA}" sibTransId="{633F8F27-DA61-4B94-AB76-1D42CFC80845}"/>
    <dgm:cxn modelId="{54915A5B-2B38-4C1F-9F9E-106C2C059214}" type="presOf" srcId="{F8390A6F-7430-498D-95E4-4DEA8A0E647A}" destId="{BBA0E12E-1BEE-4DA0-A32B-1BB76BE0138A}" srcOrd="1" destOrd="0" presId="urn:microsoft.com/office/officeart/2005/8/layout/orgChart1"/>
    <dgm:cxn modelId="{4EA3E54F-5D16-493D-B379-884663FA130B}" type="presOf" srcId="{C8F75E0E-BE01-4CAB-AB73-2E142467DDE2}" destId="{9D4BB384-A249-4EF6-827E-6192CA7CA2E7}" srcOrd="0" destOrd="0" presId="urn:microsoft.com/office/officeart/2005/8/layout/orgChart1"/>
    <dgm:cxn modelId="{28CD0929-0B68-44D6-A6C4-BACD7BBB65C4}" type="presParOf" srcId="{9D4BB384-A249-4EF6-827E-6192CA7CA2E7}" destId="{0803A8E9-B457-4026-A1A5-0976E665A548}" srcOrd="0" destOrd="0" presId="urn:microsoft.com/office/officeart/2005/8/layout/orgChart1"/>
    <dgm:cxn modelId="{CF903887-F56C-4C51-AB76-6E77D1EBC26B}" type="presParOf" srcId="{0803A8E9-B457-4026-A1A5-0976E665A548}" destId="{0FED66AA-EB9A-4524-97E8-07E78D273295}" srcOrd="0" destOrd="0" presId="urn:microsoft.com/office/officeart/2005/8/layout/orgChart1"/>
    <dgm:cxn modelId="{7334D1C7-8200-4435-9CE1-D30D9CB81D41}" type="presParOf" srcId="{0FED66AA-EB9A-4524-97E8-07E78D273295}" destId="{EB9BFBFF-6256-45E4-A8C6-6AE14C6B0FE8}" srcOrd="0" destOrd="0" presId="urn:microsoft.com/office/officeart/2005/8/layout/orgChart1"/>
    <dgm:cxn modelId="{8D24BAAE-C5FD-4CB7-8301-2FFDAD16BE2D}" type="presParOf" srcId="{0FED66AA-EB9A-4524-97E8-07E78D273295}" destId="{BBA0E12E-1BEE-4DA0-A32B-1BB76BE0138A}" srcOrd="1" destOrd="0" presId="urn:microsoft.com/office/officeart/2005/8/layout/orgChart1"/>
    <dgm:cxn modelId="{D27E9CC5-0E27-43CC-B5D7-C3232DE7BDD1}" type="presParOf" srcId="{0803A8E9-B457-4026-A1A5-0976E665A548}" destId="{C893F722-BC1C-472C-BF66-7ABA537111F7}" srcOrd="1" destOrd="0" presId="urn:microsoft.com/office/officeart/2005/8/layout/orgChart1"/>
    <dgm:cxn modelId="{1B90190A-E754-40DE-B58D-102734542C1A}" type="presParOf" srcId="{C893F722-BC1C-472C-BF66-7ABA537111F7}" destId="{C78A11A6-804D-41BB-8C4D-B68FBF008656}" srcOrd="0" destOrd="0" presId="urn:microsoft.com/office/officeart/2005/8/layout/orgChart1"/>
    <dgm:cxn modelId="{8A090DE7-DDBC-40A9-8869-57D277CDB713}" type="presParOf" srcId="{C893F722-BC1C-472C-BF66-7ABA537111F7}" destId="{10B2E3BE-E61D-4C4E-B8FD-80F233F6885F}" srcOrd="1" destOrd="0" presId="urn:microsoft.com/office/officeart/2005/8/layout/orgChart1"/>
    <dgm:cxn modelId="{AC307C46-3C51-4693-B5F8-AF88BD7B7ED3}" type="presParOf" srcId="{10B2E3BE-E61D-4C4E-B8FD-80F233F6885F}" destId="{FE28FBC2-BE09-4213-8A47-1A2CB61DF69B}" srcOrd="0" destOrd="0" presId="urn:microsoft.com/office/officeart/2005/8/layout/orgChart1"/>
    <dgm:cxn modelId="{E24D23ED-6F23-484F-B106-F95CB5DE8A3C}" type="presParOf" srcId="{FE28FBC2-BE09-4213-8A47-1A2CB61DF69B}" destId="{31D145D3-2A0A-4A2E-BE64-2B55A9596013}" srcOrd="0" destOrd="0" presId="urn:microsoft.com/office/officeart/2005/8/layout/orgChart1"/>
    <dgm:cxn modelId="{B4426E8C-5FD2-4982-A1DC-B8BC82015C80}" type="presParOf" srcId="{FE28FBC2-BE09-4213-8A47-1A2CB61DF69B}" destId="{0F5F7A39-7CE6-4775-9AE8-3D5D04288B76}" srcOrd="1" destOrd="0" presId="urn:microsoft.com/office/officeart/2005/8/layout/orgChart1"/>
    <dgm:cxn modelId="{6BB52DCC-1D82-40E5-AB52-A8C95175F300}" type="presParOf" srcId="{10B2E3BE-E61D-4C4E-B8FD-80F233F6885F}" destId="{92DB979B-6DD3-4D9C-9BC9-7D1BF37FAD88}" srcOrd="1" destOrd="0" presId="urn:microsoft.com/office/officeart/2005/8/layout/orgChart1"/>
    <dgm:cxn modelId="{F89014D5-93E2-4609-B126-28341F1A41D3}" type="presParOf" srcId="{10B2E3BE-E61D-4C4E-B8FD-80F233F6885F}" destId="{358BC71B-268A-4D11-A36A-B48E96327DC3}" srcOrd="2" destOrd="0" presId="urn:microsoft.com/office/officeart/2005/8/layout/orgChart1"/>
    <dgm:cxn modelId="{EE72A68B-8554-49BB-A227-91E267B19265}" type="presParOf" srcId="{C893F722-BC1C-472C-BF66-7ABA537111F7}" destId="{5C9229FA-A505-46B3-9B0F-6C5FAA35536A}" srcOrd="2" destOrd="0" presId="urn:microsoft.com/office/officeart/2005/8/layout/orgChart1"/>
    <dgm:cxn modelId="{2E50BBAB-C5AE-4D89-86ED-0D78D76117F0}" type="presParOf" srcId="{C893F722-BC1C-472C-BF66-7ABA537111F7}" destId="{41C53537-4F7E-4ACC-A8B4-FF6BA96CAFF3}" srcOrd="3" destOrd="0" presId="urn:microsoft.com/office/officeart/2005/8/layout/orgChart1"/>
    <dgm:cxn modelId="{ED3B7D9F-1976-49EC-B293-90D84F784A5B}" type="presParOf" srcId="{41C53537-4F7E-4ACC-A8B4-FF6BA96CAFF3}" destId="{C9866D2D-B4DA-4930-89E4-ED6CA7F75EA7}" srcOrd="0" destOrd="0" presId="urn:microsoft.com/office/officeart/2005/8/layout/orgChart1"/>
    <dgm:cxn modelId="{615D689C-2243-4E4A-A454-C9881847FBA9}" type="presParOf" srcId="{C9866D2D-B4DA-4930-89E4-ED6CA7F75EA7}" destId="{F0FD774F-CB5A-4AC4-A3B1-962276C055EF}" srcOrd="0" destOrd="0" presId="urn:microsoft.com/office/officeart/2005/8/layout/orgChart1"/>
    <dgm:cxn modelId="{D8C26EB2-3052-4EA0-94F0-F15F5FEFCB01}" type="presParOf" srcId="{C9866D2D-B4DA-4930-89E4-ED6CA7F75EA7}" destId="{7AC23B47-F7E0-4C45-9395-26645E61EA56}" srcOrd="1" destOrd="0" presId="urn:microsoft.com/office/officeart/2005/8/layout/orgChart1"/>
    <dgm:cxn modelId="{C3B84F45-8387-424D-A482-C8BB43A95D95}" type="presParOf" srcId="{41C53537-4F7E-4ACC-A8B4-FF6BA96CAFF3}" destId="{92C5BDE8-A6A2-4F3A-9705-4DA10BEC75E8}" srcOrd="1" destOrd="0" presId="urn:microsoft.com/office/officeart/2005/8/layout/orgChart1"/>
    <dgm:cxn modelId="{058798C8-EE18-4796-8689-4B26DA23AC5B}" type="presParOf" srcId="{41C53537-4F7E-4ACC-A8B4-FF6BA96CAFF3}" destId="{C692DE8F-1540-4F49-899E-61B48C4267E7}" srcOrd="2" destOrd="0" presId="urn:microsoft.com/office/officeart/2005/8/layout/orgChart1"/>
    <dgm:cxn modelId="{7886081C-8369-4F32-9355-E9296B74F65D}" type="presParOf" srcId="{0803A8E9-B457-4026-A1A5-0976E665A548}" destId="{FA6378D3-7266-4E21-A686-28F99064A1E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418667"/>
        <a:chOff x="0" y="0"/>
        <a:chExt cx="8128000" cy="5418667"/>
      </a:xfrm>
    </dsp:grpSpPr>
    <dsp:sp modelId="{C78A11A6-804D-41BB-8C4D-B68FBF008656}">
      <dsp:nvSpPr>
        <dsp:cNvPr id="5" name="Freeform 4"/>
        <dsp:cNvSpPr/>
      </dsp:nvSpPr>
      <dsp:spPr bwMode="white">
        <a:xfrm>
          <a:off x="1731353" y="2010774"/>
          <a:ext cx="2332647" cy="1202587"/>
        </a:xfrm>
        <a:custGeom>
          <a:avLst/>
          <a:gdLst/>
          <a:ahLst/>
          <a:cxnLst/>
          <a:pathLst>
            <a:path w="3673" h="1894">
              <a:moveTo>
                <a:pt x="3673" y="0"/>
              </a:moveTo>
              <a:lnTo>
                <a:pt x="3673" y="947"/>
              </a:lnTo>
              <a:lnTo>
                <a:pt x="0" y="947"/>
              </a:lnTo>
              <a:lnTo>
                <a:pt x="0" y="1894"/>
              </a:lnTo>
            </a:path>
          </a:pathLst>
        </a:custGeom>
        <a:ln>
          <a:solidFill>
            <a:srgbClr val="F05136"/>
          </a:solidFill>
        </a:ln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731353" y="2010774"/>
        <a:ext cx="2332647" cy="1202587"/>
      </dsp:txXfrm>
    </dsp:sp>
    <dsp:sp modelId="{5C9229FA-A505-46B3-9B0F-6C5FAA35536A}">
      <dsp:nvSpPr>
        <dsp:cNvPr id="8" name="Freeform 7"/>
        <dsp:cNvSpPr/>
      </dsp:nvSpPr>
      <dsp:spPr bwMode="white">
        <a:xfrm>
          <a:off x="4064000" y="2010774"/>
          <a:ext cx="2332647" cy="1202587"/>
        </a:xfrm>
        <a:custGeom>
          <a:avLst/>
          <a:gdLst/>
          <a:ahLst/>
          <a:cxnLst/>
          <a:pathLst>
            <a:path w="3673" h="1894">
              <a:moveTo>
                <a:pt x="0" y="0"/>
              </a:moveTo>
              <a:lnTo>
                <a:pt x="0" y="947"/>
              </a:lnTo>
              <a:lnTo>
                <a:pt x="3673" y="947"/>
              </a:lnTo>
              <a:lnTo>
                <a:pt x="3673" y="1894"/>
              </a:lnTo>
            </a:path>
          </a:pathLst>
        </a:custGeom>
        <a:ln>
          <a:solidFill>
            <a:srgbClr val="F05136"/>
          </a:solidFill>
        </a:ln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064000" y="2010774"/>
        <a:ext cx="2332647" cy="1202587"/>
      </dsp:txXfrm>
    </dsp:sp>
    <dsp:sp modelId="{EB9BFBFF-6256-45E4-A8C6-6AE14C6B0FE8}">
      <dsp:nvSpPr>
        <dsp:cNvPr id="3" name="Rectangles 2"/>
        <dsp:cNvSpPr/>
      </dsp:nvSpPr>
      <dsp:spPr bwMode="white">
        <a:xfrm>
          <a:off x="1927289" y="556416"/>
          <a:ext cx="4273422" cy="1454357"/>
        </a:xfrm>
        <a:prstGeom prst="rect">
          <a:avLst/>
        </a:prstGeom>
        <a:solidFill>
          <a:srgbClr val="F05136"/>
        </a:solidFill>
        <a:ln>
          <a:solidFill>
            <a:schemeClr val="bg1"/>
          </a:solidFill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5875" tIns="15875" rIns="15875" bIns="1587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chemeClr val="bg1"/>
              </a:solidFill>
              <a:latin typeface="Nunito Sans" panose="00000500000000000000" pitchFamily="2" charset="0"/>
              <a:ea typeface="+mn-ea"/>
              <a:cs typeface="+mn-cs"/>
            </a:rPr>
            <a:t>Types of solving</a:t>
          </a:r>
          <a:endParaRPr lang="en-US" sz="2500" kern="1200" dirty="0">
            <a:solidFill>
              <a:schemeClr val="bg1"/>
            </a:solidFill>
            <a:latin typeface="Nunito Sans" panose="00000500000000000000" pitchFamily="2" charset="0"/>
            <a:ea typeface="+mn-ea"/>
            <a:cs typeface="+mn-cs"/>
          </a:endParaRPr>
        </a:p>
      </dsp:txBody>
      <dsp:txXfrm>
        <a:off x="1927289" y="556416"/>
        <a:ext cx="4273422" cy="1454357"/>
      </dsp:txXfrm>
    </dsp:sp>
    <dsp:sp modelId="{31D145D3-2A0A-4A2E-BE64-2B55A9596013}">
      <dsp:nvSpPr>
        <dsp:cNvPr id="6" name="Rectangles 5"/>
        <dsp:cNvSpPr/>
      </dsp:nvSpPr>
      <dsp:spPr bwMode="white">
        <a:xfrm>
          <a:off x="0" y="3213361"/>
          <a:ext cx="3462706" cy="1648890"/>
        </a:xfrm>
        <a:prstGeom prst="rect">
          <a:avLst/>
        </a:prstGeom>
        <a:solidFill>
          <a:srgbClr val="F05136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5875" tIns="15875" rIns="15875" bIns="1587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  <a:latin typeface="Nunito Sans" panose="00000500000000000000" pitchFamily="2" charset="0"/>
              <a:ea typeface="+mn-ea"/>
              <a:cs typeface="+mn-cs"/>
            </a:rPr>
            <a:t>Conventional method</a:t>
          </a:r>
          <a:endParaRPr lang="en-US" sz="2500" kern="1200" dirty="0">
            <a:solidFill>
              <a:schemeClr val="bg1"/>
            </a:solidFill>
            <a:latin typeface="Nunito Sans" panose="00000500000000000000" pitchFamily="2" charset="0"/>
            <a:ea typeface="+mn-ea"/>
            <a:cs typeface="+mn-cs"/>
          </a:endParaRPr>
        </a:p>
      </dsp:txBody>
      <dsp:txXfrm>
        <a:off x="0" y="3213361"/>
        <a:ext cx="3462706" cy="1648890"/>
      </dsp:txXfrm>
    </dsp:sp>
    <dsp:sp modelId="{F0FD774F-CB5A-4AC4-A3B1-962276C055EF}">
      <dsp:nvSpPr>
        <dsp:cNvPr id="9" name="Rectangles 8"/>
        <dsp:cNvSpPr/>
      </dsp:nvSpPr>
      <dsp:spPr bwMode="white">
        <a:xfrm>
          <a:off x="4665294" y="3213361"/>
          <a:ext cx="3462706" cy="1648890"/>
        </a:xfrm>
        <a:prstGeom prst="rect">
          <a:avLst/>
        </a:prstGeom>
        <a:solidFill>
          <a:srgbClr val="F05136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5875" tIns="15875" rIns="15875" bIns="1587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  <a:latin typeface="Nunito Sans" panose="00000500000000000000" pitchFamily="2" charset="0"/>
              <a:ea typeface="+mn-ea"/>
              <a:cs typeface="+mn-cs"/>
            </a:rPr>
            <a:t>Shortcut</a:t>
          </a:r>
          <a:endParaRPr lang="en-US" sz="2500" kern="1200" dirty="0">
            <a:solidFill>
              <a:schemeClr val="bg1"/>
            </a:solidFill>
            <a:latin typeface="Nunito Sans" panose="00000500000000000000" pitchFamily="2" charset="0"/>
            <a:ea typeface="+mn-ea"/>
            <a:cs typeface="+mn-cs"/>
          </a:endParaRPr>
        </a:p>
      </dsp:txBody>
      <dsp:txXfrm>
        <a:off x="4665294" y="3213361"/>
        <a:ext cx="3462706" cy="1648890"/>
      </dsp:txXfrm>
    </dsp:sp>
    <dsp:sp modelId="{BBA0E12E-1BEE-4DA0-A32B-1BB76BE0138A}">
      <dsp:nvSpPr>
        <dsp:cNvPr id="4" name="Rectangles 3" hidden="1"/>
        <dsp:cNvSpPr/>
      </dsp:nvSpPr>
      <dsp:spPr>
        <a:xfrm>
          <a:off x="1927289" y="556416"/>
          <a:ext cx="854684" cy="1454357"/>
        </a:xfrm>
        <a:prstGeom prst="rect">
          <a:avLst/>
        </a:prstGeom>
      </dsp:spPr>
      <dsp:txXfrm>
        <a:off x="1927289" y="556416"/>
        <a:ext cx="854684" cy="1454357"/>
      </dsp:txXfrm>
    </dsp:sp>
    <dsp:sp modelId="{0F5F7A39-7CE6-4775-9AE8-3D5D04288B76}">
      <dsp:nvSpPr>
        <dsp:cNvPr id="7" name="Rectangles 6" hidden="1"/>
        <dsp:cNvSpPr/>
      </dsp:nvSpPr>
      <dsp:spPr>
        <a:xfrm>
          <a:off x="0" y="3213361"/>
          <a:ext cx="692541" cy="1648890"/>
        </a:xfrm>
        <a:prstGeom prst="rect">
          <a:avLst/>
        </a:prstGeom>
      </dsp:spPr>
      <dsp:txXfrm>
        <a:off x="0" y="3213361"/>
        <a:ext cx="692541" cy="1648890"/>
      </dsp:txXfrm>
    </dsp:sp>
    <dsp:sp modelId="{7AC23B47-F7E0-4C45-9395-26645E61EA56}">
      <dsp:nvSpPr>
        <dsp:cNvPr id="10" name="Rectangles 9" hidden="1"/>
        <dsp:cNvSpPr/>
      </dsp:nvSpPr>
      <dsp:spPr>
        <a:xfrm>
          <a:off x="4665294" y="3213361"/>
          <a:ext cx="692541" cy="1648890"/>
        </a:xfrm>
        <a:prstGeom prst="rect">
          <a:avLst/>
        </a:prstGeom>
      </dsp:spPr>
      <dsp:txXfrm>
        <a:off x="4665294" y="3213361"/>
        <a:ext cx="692541" cy="1648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864DE-84CF-4D02-87FA-0D01E29C808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FCCAA-C070-4ADE-B4DA-F37B0A5E01B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a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Given, there are exactly 4 Thursdays and 4 Sundays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if the month starts on any one of these days., it will not be possible to have exactly 4 Thursday/Sundays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month starts on Monday, then it will be 4 full weeks till 28</a:t>
            </a:r>
            <a:r>
              <a:rPr lang="en-I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 5</a:t>
            </a:r>
            <a:r>
              <a:rPr lang="en-I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cycle has Monday, Tuesday and Wednesday which satisfies given condition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it should start on a Monday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d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verification: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  <a:r>
              <a:rPr lang="en-I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July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22(31) + 7(12)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766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I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June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10(31) + 6(12)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382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en-I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April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12(31) + 4(12)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420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en-I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14(31) + 5(12)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494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Option d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b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I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February 2016, Pinky celebrated her birthday on a Monday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every 28 years, leap year’s calendar repeats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29</a:t>
            </a:r>
            <a:r>
              <a:rPr lang="en-I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February 2044 will be a Monday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29</a:t>
            </a:r>
            <a:r>
              <a:rPr lang="en-I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February 2072 will be a Monday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these two days she celebrates her birthday on a Monday before 2099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d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April 1</a:t>
            </a:r>
            <a:r>
              <a:rPr lang="en-I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2002 is a Monday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2</a:t>
            </a:r>
            <a:r>
              <a:rPr lang="en-I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be a Tuesday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(2+7), (2+7+7), (2+7+7+7), (2+7+7+7+7) will also be Tuesdays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2</a:t>
            </a:r>
            <a:r>
              <a:rPr lang="en-I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9</a:t>
            </a:r>
            <a:r>
              <a:rPr lang="en-I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16</a:t>
            </a:r>
            <a:r>
              <a:rPr lang="en-I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23</a:t>
            </a:r>
            <a:r>
              <a:rPr lang="en-I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30</a:t>
            </a:r>
            <a:r>
              <a:rPr lang="en-I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2002 will be Tuesdays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IN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Option c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Take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𝑁</m:t>
                        </m:r>
                      </m:e>
                      <m:sup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𝑡ℎ</m:t>
                        </m:r>
                      </m:sup>
                    </m:sSup>
                  </m:oMath>
                </a14:m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year.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𝑁</m:t>
                        </m:r>
                      </m:e>
                      <m:sup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𝑡ℎ</m:t>
                        </m:r>
                      </m:sup>
                    </m:sSup>
                  </m:oMath>
                </a14:m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year 259</a:t>
                </a:r>
                <a:r>
                  <a:rPr lang="en-IN" sz="1200" kern="1200" baseline="30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</a:t>
                </a:r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a Saturday.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𝑁</m:t>
                        </m:r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1</m:t>
                        </m:r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𝑡ℎ</m:t>
                        </m:r>
                      </m:sup>
                    </m:sSup>
                  </m:oMath>
                </a14:m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year, 222</a:t>
                </a:r>
                <a:r>
                  <a:rPr lang="en-IN" sz="1200" kern="1200" baseline="30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nd</a:t>
                </a:r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day is also Saturday.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So, there must be 0 odd days between these two days.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And we do not have any information, whether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𝑁</m:t>
                        </m:r>
                      </m:e>
                      <m:sup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𝑡ℎ</m:t>
                        </m:r>
                      </m:sup>
                    </m:sSup>
                  </m:oMath>
                </a14:m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year is leap or not.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u="sng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Case 1:</a:t>
                </a:r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Let us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𝑁</m:t>
                        </m:r>
                      </m:e>
                      <m:sup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𝑡ℎ</m:t>
                        </m:r>
                      </m:sup>
                    </m:sSup>
                  </m:oMath>
                </a14:m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year is an ordinary year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Then number of days between these 2 days = (365 - 259) + 222 = 328 days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 328 days, we have 1 odd day. So, we can say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𝑁</m:t>
                        </m:r>
                      </m:e>
                      <m:sup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𝑡ℎ</m:t>
                        </m:r>
                      </m:sup>
                    </m:sSup>
                  </m:oMath>
                </a14:m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year is an ordinary year.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u="sng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Case 2:</a:t>
                </a:r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Let us 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𝑁</m:t>
                        </m:r>
                      </m:e>
                      <m:sup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𝑡ℎ</m:t>
                        </m:r>
                      </m:sup>
                    </m:sSup>
                  </m:oMath>
                </a14:m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year is leap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Number of days between these 2 days = (366 - 259) + 222 = 329 days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 329 days, we have 0 odd days. So, we can say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𝑁</m:t>
                        </m:r>
                      </m:e>
                      <m:sup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𝑡ℎ</m:t>
                        </m:r>
                      </m:sup>
                    </m:sSup>
                  </m:oMath>
                </a14:m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year is leap year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𝑁</m:t>
                        </m:r>
                      </m:e>
                      <m:sup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𝑡ℎ</m:t>
                        </m:r>
                      </m:sup>
                    </m:sSup>
                  </m:oMath>
                </a14:m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year is leap,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𝑁</m:t>
                        </m:r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1</m:t>
                        </m:r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𝑡ℎ</m:t>
                        </m:r>
                      </m:sup>
                    </m:sSup>
                  </m:oMath>
                </a14:m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year is not a leap year.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Number of days between 259</a:t>
                </a:r>
                <a:r>
                  <a:rPr lang="en-IN" sz="1200" kern="1200" baseline="30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</a:t>
                </a:r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day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𝑁</m:t>
                        </m:r>
                      </m:e>
                      <m:sup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𝑡ℎ</m:t>
                        </m:r>
                      </m:sup>
                    </m:sSup>
                  </m:oMath>
                </a14:m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year and 119</a:t>
                </a:r>
                <a:r>
                  <a:rPr lang="en-IN" sz="1200" kern="1200" baseline="30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</a:t>
                </a:r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day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𝑁</m:t>
                        </m:r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1</m:t>
                        </m:r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𝑡ℎ</m:t>
                        </m:r>
                      </m:sup>
                    </m:sSup>
                  </m:oMath>
                </a14:m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year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(365-119) + 259 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505 days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number of odd days in 505 days = 1 odd day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Therefore, 119th day of the year N-1 = Saturday -1 = Friday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3984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1600 - no odd days 300 years - 1 odd day 49 years - 37 normal + 12 leap = 12 × 2 + 37 × 1 = 61 odd days = 61/7 = 5 odd days 26th </a:t>
            </a:r>
            <a:r>
              <a:rPr lang="en-IN" dirty="0" err="1" smtClean="0"/>
              <a:t>jan</a:t>
            </a:r>
            <a:r>
              <a:rPr lang="en-IN" dirty="0" smtClean="0"/>
              <a:t> 1950 = 26/7 = 5 odd days Total odd = 1 + 5 + 5 = 11/7 = 4 odd days 0 - Sunday 1 - Monday 2 - Tuesday 3 - Wednesday 4 - Thursday Therefore, 26th January, 1950 was on Thursday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According to the given statement, Monday is the present day and Tuesday will be tomorrow and so, 2 days after tomorrow, it will be Friday. Therefore, yesterday of Monday was Sunday and two days before Sunday is Thursday.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Logic: Let the expected day be x. Rajat returned 3 days earlier: x - 3 Similarly, Rohit returned 4 days later: x + 4 Given, x - 3 = Thursday i.e. x = Thursday + 3 = Sunday Hence, x + 4 = Thursday Therefore, he was expected to return on Sunday and he actually returned on Thursday.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Lion lies on → Monday, Tuesday &amp; Wednesday Rat lies on → Thursday, Friday &amp; Saturday Option verification: a) Let’s assume yesterday was Sunday. Hence, they are speaking on Monday. Lion says, “Yesterday was one of the days when I was lying”. Lion should tell lie, and it is a lie. Rat also says, “Yesterday was one of the days when I was lying”. Rat should tell truth, but it is a lie b) Let’s assume yesterday was Wednesday. Hence, they are speaking on Thursday. Lion says, “Yesterday was one of the days when I was lying”. Lion should tell truth, and it is a truth. Rat also says, “Yesterday was one of the days when I was lying”. Rat should tell a lie, and it is a lie c) Let’s assume yesterday was Monday. Hence, they are speaking on Tuesday. Lion says, “Yesterday was one of the days when I was lying”. Lion should tell lie, but it is a truth d) Option a is already wrong, so need not check this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We do not know what the last day of the month is Therefore, the number of days in the given month cannot be determined.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Given that 15th August 2000 was on Tuesday. In 2079, we have to find the day of same date. In 79 years, 79/4 = 19 leap years We have 19 leap years and 60 ordinary years. Therefore, number of odd days = (19 × 2) + (60 × 1) = 38 + 60 = 98 Since 98 is divisible by 7, therefore, there are 0 odd days between the years 2000 to 2079. Hence, Independence Day of 2079 will be Tuesday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Consider 01.01.0001 as</a:t>
            </a:r>
            <a:endParaRPr lang="en-IN" b="1" dirty="0" smtClean="0"/>
          </a:p>
          <a:p>
            <a:r>
              <a:rPr lang="en-IN" b="1" dirty="0" smtClean="0"/>
              <a:t> Monday.</a:t>
            </a:r>
            <a:endParaRPr lang="en-IN" b="1" dirty="0" smtClean="0"/>
          </a:p>
          <a:p>
            <a:r>
              <a:rPr lang="en-IN" b="1" dirty="0" smtClean="0"/>
              <a:t> 01.01.0401 - Monday</a:t>
            </a:r>
            <a:endParaRPr lang="en-IN" b="1" dirty="0" smtClean="0"/>
          </a:p>
          <a:p>
            <a:r>
              <a:rPr lang="en-IN" b="1" dirty="0" smtClean="0"/>
              <a:t> 01.01.2001 - Monday</a:t>
            </a:r>
            <a:endParaRPr lang="en-IN" b="1" dirty="0" smtClean="0"/>
          </a:p>
          <a:p>
            <a:r>
              <a:rPr lang="en-IN" b="1" dirty="0" smtClean="0"/>
              <a:t> 01.01.2002 - Tuesday</a:t>
            </a:r>
            <a:endParaRPr lang="en-IN" b="1" dirty="0" smtClean="0"/>
          </a:p>
          <a:p>
            <a:r>
              <a:rPr lang="en-IN" b="1" dirty="0" smtClean="0"/>
              <a:t> 01.01.2003 - Wednesday</a:t>
            </a:r>
            <a:endParaRPr lang="en-IN" b="1" dirty="0" smtClean="0"/>
          </a:p>
          <a:p>
            <a:r>
              <a:rPr lang="en-IN" b="1" dirty="0" smtClean="0"/>
              <a:t> 02.01.2003 - Thursday</a:t>
            </a:r>
            <a:endParaRPr lang="en-IN" b="1" dirty="0" smtClean="0"/>
          </a:p>
          <a:p>
            <a:r>
              <a:rPr lang="en-IN" b="1" dirty="0" smtClean="0"/>
              <a:t> 2nd January is Thursday</a:t>
            </a:r>
            <a:endParaRPr lang="en-IN" b="1" dirty="0" smtClean="0"/>
          </a:p>
          <a:p>
            <a:r>
              <a:rPr lang="en-IN" b="1" dirty="0" smtClean="0"/>
              <a:t> Thursday will falls on (2, 2 + 7,</a:t>
            </a:r>
            <a:endParaRPr lang="en-IN" b="1" dirty="0" smtClean="0"/>
          </a:p>
          <a:p>
            <a:r>
              <a:rPr lang="en-IN" b="1" dirty="0" smtClean="0"/>
              <a:t>2 + 14, 2 + 21, 2 + 28) i.e.</a:t>
            </a:r>
            <a:endParaRPr lang="en-IN" b="1" dirty="0" smtClean="0"/>
          </a:p>
          <a:p>
            <a:r>
              <a:rPr lang="en-IN" b="1" dirty="0" smtClean="0"/>
              <a:t> 2nd, 9th, 16th, 23rd, 30th..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Option d. Cannot be determined Since, it is not mentioned whether the year is a normal year or a leap year, the day after the given period cannot be uniquely determined.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a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2010 is a normal year and hence it has only one odd day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IN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Option c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en-IN" sz="1200" kern="1200" baseline="30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rd</a:t>
                </a:r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century is from 201-300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Leap years in 3</a:t>
                </a:r>
                <a:r>
                  <a:rPr lang="en-IN" sz="1200" kern="1200" baseline="30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rd</a:t>
                </a:r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century are 204, 208, 212……292, 296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Number of leap years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296</m:t>
                        </m:r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204</m:t>
                        </m:r>
                      </m:num>
                      <m:den>
                        <m:r>
                          <a:rPr lang="en-IN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+ 1 = 24 leap years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I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Normal years = 100 – 24 = 76</a:t>
                </a:r>
                <a:endParaRPr lang="en-I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c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assume 2007 starts on a Monday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1.1.2007 – Monday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1.1.2008 – Tuesday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1.1.2009 – Thursday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1.1.2010 – Friday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1.1.2011 – Saturday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1.1.2012 – Sunday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1.1.2013 – Tuesday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1.1.2014 – Wednesday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1.1.2015 – Thursday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1.1.2016 – Friday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1.1.2017 – Sunday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1.1.2018 – Monday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2007, 2018 starts on a Monday and both are Normal years., hence 2018 calendar will be same as that of 2007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Shortcut: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years of the form—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(4n)	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+28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(4n + 1)	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+6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(4n + 2)	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+6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(4n + 3)	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+11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d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today is Tuesday, 7 days later it will be Tuesday again, then for 14 days and so on…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63 days also it will be Tuesday again.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1 day before this (after 62 days) it will be Monday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c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number of days possible in February is 29.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have maximum Saturdays, the month should start on a Saturday and then it will also end on a Saturday.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maximum number of Saturdays possible in the month of February is 5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b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en-I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February 1995 is a Wednesday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same day in the previous year will be Tuesday as 1994 is an ordinary year and there is only 1 odd day in between these two dates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b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know that for every 400 years calendar repeats itself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years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odd days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</a:t>
            </a:r>
            <a:r>
              <a:rPr lang="en-IN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year will end on Friday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 years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odd days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Wednesday will be the last day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 years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odd day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Monday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 years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odd days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Sunday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Tuesday cannot be the last day of any century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25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73742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Diagram 20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2221" y="2015698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6/5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6568" y="2015697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2/1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0543" y="3288444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59703" y="5192740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0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07212" y="2734444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5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89721" y="4048426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3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49513" y="1910833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5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23352" y="3889292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20363" y="5132691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4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43087" y="3507734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6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87729" y="3946315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00635" y="5290239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4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-73742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32462" y="1537394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6/5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32462" y="2347742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2/1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4585" y="3163784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2462" y="4002174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5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2462" y="4811148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0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0090" y="1531618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3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1706" y="2355660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5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11706" y="3194988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1718" y="4008842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Sept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61718" y="4803619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Oct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59476" y="2372431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59476" y="3163784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4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-73742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0372" y="1537394"/>
            <a:ext cx="6415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Jan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1342" y="2372431"/>
            <a:ext cx="71686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Feb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1342" y="3207468"/>
            <a:ext cx="7377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Mar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5693" y="4835977"/>
            <a:ext cx="78899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May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1718" y="1531618"/>
            <a:ext cx="65114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Jun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61718" y="2345859"/>
            <a:ext cx="70724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July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61718" y="3172994"/>
            <a:ext cx="78418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Aug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11706" y="4034316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4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60090" y="4803619"/>
            <a:ext cx="1251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6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11212" y="2355660"/>
            <a:ext cx="7649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Nov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62828" y="3215097"/>
            <a:ext cx="74411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Dec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7829" y="4000940"/>
            <a:ext cx="71686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Apr</a:t>
            </a:r>
            <a:endParaRPr lang="en-IN" sz="2500" dirty="0">
              <a:latin typeface="Nunito Sans" panose="00000500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510" y="1695105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dirty="0">
                <a:latin typeface="Nunito Sans" panose="00000500000000000000" pitchFamily="2" charset="0"/>
              </a:rPr>
              <a:t>11 - July - 2018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89921" y="2201048"/>
            <a:ext cx="1672797" cy="951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89024" y="2201049"/>
            <a:ext cx="0" cy="1686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267200" y="2201048"/>
            <a:ext cx="843350" cy="1904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23954" y="3109269"/>
            <a:ext cx="21701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2000 + 18</a:t>
            </a:r>
            <a:r>
              <a:rPr lang="en-IN" sz="3000" dirty="0"/>
              <a:t> </a:t>
            </a:r>
            <a:endParaRPr lang="en-IN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9037481" y="3167711"/>
            <a:ext cx="21701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+ 18 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403741" y="3627057"/>
            <a:ext cx="509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503123" y="3629995"/>
            <a:ext cx="410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4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755051" y="3716888"/>
            <a:ext cx="0" cy="865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64905" y="4615813"/>
            <a:ext cx="6116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0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748076" y="3722532"/>
            <a:ext cx="16982" cy="860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480364" y="4614309"/>
            <a:ext cx="56938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18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22" name="Straight Arrow Connector 21"/>
          <p:cNvCxnSpPr>
            <a:stCxn id="15" idx="2"/>
          </p:cNvCxnSpPr>
          <p:nvPr/>
        </p:nvCxnSpPr>
        <p:spPr>
          <a:xfrm flipH="1">
            <a:off x="9707264" y="4137826"/>
            <a:ext cx="1026" cy="444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542286" y="4615681"/>
            <a:ext cx="3299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4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50003" y="4054249"/>
            <a:ext cx="6765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5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45995" y="4105759"/>
            <a:ext cx="9707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11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99824" y="5764073"/>
            <a:ext cx="40499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11 + 5 + 0 + 18 + 4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-73742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9" grpId="0"/>
      <p:bldP spid="21" grpId="0"/>
      <p:bldP spid="24" grpId="0"/>
      <p:bldP spid="26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34914" y="1695107"/>
            <a:ext cx="9916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38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038600" y="2172161"/>
            <a:ext cx="1600200" cy="1106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79457" y="3278406"/>
            <a:ext cx="16588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38 / 7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25" name="Straight Arrow Connector 24"/>
          <p:cNvCxnSpPr>
            <a:endCxn id="27" idx="1"/>
          </p:cNvCxnSpPr>
          <p:nvPr/>
        </p:nvCxnSpPr>
        <p:spPr>
          <a:xfrm>
            <a:off x="4419600" y="3505200"/>
            <a:ext cx="2451788" cy="11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71388" y="3278406"/>
            <a:ext cx="28451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Remainder = 3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426544" y="3659440"/>
            <a:ext cx="2021360" cy="1237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14510" y="4897438"/>
            <a:ext cx="22697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Wednesday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-73742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7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617746"/>
            <a:ext cx="2613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If Remainder is 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3433" y="2452691"/>
            <a:ext cx="26783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0  -  Sunday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0336" y="1989312"/>
            <a:ext cx="26783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  -  Monday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6503" y="3103856"/>
            <a:ext cx="26783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  -  Tuesday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3432" y="4429772"/>
            <a:ext cx="26783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3  -  Wednesday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89674" y="3746567"/>
            <a:ext cx="26783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4  -  Thursday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03674" y="4703150"/>
            <a:ext cx="26783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5  -  Friday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39499" y="5324330"/>
            <a:ext cx="26783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6  -  Saturday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-73742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3" grpId="0"/>
      <p:bldP spid="14" grpId="0"/>
      <p:bldP spid="15" grpId="0"/>
      <p:bldP spid="17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/>
          <p:nvPr/>
        </p:nvSpPr>
        <p:spPr>
          <a:xfrm>
            <a:off x="2078510" y="1695105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>
                <a:latin typeface="Nunito Sans" panose="00000500000000000000" pitchFamily="2" charset="0"/>
              </a:rPr>
              <a:t>11 - July - 2018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257409" y="1905000"/>
            <a:ext cx="6114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00684" y="3133713"/>
            <a:ext cx="21701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2000 + 17 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38517" y="3101645"/>
            <a:ext cx="21701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+ 17 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494109" y="3580920"/>
            <a:ext cx="509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03123" y="3629995"/>
            <a:ext cx="410335" cy="44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sz="2500" dirty="0">
                <a:latin typeface="Nunito Sans" panose="00000500000000000000" pitchFamily="2" charset="0"/>
              </a:rPr>
              <a:t>4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971380" y="3544847"/>
            <a:ext cx="12269" cy="919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90718" y="4481555"/>
            <a:ext cx="6116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0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27823" y="3534174"/>
            <a:ext cx="28755" cy="929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688999" y="4497589"/>
            <a:ext cx="56938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17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708290" y="4035955"/>
            <a:ext cx="0" cy="427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78622" y="4576389"/>
            <a:ext cx="377026" cy="448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sz="2500" dirty="0">
                <a:latin typeface="Nunito Sans" panose="00000500000000000000" pitchFamily="2" charset="0"/>
              </a:rPr>
              <a:t>4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0762" y="5421073"/>
            <a:ext cx="6754542" cy="44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sz="2500" dirty="0">
                <a:latin typeface="Nunito Sans" panose="00000500000000000000" pitchFamily="2" charset="0"/>
              </a:rPr>
              <a:t>2018 = 3+0+3+2+3+2+4 = 17+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64206" y="1651248"/>
            <a:ext cx="13528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2017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07696" y="5436927"/>
            <a:ext cx="569387" cy="448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sz="2500" dirty="0">
                <a:latin typeface="Nunito Sans" panose="00000500000000000000" pitchFamily="2" charset="0"/>
              </a:rPr>
              <a:t>17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68575" y="5436927"/>
            <a:ext cx="377027" cy="448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sz="2500" dirty="0">
                <a:latin typeface="Nunito Sans" panose="00000500000000000000" pitchFamily="2" charset="0"/>
              </a:rPr>
              <a:t>+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91853" y="5429000"/>
            <a:ext cx="377026" cy="448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sz="2500" dirty="0">
                <a:latin typeface="Nunito Sans" panose="00000500000000000000" pitchFamily="2" charset="0"/>
              </a:rPr>
              <a:t>4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95136" y="5421073"/>
            <a:ext cx="377026" cy="448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sz="2500" dirty="0">
                <a:latin typeface="Nunito Sans" panose="00000500000000000000" pitchFamily="2" charset="0"/>
              </a:rPr>
              <a:t>=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62322" y="5408430"/>
            <a:ext cx="569387" cy="448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sz="2500" dirty="0">
                <a:latin typeface="Nunito Sans" panose="00000500000000000000" pitchFamily="2" charset="0"/>
              </a:rPr>
              <a:t>38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22094" y="2749923"/>
            <a:ext cx="182614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38/7 = R(3)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2724" y="3734800"/>
            <a:ext cx="3122156" cy="44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sz="2500" dirty="0">
                <a:latin typeface="Nunito Sans" panose="00000500000000000000" pitchFamily="2" charset="0"/>
              </a:rPr>
              <a:t>Wednesday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-73742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4" grpId="0"/>
      <p:bldP spid="16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What is the number of odd days in the year 2010? </a:t>
            </a:r>
            <a:endParaRPr lang="en-IN" sz="2500" dirty="0" smtClean="0"/>
          </a:p>
          <a:p>
            <a:pPr marL="514350" indent="-514350">
              <a:buAutoNum type="alphaLcPeriod"/>
            </a:pPr>
            <a:r>
              <a:rPr lang="en-IN" sz="2500" dirty="0" smtClean="0"/>
              <a:t>1 </a:t>
            </a:r>
            <a:endParaRPr lang="en-IN" sz="2500" dirty="0" smtClean="0"/>
          </a:p>
          <a:p>
            <a:pPr marL="514350" indent="-514350">
              <a:buAutoNum type="alphaLcPeriod"/>
            </a:pPr>
            <a:r>
              <a:rPr lang="en-IN" sz="2500" dirty="0" smtClean="0"/>
              <a:t>2 </a:t>
            </a:r>
            <a:endParaRPr lang="en-IN" sz="2500" dirty="0" smtClean="0"/>
          </a:p>
          <a:p>
            <a:pPr marL="514350" indent="-514350">
              <a:buAutoNum type="alphaLcPeriod"/>
            </a:pPr>
            <a:r>
              <a:rPr lang="en-IN" sz="2500" dirty="0" smtClean="0"/>
              <a:t>3 </a:t>
            </a:r>
            <a:endParaRPr lang="en-IN" sz="2500" dirty="0" smtClean="0"/>
          </a:p>
          <a:p>
            <a:pPr marL="514350" indent="-514350">
              <a:buAutoNum type="alphaLcPeriod"/>
            </a:pPr>
            <a:r>
              <a:rPr lang="en-IN" sz="2500" dirty="0" smtClean="0"/>
              <a:t>4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How many leap years and normal years were there in the 3rd Century?</a:t>
            </a:r>
            <a:endParaRPr lang="en-IN" sz="2500" dirty="0"/>
          </a:p>
          <a:p>
            <a:r>
              <a:rPr lang="en-IN" sz="2500" dirty="0"/>
              <a:t>a. 24 leap years and 87 normal years</a:t>
            </a:r>
            <a:endParaRPr lang="en-IN" sz="2500" dirty="0"/>
          </a:p>
          <a:p>
            <a:r>
              <a:rPr lang="en-IN" sz="2500" dirty="0"/>
              <a:t>b. 76 leap years and 24 normal years</a:t>
            </a:r>
            <a:endParaRPr lang="en-IN" sz="2500" dirty="0"/>
          </a:p>
          <a:p>
            <a:r>
              <a:rPr lang="en-IN" sz="2500" dirty="0"/>
              <a:t>c. 24 leap years and 76 normal years</a:t>
            </a:r>
            <a:endParaRPr lang="en-IN" sz="2500" dirty="0"/>
          </a:p>
          <a:p>
            <a:r>
              <a:rPr lang="en-IN" sz="2500" dirty="0"/>
              <a:t>d. 34 leap years and 67 normal years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Which year will have the same calendar as that of the year 2007?</a:t>
            </a:r>
            <a:endParaRPr lang="en-IN" sz="2500" dirty="0"/>
          </a:p>
          <a:p>
            <a:r>
              <a:rPr lang="en-IN" sz="2500" dirty="0"/>
              <a:t>a. 2014</a:t>
            </a:r>
            <a:endParaRPr lang="en-IN" sz="2500" dirty="0"/>
          </a:p>
          <a:p>
            <a:r>
              <a:rPr lang="en-IN" sz="2500" dirty="0"/>
              <a:t>b. 2016</a:t>
            </a:r>
            <a:endParaRPr lang="en-IN" sz="2500" dirty="0"/>
          </a:p>
          <a:p>
            <a:r>
              <a:rPr lang="en-IN" sz="2500" dirty="0"/>
              <a:t>c. 2018</a:t>
            </a:r>
            <a:endParaRPr lang="en-IN" sz="2500" dirty="0"/>
          </a:p>
          <a:p>
            <a:r>
              <a:rPr lang="en-IN" sz="2500" dirty="0"/>
              <a:t>d. 2019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/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Calendars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If today is Tuesday, then what day of the week will it be after 62 days?</a:t>
            </a:r>
            <a:endParaRPr lang="en-IN" sz="2500" dirty="0"/>
          </a:p>
          <a:p>
            <a:r>
              <a:rPr lang="en-IN" sz="2500" dirty="0"/>
              <a:t>a. Tuesday</a:t>
            </a:r>
            <a:endParaRPr lang="en-IN" sz="2500" dirty="0"/>
          </a:p>
          <a:p>
            <a:r>
              <a:rPr lang="en-IN" sz="2500" dirty="0"/>
              <a:t>b. Sunday</a:t>
            </a:r>
            <a:endParaRPr lang="en-IN" sz="2500" dirty="0"/>
          </a:p>
          <a:p>
            <a:r>
              <a:rPr lang="en-IN" sz="2500" dirty="0"/>
              <a:t>c. Friday</a:t>
            </a:r>
            <a:endParaRPr lang="en-IN" sz="2500" dirty="0"/>
          </a:p>
          <a:p>
            <a:r>
              <a:rPr lang="en-IN" sz="2500" dirty="0"/>
              <a:t>d. Monday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 smtClean="0"/>
              <a:t>Find the maximum number of Saturdays in the month of February.</a:t>
            </a:r>
            <a:endParaRPr lang="en-IN" sz="2500" dirty="0" smtClean="0"/>
          </a:p>
          <a:p>
            <a:r>
              <a:rPr lang="en-IN" sz="2500" dirty="0" smtClean="0"/>
              <a:t>a. 3</a:t>
            </a:r>
            <a:endParaRPr lang="en-IN" sz="2500" dirty="0" smtClean="0"/>
          </a:p>
          <a:p>
            <a:r>
              <a:rPr lang="en-IN" sz="2500" dirty="0" smtClean="0"/>
              <a:t>b. 4</a:t>
            </a:r>
            <a:endParaRPr lang="en-IN" sz="2500" dirty="0" smtClean="0"/>
          </a:p>
          <a:p>
            <a:r>
              <a:rPr lang="en-IN" sz="2500" dirty="0" smtClean="0"/>
              <a:t>c. 5</a:t>
            </a:r>
            <a:endParaRPr lang="en-IN" sz="2500" dirty="0" smtClean="0"/>
          </a:p>
          <a:p>
            <a:r>
              <a:rPr lang="en-IN" sz="2500" dirty="0" smtClean="0"/>
              <a:t>d. 6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On 8th February, 1995, it was Wednesday. What day of the week was</a:t>
            </a:r>
            <a:endParaRPr lang="en-IN" sz="2500" dirty="0"/>
          </a:p>
          <a:p>
            <a:r>
              <a:rPr lang="en-IN" sz="2500" dirty="0"/>
              <a:t>it on 8th February, 1994?</a:t>
            </a:r>
            <a:endParaRPr lang="en-IN" sz="2500" dirty="0"/>
          </a:p>
          <a:p>
            <a:r>
              <a:rPr lang="en-IN" sz="2500" dirty="0"/>
              <a:t>a. Monday</a:t>
            </a:r>
            <a:endParaRPr lang="en-IN" sz="2500" dirty="0"/>
          </a:p>
          <a:p>
            <a:r>
              <a:rPr lang="en-IN" sz="2500" dirty="0"/>
              <a:t>b. Tuesday</a:t>
            </a:r>
            <a:endParaRPr lang="en-IN" sz="2500" dirty="0"/>
          </a:p>
          <a:p>
            <a:r>
              <a:rPr lang="en-IN" sz="2500" dirty="0"/>
              <a:t>c. Thursday</a:t>
            </a:r>
            <a:endParaRPr lang="en-IN" sz="2500" dirty="0"/>
          </a:p>
          <a:p>
            <a:r>
              <a:rPr lang="en-IN" sz="2500" dirty="0"/>
              <a:t>d. Friday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 smtClean="0"/>
              <a:t>What </a:t>
            </a:r>
            <a:r>
              <a:rPr lang="en-IN" sz="2500" dirty="0"/>
              <a:t>cannot be the last day of a century among the given options?</a:t>
            </a:r>
            <a:endParaRPr lang="en-IN" sz="2500" dirty="0"/>
          </a:p>
          <a:p>
            <a:r>
              <a:rPr lang="en-IN" sz="2500" dirty="0"/>
              <a:t>TCS</a:t>
            </a:r>
            <a:endParaRPr lang="en-IN" sz="2500" dirty="0"/>
          </a:p>
          <a:p>
            <a:r>
              <a:rPr lang="en-IN" sz="2500" dirty="0"/>
              <a:t>a. Monday</a:t>
            </a:r>
            <a:endParaRPr lang="en-IN" sz="2500" dirty="0"/>
          </a:p>
          <a:p>
            <a:r>
              <a:rPr lang="en-IN" sz="2500" dirty="0"/>
              <a:t>b. Tuesday</a:t>
            </a:r>
            <a:endParaRPr lang="en-IN" sz="2500" dirty="0"/>
          </a:p>
          <a:p>
            <a:r>
              <a:rPr lang="en-IN" sz="2500" dirty="0"/>
              <a:t>c. Wednesday</a:t>
            </a:r>
            <a:endParaRPr lang="en-IN" sz="2500" dirty="0"/>
          </a:p>
          <a:p>
            <a:r>
              <a:rPr lang="en-IN" sz="2500" dirty="0"/>
              <a:t>d. Friday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132092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In a particular year, the month of January had exactly 4 </a:t>
            </a:r>
            <a:r>
              <a:rPr lang="en-IN" sz="2500" dirty="0" smtClean="0"/>
              <a:t>Thursdays and </a:t>
            </a:r>
            <a:r>
              <a:rPr lang="en-IN" sz="2500" dirty="0"/>
              <a:t>4 Sundays. On which day of the week did January 1 </a:t>
            </a:r>
            <a:r>
              <a:rPr lang="en-IN" sz="2500" dirty="0" smtClean="0"/>
              <a:t>occur? 		TCS</a:t>
            </a:r>
            <a:endParaRPr lang="en-IN" sz="2500" dirty="0" smtClean="0"/>
          </a:p>
          <a:p>
            <a:endParaRPr lang="en-IN" sz="2500" dirty="0"/>
          </a:p>
          <a:p>
            <a:r>
              <a:rPr lang="en-IN" sz="2500" dirty="0"/>
              <a:t>a. Monday</a:t>
            </a:r>
            <a:endParaRPr lang="en-IN" sz="2500" dirty="0"/>
          </a:p>
          <a:p>
            <a:r>
              <a:rPr lang="en-IN" sz="2500" dirty="0"/>
              <a:t>b. Tuesday</a:t>
            </a:r>
            <a:endParaRPr lang="en-IN" sz="2500" dirty="0"/>
          </a:p>
          <a:p>
            <a:r>
              <a:rPr lang="en-IN" sz="2500" dirty="0"/>
              <a:t>c. Wednesday</a:t>
            </a:r>
            <a:endParaRPr lang="en-IN" sz="2500" dirty="0"/>
          </a:p>
          <a:p>
            <a:r>
              <a:rPr lang="en-IN" sz="2500" dirty="0"/>
              <a:t>d. Thursday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132092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 smtClean="0"/>
              <a:t>By multiplying my birth date by 31 and month by 12, I got a total of 494. What could be my birth date and my birth month? 			WIPRO</a:t>
            </a:r>
            <a:endParaRPr lang="en-IN" sz="2500" dirty="0" smtClean="0"/>
          </a:p>
          <a:p>
            <a:endParaRPr lang="en-IN" sz="2500" dirty="0" smtClean="0"/>
          </a:p>
          <a:p>
            <a:r>
              <a:rPr lang="en-IN" sz="2500" dirty="0" smtClean="0"/>
              <a:t>a. 22nd July</a:t>
            </a:r>
            <a:endParaRPr lang="en-IN" sz="2500" dirty="0" smtClean="0"/>
          </a:p>
          <a:p>
            <a:r>
              <a:rPr lang="en-IN" sz="2500" dirty="0" smtClean="0"/>
              <a:t>b. 10th June</a:t>
            </a:r>
            <a:endParaRPr lang="en-IN" sz="2500" dirty="0" smtClean="0"/>
          </a:p>
          <a:p>
            <a:r>
              <a:rPr lang="en-IN" sz="2500" dirty="0" smtClean="0"/>
              <a:t>c. 12th April</a:t>
            </a:r>
            <a:endParaRPr lang="en-IN" sz="2500" dirty="0" smtClean="0"/>
          </a:p>
          <a:p>
            <a:r>
              <a:rPr lang="en-IN" sz="2500" dirty="0" smtClean="0"/>
              <a:t>d. 14th May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132092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 smtClean="0"/>
              <a:t>Pinky </a:t>
            </a:r>
            <a:r>
              <a:rPr lang="en-IN" sz="2500" dirty="0"/>
              <a:t>was born on 29th, February 2016 which happened to be </a:t>
            </a:r>
            <a:r>
              <a:rPr lang="en-IN" sz="2500" dirty="0" smtClean="0"/>
              <a:t>a Monday</a:t>
            </a:r>
            <a:r>
              <a:rPr lang="en-IN" sz="2500" dirty="0"/>
              <a:t>. If she lives till her birthday in 2099, how many </a:t>
            </a:r>
            <a:r>
              <a:rPr lang="en-IN" sz="2500" dirty="0" smtClean="0"/>
              <a:t>birthdays would </a:t>
            </a:r>
            <a:r>
              <a:rPr lang="en-IN" sz="2500" dirty="0"/>
              <a:t>she celebrate on a Monday other than what is given? </a:t>
            </a:r>
            <a:r>
              <a:rPr lang="en-IN" sz="2500" dirty="0" smtClean="0"/>
              <a:t>			INFOSYS</a:t>
            </a:r>
            <a:endParaRPr lang="en-IN" sz="2500" dirty="0"/>
          </a:p>
          <a:p>
            <a:r>
              <a:rPr lang="en-IN" sz="2500" dirty="0"/>
              <a:t>a. 1</a:t>
            </a:r>
            <a:endParaRPr lang="en-IN" sz="2500" dirty="0"/>
          </a:p>
          <a:p>
            <a:r>
              <a:rPr lang="en-IN" sz="2500" dirty="0"/>
              <a:t>b. </a:t>
            </a:r>
            <a:r>
              <a:rPr lang="en-IN" sz="2500" dirty="0" smtClean="0"/>
              <a:t>2</a:t>
            </a:r>
            <a:endParaRPr lang="en-IN" sz="2500" dirty="0" smtClean="0"/>
          </a:p>
          <a:p>
            <a:r>
              <a:rPr lang="en-IN" sz="2500" dirty="0">
                <a:latin typeface="Nunito Sans" panose="00000500000000000000" pitchFamily="2" charset="0"/>
              </a:rPr>
              <a:t>c. 3</a:t>
            </a:r>
            <a:endParaRPr lang="en-IN" sz="2500" dirty="0">
              <a:latin typeface="Nunito Sans" panose="00000500000000000000" pitchFamily="2" charset="0"/>
            </a:endParaRPr>
          </a:p>
          <a:p>
            <a:r>
              <a:rPr lang="en-IN" sz="2500" dirty="0">
                <a:latin typeface="Nunito Sans" panose="00000500000000000000" pitchFamily="2" charset="0"/>
              </a:rPr>
              <a:t>d. 5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599" y="1156906"/>
            <a:ext cx="117348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On which of the following dates did Tuesdays of the month April </a:t>
            </a:r>
            <a:r>
              <a:rPr lang="en-IN" sz="2500" dirty="0" smtClean="0"/>
              <a:t>fall in </a:t>
            </a:r>
            <a:r>
              <a:rPr lang="en-IN" sz="2500" dirty="0"/>
              <a:t>the year 2002?</a:t>
            </a:r>
            <a:endParaRPr lang="en-IN" sz="2500" dirty="0"/>
          </a:p>
          <a:p>
            <a:r>
              <a:rPr lang="en-IN" sz="2500" dirty="0"/>
              <a:t>a. 3rd, 10th, 17th, 24th</a:t>
            </a:r>
            <a:endParaRPr lang="en-IN" sz="2500" dirty="0"/>
          </a:p>
          <a:p>
            <a:r>
              <a:rPr lang="en-IN" sz="2500" dirty="0"/>
              <a:t>b. 1st, 8th, 15th, 22nd, 29th</a:t>
            </a:r>
            <a:endParaRPr lang="en-IN" sz="2500" dirty="0"/>
          </a:p>
          <a:p>
            <a:r>
              <a:rPr lang="en-IN" sz="2500" dirty="0"/>
              <a:t>c. 4th, 11th, 18th, 25th</a:t>
            </a:r>
            <a:endParaRPr lang="en-IN" sz="2500" dirty="0"/>
          </a:p>
          <a:p>
            <a:r>
              <a:rPr lang="en-IN" sz="2500" dirty="0"/>
              <a:t>d. 2nd, 9th, 16th, 23rd, 30th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599" y="1156906"/>
            <a:ext cx="1173480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In a year N, the 259th day of the year is a Saturday. In the year N + </a:t>
            </a:r>
            <a:r>
              <a:rPr lang="en-IN" sz="2500" dirty="0" smtClean="0"/>
              <a:t>1, the </a:t>
            </a:r>
            <a:r>
              <a:rPr lang="en-IN" sz="2500" dirty="0"/>
              <a:t>222nd day of the year is also a Saturday. What is the 119th day </a:t>
            </a:r>
            <a:r>
              <a:rPr lang="en-IN" sz="2500" dirty="0" smtClean="0"/>
              <a:t>of the </a:t>
            </a:r>
            <a:r>
              <a:rPr lang="en-IN" sz="2500" dirty="0"/>
              <a:t>year N - 1? </a:t>
            </a:r>
            <a:r>
              <a:rPr lang="en-IN" sz="2500" dirty="0" smtClean="0"/>
              <a:t>TCS</a:t>
            </a:r>
            <a:endParaRPr lang="en-IN" sz="2500" dirty="0" smtClean="0"/>
          </a:p>
          <a:p>
            <a:endParaRPr lang="en-IN" sz="2500" dirty="0"/>
          </a:p>
          <a:p>
            <a:r>
              <a:rPr lang="en-IN" sz="2500" dirty="0"/>
              <a:t>a. Thursday</a:t>
            </a:r>
            <a:endParaRPr lang="en-IN" sz="2500" dirty="0"/>
          </a:p>
          <a:p>
            <a:r>
              <a:rPr lang="en-IN" sz="2500" dirty="0"/>
              <a:t>b. Saturday</a:t>
            </a:r>
            <a:endParaRPr lang="en-IN" sz="2500" dirty="0"/>
          </a:p>
          <a:p>
            <a:r>
              <a:rPr lang="en-IN" sz="2500" dirty="0"/>
              <a:t>c. Friday</a:t>
            </a:r>
            <a:endParaRPr lang="en-IN" sz="2500" dirty="0"/>
          </a:p>
          <a:p>
            <a:r>
              <a:rPr lang="en-IN" sz="2500" dirty="0"/>
              <a:t>d. Tuesday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599" y="1156906"/>
            <a:ext cx="117348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The first republic day of </a:t>
            </a:r>
            <a:r>
              <a:rPr lang="en-IN" sz="2500" dirty="0" smtClean="0"/>
              <a:t>the India </a:t>
            </a:r>
            <a:r>
              <a:rPr lang="en-IN" sz="2500" dirty="0"/>
              <a:t>was celebrated on </a:t>
            </a:r>
            <a:r>
              <a:rPr lang="en-IN" sz="2500" dirty="0" smtClean="0"/>
              <a:t>26</a:t>
            </a:r>
            <a:r>
              <a:rPr lang="en-IN" sz="2500" baseline="30000" dirty="0" smtClean="0"/>
              <a:t>th</a:t>
            </a:r>
            <a:r>
              <a:rPr lang="en-IN" sz="2500" dirty="0" smtClean="0"/>
              <a:t> January</a:t>
            </a:r>
            <a:r>
              <a:rPr lang="en-IN" sz="2500" dirty="0"/>
              <a:t>, 1950. What day </a:t>
            </a:r>
            <a:r>
              <a:rPr lang="en-IN" sz="2500" dirty="0" smtClean="0"/>
              <a:t>of the </a:t>
            </a:r>
            <a:r>
              <a:rPr lang="en-IN" sz="2500" dirty="0"/>
              <a:t>week was it? </a:t>
            </a:r>
            <a:r>
              <a:rPr lang="en-IN" sz="2500" dirty="0" smtClean="0"/>
              <a:t>					WIPRO</a:t>
            </a:r>
            <a:endParaRPr lang="en-IN" sz="2500" dirty="0"/>
          </a:p>
          <a:p>
            <a:r>
              <a:rPr lang="en-IN" sz="2500" dirty="0"/>
              <a:t>a. Monday</a:t>
            </a:r>
            <a:endParaRPr lang="en-IN" sz="2500" dirty="0"/>
          </a:p>
          <a:p>
            <a:r>
              <a:rPr lang="en-IN" sz="2500" dirty="0"/>
              <a:t>b. Wednesday</a:t>
            </a:r>
            <a:endParaRPr lang="en-IN" sz="2500" dirty="0"/>
          </a:p>
          <a:p>
            <a:r>
              <a:rPr lang="en-IN" sz="2500" dirty="0"/>
              <a:t>c. Thursday</a:t>
            </a:r>
            <a:endParaRPr lang="en-IN" sz="2500" dirty="0"/>
          </a:p>
          <a:p>
            <a:r>
              <a:rPr lang="en-IN" sz="2500" dirty="0"/>
              <a:t>d. Friday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20563" y="2024963"/>
            <a:ext cx="2187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 smtClean="0">
                <a:latin typeface="Nunito Sans" panose="00000500000000000000" pitchFamily="2" charset="0"/>
              </a:rPr>
              <a:t>Odd Days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5960" y="3163543"/>
            <a:ext cx="14272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Days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97356" y="3694458"/>
            <a:ext cx="1069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3384" y="3834828"/>
            <a:ext cx="14272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7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801700" y="2646216"/>
            <a:ext cx="1490534" cy="992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92234" y="2226232"/>
            <a:ext cx="34120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Quotient = Number of weeks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2066" y="4311882"/>
            <a:ext cx="34120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Remainder = Odd Days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1666104" y="-89708"/>
            <a:ext cx="565785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bg1"/>
                </a:solidFill>
                <a:latin typeface="Gill Sans MT" panose="020B0502020104020203" pitchFamily="34" charset="0"/>
              </a:rPr>
              <a:t>Calendars</a:t>
            </a:r>
            <a:endParaRPr lang="en-IN" sz="30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01700" y="3786176"/>
            <a:ext cx="1490534" cy="862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599" y="1156906"/>
            <a:ext cx="117348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If the day that will dawn 2 </a:t>
            </a:r>
            <a:r>
              <a:rPr lang="en-IN" sz="2500" dirty="0" smtClean="0"/>
              <a:t>days after </a:t>
            </a:r>
            <a:r>
              <a:rPr lang="en-IN" sz="2500" dirty="0"/>
              <a:t>tomorrow is Friday, </a:t>
            </a:r>
            <a:r>
              <a:rPr lang="en-IN" sz="2500" dirty="0" smtClean="0"/>
              <a:t>then what </a:t>
            </a:r>
            <a:r>
              <a:rPr lang="en-IN" sz="2500" dirty="0"/>
              <a:t>day of the week </a:t>
            </a:r>
            <a:r>
              <a:rPr lang="en-IN" sz="2500" dirty="0" smtClean="0"/>
              <a:t>dawned two </a:t>
            </a:r>
            <a:r>
              <a:rPr lang="en-IN" sz="2500" dirty="0"/>
              <a:t>days before </a:t>
            </a:r>
            <a:r>
              <a:rPr lang="en-IN" sz="2500" dirty="0" smtClean="0"/>
              <a:t>yesterday? 			WIPRO</a:t>
            </a:r>
            <a:endParaRPr lang="en-IN" sz="2500" dirty="0"/>
          </a:p>
          <a:p>
            <a:r>
              <a:rPr lang="en-IN" sz="2500" dirty="0"/>
              <a:t>a. Wednesday</a:t>
            </a:r>
            <a:endParaRPr lang="en-IN" sz="2500" dirty="0"/>
          </a:p>
          <a:p>
            <a:r>
              <a:rPr lang="en-IN" sz="2500" dirty="0"/>
              <a:t>b. Friday</a:t>
            </a:r>
            <a:endParaRPr lang="en-IN" sz="2500" dirty="0"/>
          </a:p>
          <a:p>
            <a:r>
              <a:rPr lang="en-IN" sz="2500" dirty="0"/>
              <a:t>c. Thursday</a:t>
            </a:r>
            <a:endParaRPr lang="en-IN" sz="2500" dirty="0"/>
          </a:p>
          <a:p>
            <a:r>
              <a:rPr lang="en-IN" sz="2500" dirty="0"/>
              <a:t>d. Sunday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599" y="1156906"/>
            <a:ext cx="1173480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Two brothers were expected </a:t>
            </a:r>
            <a:r>
              <a:rPr lang="en-IN" sz="2500" dirty="0" smtClean="0"/>
              <a:t>to return </a:t>
            </a:r>
            <a:r>
              <a:rPr lang="en-IN" sz="2500" dirty="0"/>
              <a:t>here on the same </a:t>
            </a:r>
            <a:r>
              <a:rPr lang="en-IN" sz="2500" dirty="0" smtClean="0"/>
              <a:t>day. Rajat </a:t>
            </a:r>
            <a:r>
              <a:rPr lang="en-IN" sz="2500" dirty="0"/>
              <a:t>returned 3 days </a:t>
            </a:r>
            <a:r>
              <a:rPr lang="en-IN" sz="2500" dirty="0" smtClean="0"/>
              <a:t>earlier but </a:t>
            </a:r>
            <a:r>
              <a:rPr lang="en-IN" sz="2500" dirty="0"/>
              <a:t>Rohit returned 4 days </a:t>
            </a:r>
            <a:r>
              <a:rPr lang="en-IN" sz="2500" dirty="0" smtClean="0"/>
              <a:t>later. If </a:t>
            </a:r>
            <a:r>
              <a:rPr lang="en-IN" sz="2500" dirty="0"/>
              <a:t>Rajat returned on </a:t>
            </a:r>
            <a:r>
              <a:rPr lang="en-IN" sz="2500" dirty="0" smtClean="0"/>
              <a:t>Thursday, what </a:t>
            </a:r>
            <a:r>
              <a:rPr lang="en-IN" sz="2500" dirty="0"/>
              <a:t>was the expected </a:t>
            </a:r>
            <a:r>
              <a:rPr lang="en-IN" sz="2500" dirty="0" smtClean="0"/>
              <a:t>day when </a:t>
            </a:r>
            <a:r>
              <a:rPr lang="en-IN" sz="2500" dirty="0"/>
              <a:t>both the brothers </a:t>
            </a:r>
            <a:r>
              <a:rPr lang="en-IN" sz="2500" dirty="0" smtClean="0"/>
              <a:t>were to </a:t>
            </a:r>
            <a:r>
              <a:rPr lang="en-IN" sz="2500" dirty="0"/>
              <a:t>return home and when did</a:t>
            </a:r>
            <a:endParaRPr lang="en-IN" sz="2500" dirty="0"/>
          </a:p>
          <a:p>
            <a:r>
              <a:rPr lang="en-IN" sz="2500" dirty="0"/>
              <a:t>Rohit actually return? </a:t>
            </a:r>
            <a:r>
              <a:rPr lang="en-IN" sz="2500" dirty="0" smtClean="0"/>
              <a:t>				WIPRO</a:t>
            </a:r>
            <a:endParaRPr lang="en-IN" sz="2500" dirty="0" smtClean="0"/>
          </a:p>
          <a:p>
            <a:endParaRPr lang="en-IN" sz="2500" dirty="0"/>
          </a:p>
          <a:p>
            <a:r>
              <a:rPr lang="en-IN" sz="2500" dirty="0"/>
              <a:t>a. Wednesday, Sunday</a:t>
            </a:r>
            <a:endParaRPr lang="en-IN" sz="2500" dirty="0"/>
          </a:p>
          <a:p>
            <a:r>
              <a:rPr lang="en-IN" sz="2500" dirty="0"/>
              <a:t>b. Thursday, Monday</a:t>
            </a:r>
            <a:endParaRPr lang="en-IN" sz="2500" dirty="0"/>
          </a:p>
          <a:p>
            <a:r>
              <a:rPr lang="en-IN" sz="2500" dirty="0"/>
              <a:t>c. Sunday, Thursday</a:t>
            </a:r>
            <a:endParaRPr lang="en-IN" sz="2500" dirty="0"/>
          </a:p>
          <a:p>
            <a:r>
              <a:rPr lang="en-IN" sz="2500" dirty="0"/>
              <a:t>d. Monday, Friday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599" y="1156906"/>
            <a:ext cx="1173480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A lion lies on </a:t>
            </a:r>
            <a:r>
              <a:rPr lang="en-IN" sz="2500" dirty="0" smtClean="0"/>
              <a:t>Monday, Tuesday</a:t>
            </a:r>
            <a:r>
              <a:rPr lang="en-IN" sz="2500" dirty="0"/>
              <a:t>, and Wednesday. A </a:t>
            </a:r>
            <a:r>
              <a:rPr lang="en-IN" sz="2500" dirty="0" smtClean="0"/>
              <a:t>rat lies </a:t>
            </a:r>
            <a:r>
              <a:rPr lang="en-IN" sz="2500" dirty="0"/>
              <a:t>on Thursday, Friday </a:t>
            </a:r>
            <a:r>
              <a:rPr lang="en-IN" sz="2500" dirty="0" smtClean="0"/>
              <a:t>and Saturday</a:t>
            </a:r>
            <a:r>
              <a:rPr lang="en-IN" sz="2500" dirty="0"/>
              <a:t>. Both of them </a:t>
            </a:r>
            <a:r>
              <a:rPr lang="en-IN" sz="2500" dirty="0" smtClean="0"/>
              <a:t>speak the </a:t>
            </a:r>
            <a:r>
              <a:rPr lang="en-IN" sz="2500" dirty="0"/>
              <a:t>truth on other days. </a:t>
            </a:r>
            <a:r>
              <a:rPr lang="en-IN" sz="2500" dirty="0" smtClean="0"/>
              <a:t>Lion says</a:t>
            </a:r>
            <a:r>
              <a:rPr lang="en-IN" sz="2500" dirty="0"/>
              <a:t>, “Yesterday was one of </a:t>
            </a:r>
            <a:r>
              <a:rPr lang="en-IN" sz="2500" dirty="0" smtClean="0"/>
              <a:t>the days </a:t>
            </a:r>
            <a:r>
              <a:rPr lang="en-IN" sz="2500" dirty="0"/>
              <a:t>when I was lying”. Rat </a:t>
            </a:r>
            <a:r>
              <a:rPr lang="en-IN" sz="2500" dirty="0" smtClean="0"/>
              <a:t>also says</a:t>
            </a:r>
            <a:r>
              <a:rPr lang="en-IN" sz="2500" dirty="0"/>
              <a:t>, “Yesterday was one of the</a:t>
            </a:r>
            <a:endParaRPr lang="en-IN" sz="2500" dirty="0"/>
          </a:p>
          <a:p>
            <a:r>
              <a:rPr lang="en-IN" sz="2500" dirty="0"/>
              <a:t>days when I was lying”. </a:t>
            </a:r>
            <a:r>
              <a:rPr lang="en-IN" sz="2500" dirty="0" smtClean="0"/>
              <a:t>What day </a:t>
            </a:r>
            <a:r>
              <a:rPr lang="en-IN" sz="2500" dirty="0"/>
              <a:t>was yesterday</a:t>
            </a:r>
            <a:r>
              <a:rPr lang="en-IN" sz="2500" dirty="0" smtClean="0"/>
              <a:t>?</a:t>
            </a:r>
            <a:endParaRPr lang="en-IN" sz="2500" dirty="0" smtClean="0"/>
          </a:p>
          <a:p>
            <a:endParaRPr lang="en-IN" sz="2500" dirty="0"/>
          </a:p>
          <a:p>
            <a:r>
              <a:rPr lang="en-IN" sz="2500" dirty="0"/>
              <a:t>a. Sunday</a:t>
            </a:r>
            <a:endParaRPr lang="en-IN" sz="2500" dirty="0"/>
          </a:p>
          <a:p>
            <a:r>
              <a:rPr lang="en-IN" sz="2500" dirty="0"/>
              <a:t>b. Wednesday</a:t>
            </a:r>
            <a:endParaRPr lang="en-IN" sz="2500" dirty="0"/>
          </a:p>
          <a:p>
            <a:r>
              <a:rPr lang="en-IN" sz="2500" dirty="0"/>
              <a:t>c. Monday or Thursday</a:t>
            </a:r>
            <a:endParaRPr lang="en-IN" sz="2500" dirty="0"/>
          </a:p>
          <a:p>
            <a:r>
              <a:rPr lang="en-IN" sz="2500" dirty="0"/>
              <a:t>d. Sunday or Wednesday 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599" y="1156906"/>
            <a:ext cx="1173480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If the first day of a month </a:t>
            </a:r>
            <a:r>
              <a:rPr lang="en-IN" sz="2500" dirty="0" smtClean="0"/>
              <a:t>is Thursday </a:t>
            </a:r>
            <a:r>
              <a:rPr lang="en-IN" sz="2500" dirty="0"/>
              <a:t>and the 4th Sunday </a:t>
            </a:r>
            <a:r>
              <a:rPr lang="en-IN" sz="2500" dirty="0" smtClean="0"/>
              <a:t>of that </a:t>
            </a:r>
            <a:r>
              <a:rPr lang="en-IN" sz="2500" dirty="0"/>
              <a:t>month is on the 25th, </a:t>
            </a:r>
            <a:r>
              <a:rPr lang="en-IN" sz="2500" dirty="0" smtClean="0"/>
              <a:t>then find </a:t>
            </a:r>
            <a:r>
              <a:rPr lang="en-IN" sz="2500" dirty="0"/>
              <a:t>the number of days in </a:t>
            </a:r>
            <a:r>
              <a:rPr lang="en-IN" sz="2500" dirty="0" smtClean="0"/>
              <a:t>that month.</a:t>
            </a:r>
            <a:endParaRPr lang="en-IN" sz="2500" dirty="0" smtClean="0"/>
          </a:p>
          <a:p>
            <a:endParaRPr lang="en-IN" sz="2500" dirty="0"/>
          </a:p>
          <a:p>
            <a:r>
              <a:rPr lang="en-IN" sz="2500" dirty="0"/>
              <a:t>a. 30</a:t>
            </a:r>
            <a:endParaRPr lang="en-IN" sz="2500" dirty="0"/>
          </a:p>
          <a:p>
            <a:r>
              <a:rPr lang="en-IN" sz="2500" dirty="0"/>
              <a:t>b. 31</a:t>
            </a:r>
            <a:endParaRPr lang="en-IN" sz="2500" dirty="0"/>
          </a:p>
          <a:p>
            <a:r>
              <a:rPr lang="en-IN" sz="2500" dirty="0"/>
              <a:t>c. 28</a:t>
            </a:r>
            <a:endParaRPr lang="en-IN" sz="2500" dirty="0"/>
          </a:p>
          <a:p>
            <a:r>
              <a:rPr lang="en-IN" sz="2500" dirty="0"/>
              <a:t>d. Cannot be determined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599" y="1156906"/>
            <a:ext cx="117348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If 15th August, 2000 was on a Tuesday, then on which day of the </a:t>
            </a:r>
            <a:r>
              <a:rPr lang="en-IN" sz="2500" dirty="0" smtClean="0"/>
              <a:t>week would </a:t>
            </a:r>
            <a:r>
              <a:rPr lang="en-IN" sz="2500" dirty="0"/>
              <a:t>the Independence Day be celebrated in the year 2079?</a:t>
            </a:r>
            <a:endParaRPr lang="en-IN" sz="2500" dirty="0"/>
          </a:p>
          <a:p>
            <a:r>
              <a:rPr lang="en-IN" sz="2500" dirty="0"/>
              <a:t>a. Tuesday</a:t>
            </a:r>
            <a:endParaRPr lang="en-IN" sz="2500" dirty="0"/>
          </a:p>
          <a:p>
            <a:r>
              <a:rPr lang="en-IN" sz="2500" dirty="0"/>
              <a:t>b. Wednesday</a:t>
            </a:r>
            <a:endParaRPr lang="en-IN" sz="2500" dirty="0"/>
          </a:p>
          <a:p>
            <a:r>
              <a:rPr lang="en-IN" sz="2500" dirty="0"/>
              <a:t>c. Thursday</a:t>
            </a:r>
            <a:endParaRPr lang="en-IN" sz="2500" dirty="0"/>
          </a:p>
          <a:p>
            <a:r>
              <a:rPr lang="en-IN" sz="2500" dirty="0"/>
              <a:t>d. Friday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599" y="1156906"/>
            <a:ext cx="1173480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On what dates of January, 2003 did Thursdays fall?</a:t>
            </a:r>
            <a:endParaRPr lang="en-IN" sz="2500" dirty="0"/>
          </a:p>
          <a:p>
            <a:r>
              <a:rPr lang="en-IN" sz="2500" dirty="0"/>
              <a:t>a. 2nd, 9th, 16th, 23rd, 30th</a:t>
            </a:r>
            <a:endParaRPr lang="en-IN" sz="2500" dirty="0"/>
          </a:p>
          <a:p>
            <a:r>
              <a:rPr lang="en-IN" sz="2500" dirty="0"/>
              <a:t>b. 3rd, 10th, 17th, 24th, </a:t>
            </a:r>
            <a:r>
              <a:rPr lang="en-IN" sz="2500" dirty="0" smtClean="0"/>
              <a:t>31</a:t>
            </a:r>
            <a:r>
              <a:rPr lang="en-IN" sz="2500" baseline="30000" dirty="0" smtClean="0"/>
              <a:t>st</a:t>
            </a:r>
            <a:endParaRPr lang="en-IN" sz="2500" dirty="0" smtClean="0"/>
          </a:p>
          <a:p>
            <a:r>
              <a:rPr lang="en-IN" sz="2500" dirty="0">
                <a:latin typeface="Nunito Sans" panose="00000500000000000000" pitchFamily="2" charset="0"/>
              </a:rPr>
              <a:t>c. 1st, 8th, 15th, 22nd, 29th</a:t>
            </a:r>
            <a:endParaRPr lang="en-IN" sz="2500" dirty="0">
              <a:latin typeface="Nunito Sans" panose="00000500000000000000" pitchFamily="2" charset="0"/>
            </a:endParaRPr>
          </a:p>
          <a:p>
            <a:r>
              <a:rPr lang="en-IN" sz="2500" dirty="0">
                <a:latin typeface="Nunito Sans" panose="00000500000000000000" pitchFamily="2" charset="0"/>
              </a:rPr>
              <a:t>d. 4th, 11th, 18th, 25th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599" y="1156906"/>
            <a:ext cx="117348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If today is </a:t>
            </a:r>
            <a:r>
              <a:rPr lang="en-IN" sz="2500" dirty="0" smtClean="0"/>
              <a:t>Friday, </a:t>
            </a:r>
            <a:r>
              <a:rPr lang="en-IN" sz="2500" dirty="0"/>
              <a:t>then what day of the week will it be, 1 year and 25 days</a:t>
            </a:r>
            <a:endParaRPr lang="en-IN" sz="2500" dirty="0"/>
          </a:p>
          <a:p>
            <a:r>
              <a:rPr lang="en-IN" sz="2500" dirty="0"/>
              <a:t>from today?</a:t>
            </a:r>
            <a:endParaRPr lang="en-IN" sz="2500" dirty="0"/>
          </a:p>
          <a:p>
            <a:r>
              <a:rPr lang="en-IN" sz="2500" dirty="0"/>
              <a:t>a. Wednesday</a:t>
            </a:r>
            <a:endParaRPr lang="en-IN" sz="2500" dirty="0"/>
          </a:p>
          <a:p>
            <a:r>
              <a:rPr lang="en-IN" sz="2500" dirty="0"/>
              <a:t>b. Thursday</a:t>
            </a:r>
            <a:endParaRPr lang="en-IN" sz="2500" dirty="0"/>
          </a:p>
          <a:p>
            <a:r>
              <a:rPr lang="en-IN" sz="2500" dirty="0"/>
              <a:t>c. Friday</a:t>
            </a:r>
            <a:endParaRPr lang="en-IN" sz="2500" dirty="0"/>
          </a:p>
          <a:p>
            <a:r>
              <a:rPr lang="en-IN" sz="2500" dirty="0"/>
              <a:t>d. Cannot be determined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20563" y="2024963"/>
            <a:ext cx="2187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       </a:t>
            </a:r>
            <a:r>
              <a:rPr lang="en-IN" sz="2500" dirty="0">
                <a:latin typeface="Nunito Sans" panose="00000500000000000000" pitchFamily="2" charset="0"/>
              </a:rPr>
              <a:t>year</a:t>
            </a:r>
            <a:r>
              <a:rPr lang="en-IN" sz="3000" dirty="0"/>
              <a:t> </a:t>
            </a:r>
            <a:endParaRPr lang="en-IN" sz="3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399784" y="2627356"/>
            <a:ext cx="9159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57600" y="2627356"/>
            <a:ext cx="2171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29300" y="2412818"/>
            <a:ext cx="34120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Leap Year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8305" y="2692229"/>
            <a:ext cx="6116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4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81200" y="3906691"/>
            <a:ext cx="2187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Century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820563" y="4419072"/>
            <a:ext cx="1607922" cy="4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91263" y="4652279"/>
            <a:ext cx="1028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400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57600" y="4419072"/>
            <a:ext cx="2171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4410" y="4180545"/>
            <a:ext cx="34120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Leap Year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6" grpId="0"/>
      <p:bldP spid="18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3861" y="2013314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dirty="0">
                <a:latin typeface="Nunito Sans" panose="00000500000000000000" pitchFamily="2" charset="0"/>
              </a:rPr>
              <a:t>Normal Year   </a:t>
            </a:r>
            <a:endParaRPr lang="en-IN" sz="2500" dirty="0">
              <a:latin typeface="Nunito Sans" panose="00000500000000000000" pitchFamily="2" charset="0"/>
            </a:endParaRPr>
          </a:p>
          <a:p>
            <a:pPr marL="0" indent="0">
              <a:buNone/>
            </a:pPr>
            <a:endParaRPr lang="en-IN" sz="3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90219" y="2553214"/>
            <a:ext cx="0" cy="704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49213" y="3429000"/>
            <a:ext cx="19647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365 days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80952" y="4147236"/>
            <a:ext cx="0" cy="611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32400" y="4937020"/>
            <a:ext cx="3044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52 Weeks + 1 Odd day 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7637508" y="2013314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500" dirty="0">
                <a:latin typeface="Nunito Sans" panose="00000500000000000000" pitchFamily="2" charset="0"/>
              </a:rPr>
              <a:t>Leap Year   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463866" y="2553214"/>
            <a:ext cx="0" cy="704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22861" y="3429000"/>
            <a:ext cx="19647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366 days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454599" y="4147236"/>
            <a:ext cx="0" cy="611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73737" y="5025559"/>
            <a:ext cx="31772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52 Weeks + 2 Odd days 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5053" y="1851422"/>
            <a:ext cx="90018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>
                <a:latin typeface="Nunito Sans" panose="00000500000000000000" pitchFamily="2" charset="0"/>
              </a:rPr>
              <a:t>The year 100 is a century and it is not divisible by 400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7874" y="2469807"/>
            <a:ext cx="1872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0 to 100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072582" y="3183411"/>
            <a:ext cx="1269657" cy="491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05667" y="3158697"/>
            <a:ext cx="1277380" cy="515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69779" y="3908614"/>
            <a:ext cx="3257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Leap Years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72581" y="4582812"/>
            <a:ext cx="0" cy="352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27331" y="3857279"/>
            <a:ext cx="3257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Normal Years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56838" y="4582812"/>
            <a:ext cx="0" cy="435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46313" y="5229783"/>
            <a:ext cx="7877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24</a:t>
            </a:r>
            <a:r>
              <a:rPr lang="en-IN" sz="2700" dirty="0"/>
              <a:t> </a:t>
            </a:r>
            <a:endParaRPr lang="en-IN" sz="2700" dirty="0"/>
          </a:p>
        </p:txBody>
      </p:sp>
      <p:sp>
        <p:nvSpPr>
          <p:cNvPr id="29" name="TextBox 28"/>
          <p:cNvSpPr txBox="1"/>
          <p:nvPr/>
        </p:nvSpPr>
        <p:spPr>
          <a:xfrm>
            <a:off x="7618972" y="5236206"/>
            <a:ext cx="787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76 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3420025" y="5478579"/>
            <a:ext cx="450242" cy="6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284684" y="5472157"/>
            <a:ext cx="325916" cy="9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0" y="5223701"/>
            <a:ext cx="19963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48 </a:t>
            </a:r>
            <a:r>
              <a:rPr lang="en-IN" sz="2500" dirty="0" smtClean="0">
                <a:latin typeface="Nunito Sans" panose="00000500000000000000" pitchFamily="2" charset="0"/>
              </a:rPr>
              <a:t>odd days 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10600" y="5223701"/>
            <a:ext cx="21392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76 odd days 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20" grpId="0"/>
      <p:bldP spid="22" grpId="0"/>
      <p:bldP spid="28" grpId="0"/>
      <p:bldP spid="29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5053" y="1851422"/>
            <a:ext cx="90018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>
                <a:latin typeface="Nunito Sans" panose="00000500000000000000" pitchFamily="2" charset="0"/>
              </a:rPr>
              <a:t>48 + 76 = 124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4407" y="3047059"/>
            <a:ext cx="10101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124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05565" y="3555852"/>
            <a:ext cx="13808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27238" y="3633983"/>
            <a:ext cx="10101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7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943600" y="4343400"/>
            <a:ext cx="0" cy="379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5564" y="4955733"/>
            <a:ext cx="1853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5 </a:t>
            </a:r>
            <a:r>
              <a:rPr lang="en-IN" sz="2500" dirty="0" smtClean="0">
                <a:latin typeface="Nunito Sans" panose="00000500000000000000" pitchFamily="2" charset="0"/>
              </a:rPr>
              <a:t>odd </a:t>
            </a:r>
            <a:r>
              <a:rPr lang="en-IN" sz="2500" dirty="0">
                <a:latin typeface="Nunito Sans" panose="00000500000000000000" pitchFamily="2" charset="0"/>
              </a:rPr>
              <a:t>days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33428" y="2169620"/>
            <a:ext cx="7244149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100 years = 5 Odd days</a:t>
            </a:r>
            <a:endParaRPr lang="en-IN" sz="2500" dirty="0">
              <a:latin typeface="Nunito Sans" panose="00000500000000000000" pitchFamily="2" charset="0"/>
            </a:endParaRPr>
          </a:p>
          <a:p>
            <a:endParaRPr lang="en-IN" sz="3000" dirty="0"/>
          </a:p>
          <a:p>
            <a:r>
              <a:rPr lang="en-IN" sz="2500" dirty="0">
                <a:latin typeface="Nunito Sans" panose="00000500000000000000" pitchFamily="2" charset="0"/>
              </a:rPr>
              <a:t>200 years = 10 Odd days = 3</a:t>
            </a:r>
            <a:br>
              <a:rPr lang="en-IN" sz="2500" dirty="0">
                <a:latin typeface="Nunito Sans" panose="00000500000000000000" pitchFamily="2" charset="0"/>
              </a:rPr>
            </a:br>
            <a:endParaRPr lang="en-IN" sz="2500" dirty="0">
              <a:latin typeface="Nunito Sans" panose="00000500000000000000" pitchFamily="2" charset="0"/>
            </a:endParaRPr>
          </a:p>
          <a:p>
            <a:r>
              <a:rPr lang="en-IN" sz="2500" dirty="0">
                <a:latin typeface="Nunito Sans" panose="00000500000000000000" pitchFamily="2" charset="0"/>
              </a:rPr>
              <a:t>300 years = 15 Odd days = 1</a:t>
            </a:r>
            <a:endParaRPr lang="en-IN" sz="2500" dirty="0">
              <a:latin typeface="Nunito Sans" panose="00000500000000000000" pitchFamily="2" charset="0"/>
            </a:endParaRPr>
          </a:p>
          <a:p>
            <a:endParaRPr lang="en-IN" sz="3000" dirty="0"/>
          </a:p>
          <a:p>
            <a:r>
              <a:rPr lang="en-IN" sz="2500" dirty="0">
                <a:latin typeface="Nunito Sans" panose="00000500000000000000" pitchFamily="2" charset="0"/>
              </a:rPr>
              <a:t>400 Years = 20 Odd days + 29th Feb = 0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4609329" y="1952625"/>
            <a:ext cx="25508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609329" y="2886075"/>
            <a:ext cx="25508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09329" y="3705225"/>
            <a:ext cx="25508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26706" y="4581525"/>
            <a:ext cx="25508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09329" y="5591175"/>
            <a:ext cx="25508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29550" y="1710252"/>
            <a:ext cx="938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0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29550" y="2643702"/>
            <a:ext cx="938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5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9551" y="3462852"/>
            <a:ext cx="938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3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9551" y="4339152"/>
            <a:ext cx="938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9551" y="5348802"/>
            <a:ext cx="9385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0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-73742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55480" y="1710252"/>
            <a:ext cx="10538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1600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55480" y="2632511"/>
            <a:ext cx="10538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1700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55480" y="3554770"/>
            <a:ext cx="10538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1800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55480" y="4477029"/>
            <a:ext cx="10538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1900</a:t>
            </a:r>
            <a:endParaRPr lang="en-IN" sz="2500" dirty="0">
              <a:latin typeface="Nunito Sans" panose="000005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55480" y="5399287"/>
            <a:ext cx="10538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dirty="0">
                <a:latin typeface="Nunito Sans" panose="00000500000000000000" pitchFamily="2" charset="0"/>
              </a:rPr>
              <a:t>2000</a:t>
            </a:r>
            <a:endParaRPr lang="en-IN" sz="2500" dirty="0">
              <a:latin typeface="Nunito Sans" panose="00000500000000000000" pitchFamily="2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Nunito Sans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Nunito Sans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4512</Words>
  <Application>WPS Presentation</Application>
  <PresentationFormat>Widescreen</PresentationFormat>
  <Paragraphs>415</Paragraphs>
  <Slides>37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Arial</vt:lpstr>
      <vt:lpstr>SimSun</vt:lpstr>
      <vt:lpstr>Wingdings</vt:lpstr>
      <vt:lpstr>Nunito Sans</vt:lpstr>
      <vt:lpstr>Nunito Sans SemiBold</vt:lpstr>
      <vt:lpstr>Gill Sans MT</vt:lpstr>
      <vt:lpstr>Microsoft YaHei</vt:lpstr>
      <vt:lpstr>Arial Unicode MS</vt:lpstr>
      <vt:lpstr>Calibri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Viswanadh Rachumallu</cp:lastModifiedBy>
  <cp:revision>290</cp:revision>
  <dcterms:created xsi:type="dcterms:W3CDTF">2006-08-16T00:00:00Z</dcterms:created>
  <dcterms:modified xsi:type="dcterms:W3CDTF">2025-05-30T14:51:34Z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2C98BB741ED4493C8C7DC90FF64304F5_12</vt:lpwstr>
  </property>
  <property fmtid="{D5CDD505-2E9C-101B-9397-08002B2CF9AE}" pid="3" name="KSOProductBuildVer">
    <vt:lpwstr>1033-12.2.0.21179</vt:lpwstr>
  </property>
</Properties>
</file>