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94660"/>
  </p:normalViewPr>
  <p:slideViewPr>
    <p:cSldViewPr snapToGrid="0">
      <p:cViewPr>
        <p:scale>
          <a:sx n="57" d="100"/>
          <a:sy n="57" d="100"/>
        </p:scale>
        <p:origin x="900" y="6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12/9/2024</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3348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12/9/2024</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965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12/9/2024</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8172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12/9/2024</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2210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12/9/2024</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728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12/9/2024</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643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12/9/2024</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3539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12/9/2024</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8987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12/9/2024</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107177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12/9/2024</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579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12/9/2024</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587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12/9/2024</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53827484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archive.ics.uci.edu/dataset/544/estimation+of+obesity+levels+based+on+eating+habits+and+physical+condi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66F2B51C-9578-EB41-A17E-FFF9D491AD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2" name="Oval 11">
              <a:extLst>
                <a:ext uri="{FF2B5EF4-FFF2-40B4-BE49-F238E27FC236}">
                  <a16:creationId xmlns:a16="http://schemas.microsoft.com/office/drawing/2014/main" id="{14E9CAEA-4CF4-D249-8127-CD2FA2018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85">
              <a:extLst>
                <a:ext uri="{FF2B5EF4-FFF2-40B4-BE49-F238E27FC236}">
                  <a16:creationId xmlns:a16="http://schemas.microsoft.com/office/drawing/2014/main" id="{E51EDD93-C3A3-DF47-BCFC-43B049E34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86">
              <a:extLst>
                <a:ext uri="{FF2B5EF4-FFF2-40B4-BE49-F238E27FC236}">
                  <a16:creationId xmlns:a16="http://schemas.microsoft.com/office/drawing/2014/main" id="{D574DB0D-896A-D649-89B1-33753E1D46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87">
              <a:extLst>
                <a:ext uri="{FF2B5EF4-FFF2-40B4-BE49-F238E27FC236}">
                  <a16:creationId xmlns:a16="http://schemas.microsoft.com/office/drawing/2014/main" id="{62256DD9-FEA3-4A40-80D1-B33F0FF158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88">
              <a:extLst>
                <a:ext uri="{FF2B5EF4-FFF2-40B4-BE49-F238E27FC236}">
                  <a16:creationId xmlns:a16="http://schemas.microsoft.com/office/drawing/2014/main" id="{534E9839-EAD7-3C49-8D10-E4BFE0820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89">
              <a:extLst>
                <a:ext uri="{FF2B5EF4-FFF2-40B4-BE49-F238E27FC236}">
                  <a16:creationId xmlns:a16="http://schemas.microsoft.com/office/drawing/2014/main" id="{DDFC3FA6-9BB5-A34E-9337-A2E9A1EED9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97">
              <a:extLst>
                <a:ext uri="{FF2B5EF4-FFF2-40B4-BE49-F238E27FC236}">
                  <a16:creationId xmlns:a16="http://schemas.microsoft.com/office/drawing/2014/main" id="{45000D9E-4AD7-5A4F-8E99-302F388C8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A2171F37-7FFB-1C9B-A261-7A4E088F1305}"/>
              </a:ext>
            </a:extLst>
          </p:cNvPr>
          <p:cNvSpPr>
            <a:spLocks noGrp="1"/>
          </p:cNvSpPr>
          <p:nvPr>
            <p:ph type="ctrTitle"/>
          </p:nvPr>
        </p:nvSpPr>
        <p:spPr>
          <a:xfrm>
            <a:off x="4739752" y="345688"/>
            <a:ext cx="6299956" cy="3203701"/>
          </a:xfrm>
        </p:spPr>
        <p:txBody>
          <a:bodyPr>
            <a:noAutofit/>
          </a:bodyPr>
          <a:lstStyle/>
          <a:p>
            <a:r>
              <a:rPr lang="en-US" sz="4000" dirty="0"/>
              <a:t>ESTIMATION OF OBESITY LEVELS BASED ON EATING HABITS AND PHYSICAL CONDITION’S. </a:t>
            </a:r>
          </a:p>
        </p:txBody>
      </p:sp>
      <p:sp>
        <p:nvSpPr>
          <p:cNvPr id="3" name="Subtitle 2">
            <a:extLst>
              <a:ext uri="{FF2B5EF4-FFF2-40B4-BE49-F238E27FC236}">
                <a16:creationId xmlns:a16="http://schemas.microsoft.com/office/drawing/2014/main" id="{29278815-C6EC-7831-2A0B-4EB837E43F00}"/>
              </a:ext>
            </a:extLst>
          </p:cNvPr>
          <p:cNvSpPr>
            <a:spLocks noGrp="1"/>
          </p:cNvSpPr>
          <p:nvPr>
            <p:ph type="subTitle" idx="1"/>
          </p:nvPr>
        </p:nvSpPr>
        <p:spPr>
          <a:xfrm>
            <a:off x="4739751" y="3549389"/>
            <a:ext cx="6400317" cy="2271546"/>
          </a:xfrm>
        </p:spPr>
        <p:txBody>
          <a:bodyPr>
            <a:normAutofit/>
          </a:bodyPr>
          <a:lstStyle/>
          <a:p>
            <a:r>
              <a:rPr lang="en-US" b="1" i="1" dirty="0"/>
              <a:t>NAME: VISWANATHA REDDY KAMIREDDYGARI</a:t>
            </a:r>
          </a:p>
          <a:p>
            <a:r>
              <a:rPr lang="en-US" b="1" i="1" dirty="0"/>
              <a:t>DATE: 12/09/2024</a:t>
            </a:r>
          </a:p>
          <a:p>
            <a:r>
              <a:rPr lang="en-US" b="1" i="1" dirty="0"/>
              <a:t>SUBJECT: MACHINE LEARNING (FALL 2024)</a:t>
            </a:r>
          </a:p>
          <a:p>
            <a:r>
              <a:rPr lang="en-US" b="1" i="1" dirty="0"/>
              <a:t>YESHIVA UNIVERSITY </a:t>
            </a:r>
          </a:p>
          <a:p>
            <a:r>
              <a:rPr lang="en-US" b="1" i="1" dirty="0"/>
              <a:t>KATZ SCHOOL OF SCIENCE AND HEALTH</a:t>
            </a:r>
          </a:p>
        </p:txBody>
      </p:sp>
      <p:pic>
        <p:nvPicPr>
          <p:cNvPr id="4" name="Picture 3" descr="A blue abstract watercolor pattern on a white background">
            <a:extLst>
              <a:ext uri="{FF2B5EF4-FFF2-40B4-BE49-F238E27FC236}">
                <a16:creationId xmlns:a16="http://schemas.microsoft.com/office/drawing/2014/main" id="{8150EA94-E83F-4F68-FD3A-AA2797B45D87}"/>
              </a:ext>
            </a:extLst>
          </p:cNvPr>
          <p:cNvPicPr>
            <a:picLocks noChangeAspect="1"/>
          </p:cNvPicPr>
          <p:nvPr/>
        </p:nvPicPr>
        <p:blipFill>
          <a:blip r:embed="rId2"/>
          <a:srcRect l="26073" r="33307" b="-2"/>
          <a:stretch/>
        </p:blipFill>
        <p:spPr>
          <a:xfrm>
            <a:off x="20" y="1"/>
            <a:ext cx="4173349" cy="6857999"/>
          </a:xfrm>
          <a:prstGeom prst="rect">
            <a:avLst/>
          </a:prstGeom>
        </p:spPr>
      </p:pic>
      <p:cxnSp>
        <p:nvCxnSpPr>
          <p:cNvPr id="20" name="Straight Connector 19">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39752" y="6087110"/>
            <a:ext cx="688374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0340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8217D-3B20-2CD3-F400-098FF185089B}"/>
              </a:ext>
            </a:extLst>
          </p:cNvPr>
          <p:cNvSpPr>
            <a:spLocks noGrp="1"/>
          </p:cNvSpPr>
          <p:nvPr>
            <p:ph type="title"/>
          </p:nvPr>
        </p:nvSpPr>
        <p:spPr>
          <a:xfrm>
            <a:off x="565150" y="770890"/>
            <a:ext cx="6995377" cy="779130"/>
          </a:xfrm>
        </p:spPr>
        <p:txBody>
          <a:bodyPr/>
          <a:lstStyle/>
          <a:p>
            <a:r>
              <a:rPr lang="en-US" dirty="0">
                <a:latin typeface="Times New Roman" panose="02020603050405020304" pitchFamily="18" charset="0"/>
                <a:cs typeface="Times New Roman" panose="02020603050405020304" pitchFamily="18" charset="0"/>
              </a:rPr>
              <a:t>6) MODEL DEPLOYMENT</a:t>
            </a:r>
          </a:p>
        </p:txBody>
      </p:sp>
      <p:sp>
        <p:nvSpPr>
          <p:cNvPr id="3" name="Content Placeholder 2">
            <a:extLst>
              <a:ext uri="{FF2B5EF4-FFF2-40B4-BE49-F238E27FC236}">
                <a16:creationId xmlns:a16="http://schemas.microsoft.com/office/drawing/2014/main" id="{0725A88E-D58C-5120-6DDE-BE9B51AD5473}"/>
              </a:ext>
            </a:extLst>
          </p:cNvPr>
          <p:cNvSpPr>
            <a:spLocks noGrp="1"/>
          </p:cNvSpPr>
          <p:nvPr>
            <p:ph idx="1"/>
          </p:nvPr>
        </p:nvSpPr>
        <p:spPr>
          <a:xfrm>
            <a:off x="479502" y="1739590"/>
            <a:ext cx="8352264" cy="4181708"/>
          </a:xfrm>
        </p:spPr>
        <p:txBody>
          <a:bodyPr>
            <a:normAutofit/>
          </a:bodyPr>
          <a:lstStyle/>
          <a:p>
            <a:r>
              <a:rPr lang="en-US" dirty="0">
                <a:latin typeface="Times New Roman" panose="02020603050405020304" pitchFamily="18" charset="0"/>
                <a:cs typeface="Times New Roman" panose="02020603050405020304" pitchFamily="18" charset="0"/>
              </a:rPr>
              <a:t>The Random Forest model was deployed as an interactive web application using </a:t>
            </a:r>
            <a:r>
              <a:rPr lang="en-US" b="1" dirty="0">
                <a:latin typeface="Times New Roman" panose="02020603050405020304" pitchFamily="18" charset="0"/>
                <a:cs typeface="Times New Roman" panose="02020603050405020304" pitchFamily="18" charset="0"/>
              </a:rPr>
              <a:t>Streamlit</a:t>
            </a:r>
            <a:r>
              <a:rPr lang="en-US" dirty="0">
                <a:latin typeface="Times New Roman" panose="02020603050405020304" pitchFamily="18" charset="0"/>
                <a:cs typeface="Times New Roman" panose="02020603050405020304" pitchFamily="18" charset="0"/>
              </a:rPr>
              <a:t> to provide real-time predictions of obesity levels based on user inputs. The trained model, along with preprocessing tools like the scaler and label encoders, was saved using </a:t>
            </a:r>
            <a:r>
              <a:rPr lang="en-US" b="1" dirty="0" err="1">
                <a:latin typeface="Times New Roman" panose="02020603050405020304" pitchFamily="18" charset="0"/>
                <a:cs typeface="Times New Roman" panose="02020603050405020304" pitchFamily="18" charset="0"/>
              </a:rPr>
              <a:t>pkl</a:t>
            </a:r>
            <a:r>
              <a:rPr lang="en-US" b="1" dirty="0">
                <a:latin typeface="Times New Roman" panose="02020603050405020304" pitchFamily="18" charset="0"/>
                <a:cs typeface="Times New Roman" panose="02020603050405020304" pitchFamily="18" charset="0"/>
              </a:rPr>
              <a:t> (Pickle)</a:t>
            </a:r>
            <a:r>
              <a:rPr lang="en-US" dirty="0">
                <a:latin typeface="Times New Roman" panose="02020603050405020304" pitchFamily="18" charset="0"/>
                <a:cs typeface="Times New Roman" panose="02020603050405020304" pitchFamily="18" charset="0"/>
              </a:rPr>
              <a:t> for efficient reuse. The Streamlit app features a user-friendly interface where users can input attributes such as age, height, weight, and lifestyle habits. The app preprocesses the data in real-time and displays the predicted obesity level. This deployment ensures accessibility, as the app can run locally</a:t>
            </a:r>
          </a:p>
        </p:txBody>
      </p:sp>
    </p:spTree>
    <p:extLst>
      <p:ext uri="{BB962C8B-B14F-4D97-AF65-F5344CB8AC3E}">
        <p14:creationId xmlns:p14="http://schemas.microsoft.com/office/powerpoint/2010/main" val="267716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57BA2-6556-4F6C-899A-7904818F5C78}"/>
              </a:ext>
            </a:extLst>
          </p:cNvPr>
          <p:cNvSpPr>
            <a:spLocks noGrp="1"/>
          </p:cNvSpPr>
          <p:nvPr>
            <p:ph type="title"/>
          </p:nvPr>
        </p:nvSpPr>
        <p:spPr>
          <a:xfrm>
            <a:off x="565150" y="1170878"/>
            <a:ext cx="7335835" cy="868996"/>
          </a:xfrm>
        </p:spPr>
        <p:txBody>
          <a:bodyPr/>
          <a:lstStyle/>
          <a:p>
            <a:r>
              <a:rPr lang="en-US" dirty="0">
                <a:latin typeface="Times New Roman" panose="02020603050405020304" pitchFamily="18" charset="0"/>
                <a:cs typeface="Times New Roman" panose="02020603050405020304" pitchFamily="18" charset="0"/>
              </a:rPr>
              <a:t>7) CONCLUSION </a:t>
            </a:r>
          </a:p>
        </p:txBody>
      </p:sp>
      <p:sp>
        <p:nvSpPr>
          <p:cNvPr id="3" name="Content Placeholder 2">
            <a:extLst>
              <a:ext uri="{FF2B5EF4-FFF2-40B4-BE49-F238E27FC236}">
                <a16:creationId xmlns:a16="http://schemas.microsoft.com/office/drawing/2014/main" id="{0BA737D7-7BAE-526A-C60D-0E22A94040D7}"/>
              </a:ext>
            </a:extLst>
          </p:cNvPr>
          <p:cNvSpPr>
            <a:spLocks noGrp="1"/>
          </p:cNvSpPr>
          <p:nvPr>
            <p:ph idx="1"/>
          </p:nvPr>
        </p:nvSpPr>
        <p:spPr>
          <a:xfrm>
            <a:off x="565150" y="2160016"/>
            <a:ext cx="7335835" cy="3359838"/>
          </a:xfrm>
        </p:spPr>
        <p:txBody>
          <a:bodyPr>
            <a:normAutofit lnSpcReduction="10000"/>
          </a:bodyPr>
          <a:lstStyle/>
          <a:p>
            <a:r>
              <a:rPr lang="en-US" dirty="0">
                <a:latin typeface="Times New Roman" panose="02020603050405020304" pitchFamily="18" charset="0"/>
                <a:cs typeface="Times New Roman" panose="02020603050405020304" pitchFamily="18" charset="0"/>
              </a:rPr>
              <a:t>In this project, I successfully developed and deployed a machine learning model to predict obesity levels based on physical attributes, eating habits, and lifestyle factors. Among the evaluated models, </a:t>
            </a:r>
            <a:r>
              <a:rPr lang="en-US" b="1" dirty="0">
                <a:latin typeface="Times New Roman" panose="02020603050405020304" pitchFamily="18" charset="0"/>
                <a:cs typeface="Times New Roman" panose="02020603050405020304" pitchFamily="18" charset="0"/>
              </a:rPr>
              <a:t>Random Forest</a:t>
            </a:r>
            <a:r>
              <a:rPr lang="en-US" dirty="0">
                <a:latin typeface="Times New Roman" panose="02020603050405020304" pitchFamily="18" charset="0"/>
                <a:cs typeface="Times New Roman" panose="02020603050405020304" pitchFamily="18" charset="0"/>
              </a:rPr>
              <a:t> emerged as the best performer, achieving a high F1-Score of </a:t>
            </a:r>
            <a:r>
              <a:rPr lang="en-US" b="1" dirty="0">
                <a:latin typeface="Times New Roman" panose="02020603050405020304" pitchFamily="18" charset="0"/>
                <a:cs typeface="Times New Roman" panose="02020603050405020304" pitchFamily="18" charset="0"/>
              </a:rPr>
              <a:t>0.948</a:t>
            </a:r>
            <a:r>
              <a:rPr lang="en-US" dirty="0">
                <a:latin typeface="Times New Roman" panose="02020603050405020304" pitchFamily="18" charset="0"/>
                <a:cs typeface="Times New Roman" panose="02020603050405020304" pitchFamily="18" charset="0"/>
              </a:rPr>
              <a:t>, ensuring robust and accurate predictions across all obesity levels. The model was deployed as an interactive web application using </a:t>
            </a:r>
            <a:r>
              <a:rPr lang="en-US" b="1" dirty="0">
                <a:latin typeface="Times New Roman" panose="02020603050405020304" pitchFamily="18" charset="0"/>
                <a:cs typeface="Times New Roman" panose="02020603050405020304" pitchFamily="18" charset="0"/>
              </a:rPr>
              <a:t>Streamlit</a:t>
            </a:r>
            <a:r>
              <a:rPr lang="en-US" dirty="0">
                <a:latin typeface="Times New Roman" panose="02020603050405020304" pitchFamily="18" charset="0"/>
                <a:cs typeface="Times New Roman" panose="02020603050405020304" pitchFamily="18" charset="0"/>
              </a:rPr>
              <a:t>, making it accessible and easy to use for real-time predictions</a:t>
            </a:r>
          </a:p>
        </p:txBody>
      </p:sp>
    </p:spTree>
    <p:extLst>
      <p:ext uri="{BB962C8B-B14F-4D97-AF65-F5344CB8AC3E}">
        <p14:creationId xmlns:p14="http://schemas.microsoft.com/office/powerpoint/2010/main" val="2656647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E088E-C225-A67A-35A3-71CF61714284}"/>
              </a:ext>
            </a:extLst>
          </p:cNvPr>
          <p:cNvSpPr>
            <a:spLocks noGrp="1"/>
          </p:cNvSpPr>
          <p:nvPr>
            <p:ph type="title"/>
          </p:nvPr>
        </p:nvSpPr>
        <p:spPr>
          <a:xfrm>
            <a:off x="3356516" y="2921619"/>
            <a:ext cx="4884235" cy="1382751"/>
          </a:xfrm>
        </p:spPr>
        <p:txBody>
          <a:bodyPr>
            <a:normAutofit/>
          </a:bodyPr>
          <a:lstStyle/>
          <a:p>
            <a:r>
              <a:rPr lang="en-US" sz="4400" dirty="0">
                <a:latin typeface="Times New Roman" panose="02020603050405020304" pitchFamily="18" charset="0"/>
                <a:cs typeface="Times New Roman" panose="02020603050405020304" pitchFamily="18" charset="0"/>
              </a:rPr>
              <a:t>THANK’S YOU</a:t>
            </a:r>
          </a:p>
        </p:txBody>
      </p:sp>
    </p:spTree>
    <p:extLst>
      <p:ext uri="{BB962C8B-B14F-4D97-AF65-F5344CB8AC3E}">
        <p14:creationId xmlns:p14="http://schemas.microsoft.com/office/powerpoint/2010/main" val="1098102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02356-8275-F2C6-FD67-871AF62EA361}"/>
              </a:ext>
            </a:extLst>
          </p:cNvPr>
          <p:cNvSpPr>
            <a:spLocks noGrp="1"/>
          </p:cNvSpPr>
          <p:nvPr>
            <p:ph type="title"/>
          </p:nvPr>
        </p:nvSpPr>
        <p:spPr>
          <a:xfrm>
            <a:off x="565151" y="770890"/>
            <a:ext cx="5530850" cy="701071"/>
          </a:xfrm>
        </p:spPr>
        <p:txBody>
          <a:bodyPr/>
          <a:lstStyle/>
          <a:p>
            <a:r>
              <a:rPr lang="en-US" dirty="0"/>
              <a:t>1) OBJECTIVE </a:t>
            </a:r>
          </a:p>
        </p:txBody>
      </p:sp>
      <p:sp>
        <p:nvSpPr>
          <p:cNvPr id="3" name="Content Placeholder 2">
            <a:extLst>
              <a:ext uri="{FF2B5EF4-FFF2-40B4-BE49-F238E27FC236}">
                <a16:creationId xmlns:a16="http://schemas.microsoft.com/office/drawing/2014/main" id="{D2749156-0ED3-01C8-B19E-A72C40E60568}"/>
              </a:ext>
            </a:extLst>
          </p:cNvPr>
          <p:cNvSpPr>
            <a:spLocks noGrp="1"/>
          </p:cNvSpPr>
          <p:nvPr>
            <p:ph idx="1"/>
          </p:nvPr>
        </p:nvSpPr>
        <p:spPr>
          <a:xfrm>
            <a:off x="565150" y="2160016"/>
            <a:ext cx="10140021" cy="3927094"/>
          </a:xfrm>
        </p:spPr>
        <p:txBody>
          <a:bodyPr>
            <a:normAutofit lnSpcReduction="10000"/>
          </a:bodyPr>
          <a:lstStyle/>
          <a:p>
            <a:r>
              <a:rPr lang="en-US" dirty="0">
                <a:latin typeface="Times New Roman" panose="02020603050405020304" pitchFamily="18" charset="0"/>
                <a:cs typeface="Times New Roman" panose="02020603050405020304" pitchFamily="18" charset="0"/>
              </a:rPr>
              <a:t>Obesity is a growing public health concern worldwide, significantly affecting individuals' health and well-being. This dataset aims to facilitate the estimation and classification of obesity levels in individuals from Mexico, Peru, and Colombia, based on their eating habits and physical attributes. With 17 features and 2111 records, The dataset categorizes individuals into seven obesity levels: Insufficient Weight, Normal Weight, Overweight Levels I &amp; II, and Obesity Types I, II, &amp; III. </a:t>
            </a:r>
          </a:p>
          <a:p>
            <a:r>
              <a:rPr lang="en-US" dirty="0">
                <a:latin typeface="Times New Roman" panose="02020603050405020304" pitchFamily="18" charset="0"/>
                <a:cs typeface="Times New Roman" panose="02020603050405020304" pitchFamily="18" charset="0"/>
              </a:rPr>
              <a:t>The objective is to develop and evaluate machine learning models that can accurately classify individuals into these obesity levels. Such models can be used to identify at-risk populations and guide targeted interventions to address obesity and promote healthier lifestyles.</a:t>
            </a:r>
          </a:p>
        </p:txBody>
      </p:sp>
    </p:spTree>
    <p:extLst>
      <p:ext uri="{BB962C8B-B14F-4D97-AF65-F5344CB8AC3E}">
        <p14:creationId xmlns:p14="http://schemas.microsoft.com/office/powerpoint/2010/main" val="787865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31659-61AF-5969-E039-6216C4BA34B4}"/>
              </a:ext>
            </a:extLst>
          </p:cNvPr>
          <p:cNvSpPr>
            <a:spLocks noGrp="1"/>
          </p:cNvSpPr>
          <p:nvPr>
            <p:ph type="title"/>
          </p:nvPr>
        </p:nvSpPr>
        <p:spPr>
          <a:xfrm>
            <a:off x="565150" y="1096772"/>
            <a:ext cx="7335835" cy="1063244"/>
          </a:xfrm>
        </p:spPr>
        <p:txBody>
          <a:bodyPr/>
          <a:lstStyle/>
          <a:p>
            <a:r>
              <a:rPr lang="en-US" dirty="0"/>
              <a:t>2) </a:t>
            </a:r>
            <a:r>
              <a:rPr lang="en-US" dirty="0">
                <a:latin typeface="Times New Roman" panose="02020603050405020304" pitchFamily="18" charset="0"/>
                <a:cs typeface="Times New Roman" panose="02020603050405020304" pitchFamily="18" charset="0"/>
              </a:rPr>
              <a:t>DATA SET OVERVIEW</a:t>
            </a:r>
          </a:p>
        </p:txBody>
      </p:sp>
      <p:sp>
        <p:nvSpPr>
          <p:cNvPr id="3" name="Content Placeholder 2">
            <a:extLst>
              <a:ext uri="{FF2B5EF4-FFF2-40B4-BE49-F238E27FC236}">
                <a16:creationId xmlns:a16="http://schemas.microsoft.com/office/drawing/2014/main" id="{18804100-FAA7-3BF4-C642-14EA9FF0B967}"/>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Data set link: </a:t>
            </a:r>
            <a:r>
              <a:rPr lang="en-US" dirty="0">
                <a:latin typeface="Times New Roman" panose="02020603050405020304" pitchFamily="18" charset="0"/>
                <a:cs typeface="Times New Roman" panose="02020603050405020304" pitchFamily="18" charset="0"/>
                <a:hlinkClick r:id="rId2"/>
              </a:rPr>
              <a:t>https://archive.ics.uci.edu/dataset/544/estimation+of+obesity+levels+based+on+eating+habits+and+physical+condition</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This dataset includes 2111 records and 17 features, designed to predict obesity levels across individuals in Mexico, Peru, and Colombia. Attributes range from demographic factors like Gender and Age to lifestyle behaviors such as physical activity and eating habits</a:t>
            </a:r>
          </a:p>
        </p:txBody>
      </p:sp>
    </p:spTree>
    <p:extLst>
      <p:ext uri="{BB962C8B-B14F-4D97-AF65-F5344CB8AC3E}">
        <p14:creationId xmlns:p14="http://schemas.microsoft.com/office/powerpoint/2010/main" val="2411272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5278B12-920A-29B6-722A-DE1E6368947F}"/>
              </a:ext>
            </a:extLst>
          </p:cNvPr>
          <p:cNvSpPr>
            <a:spLocks noChangeArrowheads="1"/>
          </p:cNvSpPr>
          <p:nvPr/>
        </p:nvSpPr>
        <p:spPr bwMode="auto">
          <a:xfrm>
            <a:off x="-1" y="-41845"/>
            <a:ext cx="12021015" cy="637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Gender</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Biological gender of the individual (Male or Female).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Age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Age of the individual in years.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Height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Height of the individual in meters.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Weight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Weight of the individual in kilograms.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Family history</a:t>
            </a:r>
            <a:r>
              <a:rPr lang="en-US" altLang="en-US" sz="2400" b="1" dirty="0">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with</a:t>
            </a:r>
            <a:r>
              <a:rPr lang="en-US" altLang="en-US" sz="2400" b="1" dirty="0">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overweight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Indicates if there is a family history of being overweight.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FAVC</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Frequency of consuming high-calorie food (Yes or No).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FCVC</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Frequency of vegetable consumption (scale: 1–3).</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NCP</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Number of main meals consumed per day.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CAEC</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Frequency of eating between meals (No, Sometimes, Frequently, Always).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SMOKE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Whether the individual smokes (Yes or No).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CH2O</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Daily water intake in liters.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SCC</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Whether the individual monitors their caloric intake (Yes or No).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FAF</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Frequency of physical activity in hours per week.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TUE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Time spent using technology in hours per day.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CALC</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Frequency of alcohol consumption (No, Sometimes, Frequently, Always).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MTRANS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Primary mode of transportation (e.g., Walking, Automobile).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NObesity</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Obesity level classified into seven categories. </a:t>
            </a:r>
          </a:p>
        </p:txBody>
      </p:sp>
    </p:spTree>
    <p:extLst>
      <p:ext uri="{BB962C8B-B14F-4D97-AF65-F5344CB8AC3E}">
        <p14:creationId xmlns:p14="http://schemas.microsoft.com/office/powerpoint/2010/main" val="3915225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BC4A6-B1C8-72F7-F9A7-2A663F954BC1}"/>
              </a:ext>
            </a:extLst>
          </p:cNvPr>
          <p:cNvSpPr>
            <a:spLocks noGrp="1"/>
          </p:cNvSpPr>
          <p:nvPr>
            <p:ph type="title"/>
          </p:nvPr>
        </p:nvSpPr>
        <p:spPr>
          <a:xfrm>
            <a:off x="565150" y="167268"/>
            <a:ext cx="7335835" cy="758283"/>
          </a:xfrm>
        </p:spPr>
        <p:txBody>
          <a:bodyPr/>
          <a:lstStyle/>
          <a:p>
            <a:r>
              <a:rPr lang="en-US" dirty="0"/>
              <a:t>3)</a:t>
            </a:r>
            <a:r>
              <a:rPr lang="en-US" dirty="0">
                <a:latin typeface="Times New Roman" panose="02020603050405020304" pitchFamily="18" charset="0"/>
                <a:cs typeface="Times New Roman" panose="02020603050405020304" pitchFamily="18" charset="0"/>
              </a:rPr>
              <a:t> METHODOLOGY</a:t>
            </a:r>
            <a:endParaRPr lang="en-US" dirty="0"/>
          </a:p>
        </p:txBody>
      </p:sp>
      <p:sp>
        <p:nvSpPr>
          <p:cNvPr id="3" name="Content Placeholder 2">
            <a:extLst>
              <a:ext uri="{FF2B5EF4-FFF2-40B4-BE49-F238E27FC236}">
                <a16:creationId xmlns:a16="http://schemas.microsoft.com/office/drawing/2014/main" id="{27289A21-7330-12FF-DFCA-EF0057C19722}"/>
              </a:ext>
            </a:extLst>
          </p:cNvPr>
          <p:cNvSpPr>
            <a:spLocks noGrp="1"/>
          </p:cNvSpPr>
          <p:nvPr>
            <p:ph idx="1"/>
          </p:nvPr>
        </p:nvSpPr>
        <p:spPr>
          <a:xfrm>
            <a:off x="565149" y="925551"/>
            <a:ext cx="11444713" cy="5765181"/>
          </a:xfrm>
        </p:spPr>
        <p:txBody>
          <a:bodyPr/>
          <a:lstStyle/>
          <a:p>
            <a:pPr marL="0" indent="0">
              <a:buNone/>
            </a:pPr>
            <a:r>
              <a:rPr lang="en-US" b="1" dirty="0">
                <a:latin typeface="Times New Roman" panose="02020603050405020304" pitchFamily="18" charset="0"/>
                <a:cs typeface="Times New Roman" panose="02020603050405020304" pitchFamily="18" charset="0"/>
              </a:rPr>
              <a:t>1. Data Collection</a:t>
            </a:r>
          </a:p>
          <a:p>
            <a:r>
              <a:rPr lang="en-US" dirty="0">
                <a:latin typeface="Times New Roman" panose="02020603050405020304" pitchFamily="18" charset="0"/>
                <a:cs typeface="Times New Roman" panose="02020603050405020304" pitchFamily="18" charset="0"/>
              </a:rPr>
              <a:t>The dataset was sourced from the </a:t>
            </a:r>
            <a:r>
              <a:rPr lang="en-US" b="1" dirty="0">
                <a:latin typeface="Times New Roman" panose="02020603050405020304" pitchFamily="18" charset="0"/>
                <a:cs typeface="Times New Roman" panose="02020603050405020304" pitchFamily="18" charset="0"/>
              </a:rPr>
              <a:t>University of California, Irvine (UCI)</a:t>
            </a:r>
            <a:r>
              <a:rPr lang="en-US" dirty="0">
                <a:latin typeface="Times New Roman" panose="02020603050405020304" pitchFamily="18" charset="0"/>
                <a:cs typeface="Times New Roman" panose="02020603050405020304" pitchFamily="18" charset="0"/>
              </a:rPr>
              <a:t> and consists of 2111 records and 17 attributes, including demographic, physical, and lifestyle factors.</a:t>
            </a:r>
          </a:p>
          <a:p>
            <a:pPr marL="0" indent="0">
              <a:buNone/>
            </a:pPr>
            <a:r>
              <a:rPr lang="en-US" b="1" dirty="0">
                <a:latin typeface="Times New Roman" panose="02020603050405020304" pitchFamily="18" charset="0"/>
                <a:cs typeface="Times New Roman" panose="02020603050405020304" pitchFamily="18" charset="0"/>
              </a:rPr>
              <a:t>2. Data Preprocessing</a:t>
            </a:r>
          </a:p>
          <a:p>
            <a:r>
              <a:rPr lang="en-US" dirty="0">
                <a:latin typeface="Times New Roman" panose="02020603050405020304" pitchFamily="18" charset="0"/>
                <a:cs typeface="Times New Roman" panose="02020603050405020304" pitchFamily="18" charset="0"/>
              </a:rPr>
              <a:t>Encoding Categorical Features: Used label encoding to convert categorical variables (e.g., Gender, CAEC) into numerical values for model compatibility.</a:t>
            </a:r>
          </a:p>
          <a:p>
            <a:r>
              <a:rPr lang="en-US" dirty="0">
                <a:latin typeface="Times New Roman" panose="02020603050405020304" pitchFamily="18" charset="0"/>
                <a:cs typeface="Times New Roman" panose="02020603050405020304" pitchFamily="18" charset="0"/>
              </a:rPr>
              <a:t>Scaling Numerical Features: Applied Standard Scaler to normalize features like Height, Weight, and CH2O to improve the performance of models sensitive to magnitude differences.</a:t>
            </a:r>
          </a:p>
          <a:p>
            <a:r>
              <a:rPr lang="en-US" dirty="0">
                <a:latin typeface="Times New Roman" panose="02020603050405020304" pitchFamily="18" charset="0"/>
                <a:cs typeface="Times New Roman" panose="02020603050405020304" pitchFamily="18" charset="0"/>
              </a:rPr>
              <a:t>Rounding Attributes: Simplified attributes such as Age, Weight, and NCP by rounding them to meaningful values for better representation.</a:t>
            </a:r>
          </a:p>
          <a:p>
            <a:endParaRPr lang="en-US" dirty="0"/>
          </a:p>
        </p:txBody>
      </p:sp>
    </p:spTree>
    <p:extLst>
      <p:ext uri="{BB962C8B-B14F-4D97-AF65-F5344CB8AC3E}">
        <p14:creationId xmlns:p14="http://schemas.microsoft.com/office/powerpoint/2010/main" val="477622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03C488-B5A2-5A9E-BF82-2848577D0E32}"/>
              </a:ext>
            </a:extLst>
          </p:cNvPr>
          <p:cNvSpPr txBox="1"/>
          <p:nvPr/>
        </p:nvSpPr>
        <p:spPr>
          <a:xfrm>
            <a:off x="111513" y="-1"/>
            <a:ext cx="10493298" cy="6186309"/>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3. Data Splitting:</a:t>
            </a:r>
          </a:p>
          <a:p>
            <a:r>
              <a:rPr lang="en-US" sz="2400" dirty="0">
                <a:latin typeface="Times New Roman" panose="02020603050405020304" pitchFamily="18" charset="0"/>
                <a:cs typeface="Times New Roman" panose="02020603050405020304" pitchFamily="18" charset="0"/>
              </a:rPr>
              <a:t>The dataset was split into 80% training and 20% testing subsets to evaluate model performance on unseen data, ensuring generalizability.</a:t>
            </a:r>
          </a:p>
          <a:p>
            <a:endParaRPr lang="en-US" sz="2400"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4. Model Training: </a:t>
            </a:r>
          </a:p>
          <a:p>
            <a:r>
              <a:rPr lang="en-US" sz="2400" dirty="0">
                <a:latin typeface="Times New Roman" panose="02020603050405020304" pitchFamily="18" charset="0"/>
                <a:cs typeface="Times New Roman" panose="02020603050405020304" pitchFamily="18" charset="0"/>
              </a:rPr>
              <a:t>Multiple machine learning models were trained and compared:</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 Logistic Regression: Used as a baseline due to its simplicity.</a:t>
            </a:r>
          </a:p>
          <a:p>
            <a:r>
              <a:rPr lang="en-US" sz="2400" dirty="0">
                <a:latin typeface="Times New Roman" panose="02020603050405020304" pitchFamily="18" charset="0"/>
                <a:cs typeface="Times New Roman" panose="02020603050405020304" pitchFamily="18" charset="0"/>
              </a:rPr>
              <a:t>b) Random Forest: Selected for its robustness and ability to handle feature interactions.</a:t>
            </a:r>
          </a:p>
          <a:p>
            <a:r>
              <a:rPr lang="en-US" sz="2400" dirty="0">
                <a:latin typeface="Times New Roman" panose="02020603050405020304" pitchFamily="18" charset="0"/>
                <a:cs typeface="Times New Roman" panose="02020603050405020304" pitchFamily="18" charset="0"/>
              </a:rPr>
              <a:t>c) Gradient Boosting: Explored for its iterative approach in reducing errors.</a:t>
            </a:r>
          </a:p>
          <a:p>
            <a:r>
              <a:rPr lang="en-US" sz="2400" dirty="0">
                <a:latin typeface="Times New Roman" panose="02020603050405020304" pitchFamily="18" charset="0"/>
                <a:cs typeface="Times New Roman" panose="02020603050405020304" pitchFamily="18" charset="0"/>
              </a:rPr>
              <a:t>d) Decision Tree: Chosen for its interpretability.</a:t>
            </a:r>
          </a:p>
          <a:p>
            <a:r>
              <a:rPr lang="en-US" sz="2400" dirty="0">
                <a:latin typeface="Times New Roman" panose="02020603050405020304" pitchFamily="18" charset="0"/>
                <a:cs typeface="Times New Roman" panose="02020603050405020304" pitchFamily="18" charset="0"/>
              </a:rPr>
              <a:t>e) Support Vector Machine (SVM): Evaluated for its ability to handle complex decision boundaries.</a:t>
            </a:r>
          </a:p>
          <a:p>
            <a:endParaRPr lang="en-US" dirty="0"/>
          </a:p>
          <a:p>
            <a:endParaRPr lang="en-US" dirty="0"/>
          </a:p>
        </p:txBody>
      </p:sp>
    </p:spTree>
    <p:extLst>
      <p:ext uri="{BB962C8B-B14F-4D97-AF65-F5344CB8AC3E}">
        <p14:creationId xmlns:p14="http://schemas.microsoft.com/office/powerpoint/2010/main" val="2214076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6C0096-4094-B10F-2A39-85EBCC8EF176}"/>
              </a:ext>
            </a:extLst>
          </p:cNvPr>
          <p:cNvSpPr txBox="1"/>
          <p:nvPr/>
        </p:nvSpPr>
        <p:spPr>
          <a:xfrm>
            <a:off x="0" y="0"/>
            <a:ext cx="10470995" cy="5909310"/>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5. Model Evaluation</a:t>
            </a:r>
          </a:p>
          <a:p>
            <a:r>
              <a:rPr lang="en-US" sz="2400" dirty="0">
                <a:latin typeface="Times New Roman" panose="02020603050405020304" pitchFamily="18" charset="0"/>
                <a:cs typeface="Times New Roman" panose="02020603050405020304" pitchFamily="18" charset="0"/>
              </a:rPr>
              <a:t>Models were assessed using key metrics:</a:t>
            </a:r>
          </a:p>
          <a:p>
            <a:pPr marL="457200" indent="-457200">
              <a:buAutoNum type="arabicParenR"/>
            </a:pPr>
            <a:r>
              <a:rPr lang="en-US" sz="2400" dirty="0">
                <a:latin typeface="Times New Roman" panose="02020603050405020304" pitchFamily="18" charset="0"/>
                <a:cs typeface="Times New Roman" panose="02020603050405020304" pitchFamily="18" charset="0"/>
              </a:rPr>
              <a:t>Accuracy: Proportion of correctly classified instances.</a:t>
            </a:r>
          </a:p>
          <a:p>
            <a:pPr marL="457200" indent="-457200">
              <a:buAutoNum type="arabicParenR"/>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2) Precision and Recall: Evaluated the model’s ability to avoid false positives       and false negatives.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3) F1-Score: Used as the primary metric for selecting the best model, balancing precision and recall. The Random Forest model was chosen with the highest F1-Score of 0.948.</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6. Model Deployment</a:t>
            </a:r>
          </a:p>
          <a:p>
            <a:r>
              <a:rPr lang="en-US" sz="2400" dirty="0">
                <a:latin typeface="Times New Roman" panose="02020603050405020304" pitchFamily="18" charset="0"/>
                <a:cs typeface="Times New Roman" panose="02020603050405020304" pitchFamily="18" charset="0"/>
              </a:rPr>
              <a:t>The selected model was deployed using Streamlit, a Python-based framework. An interactive web application was created, allowing users to input features and receive real-time predictions of obesity levels.</a:t>
            </a:r>
          </a:p>
          <a:p>
            <a:endParaRPr lang="en-US" dirty="0"/>
          </a:p>
        </p:txBody>
      </p:sp>
    </p:spTree>
    <p:extLst>
      <p:ext uri="{BB962C8B-B14F-4D97-AF65-F5344CB8AC3E}">
        <p14:creationId xmlns:p14="http://schemas.microsoft.com/office/powerpoint/2010/main" val="4098588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F0CAFDA3-320A-C24D-A7A1-20C1267EC9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12" name="Oval 11">
              <a:extLst>
                <a:ext uri="{FF2B5EF4-FFF2-40B4-BE49-F238E27FC236}">
                  <a16:creationId xmlns:a16="http://schemas.microsoft.com/office/drawing/2014/main" id="{D2411669-6E2C-2243-99CD-6BC9D724F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23">
              <a:extLst>
                <a:ext uri="{FF2B5EF4-FFF2-40B4-BE49-F238E27FC236}">
                  <a16:creationId xmlns:a16="http://schemas.microsoft.com/office/drawing/2014/main" id="{C4E0C522-0F40-ED44-A700-F1BCD1CF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24">
              <a:extLst>
                <a:ext uri="{FF2B5EF4-FFF2-40B4-BE49-F238E27FC236}">
                  <a16:creationId xmlns:a16="http://schemas.microsoft.com/office/drawing/2014/main" id="{B79B4380-CBEC-C341-A10E-5EF9A8597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Oval 14">
              <a:extLst>
                <a:ext uri="{FF2B5EF4-FFF2-40B4-BE49-F238E27FC236}">
                  <a16:creationId xmlns:a16="http://schemas.microsoft.com/office/drawing/2014/main" id="{F04AD70E-5490-4C4E-A05D-D67949C51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128A8883-9F24-0047-92B7-45B3D2E7D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AC3A3BB-FD2C-FB44-9478-FA87EF229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28">
              <a:extLst>
                <a:ext uri="{FF2B5EF4-FFF2-40B4-BE49-F238E27FC236}">
                  <a16:creationId xmlns:a16="http://schemas.microsoft.com/office/drawing/2014/main" id="{BF46B3B1-E981-BB40-B916-51A6D3851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29">
              <a:extLst>
                <a:ext uri="{FF2B5EF4-FFF2-40B4-BE49-F238E27FC236}">
                  <a16:creationId xmlns:a16="http://schemas.microsoft.com/office/drawing/2014/main" id="{EA7DAE92-7D6B-B042-83BE-047C8EC322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30">
              <a:extLst>
                <a:ext uri="{FF2B5EF4-FFF2-40B4-BE49-F238E27FC236}">
                  <a16:creationId xmlns:a16="http://schemas.microsoft.com/office/drawing/2014/main" id="{06AADCE6-4277-EA49-AF23-63B53CA67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31">
              <a:extLst>
                <a:ext uri="{FF2B5EF4-FFF2-40B4-BE49-F238E27FC236}">
                  <a16:creationId xmlns:a16="http://schemas.microsoft.com/office/drawing/2014/main" id="{58CEA343-047B-DF4E-A7A8-881C7740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32">
              <a:extLst>
                <a:ext uri="{FF2B5EF4-FFF2-40B4-BE49-F238E27FC236}">
                  <a16:creationId xmlns:a16="http://schemas.microsoft.com/office/drawing/2014/main" id="{FCCBAA07-17CE-2740-AA04-AEDA5EAD2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33">
              <a:extLst>
                <a:ext uri="{FF2B5EF4-FFF2-40B4-BE49-F238E27FC236}">
                  <a16:creationId xmlns:a16="http://schemas.microsoft.com/office/drawing/2014/main" id="{BF15C430-7951-6040-BD4C-4E996E944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34">
              <a:extLst>
                <a:ext uri="{FF2B5EF4-FFF2-40B4-BE49-F238E27FC236}">
                  <a16:creationId xmlns:a16="http://schemas.microsoft.com/office/drawing/2014/main" id="{0B3467F9-370D-5C4C-9EDE-E0CA0E4015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26" name="Straight Connector 25">
            <a:extLst>
              <a:ext uri="{FF2B5EF4-FFF2-40B4-BE49-F238E27FC236}">
                <a16:creationId xmlns:a16="http://schemas.microsoft.com/office/drawing/2014/main" id="{8231D73A-BA91-794F-8C09-4F4B41A6D0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28" name="Rectangle 27">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CB17B4-A28C-0307-066F-9E9C8D7068F8}"/>
              </a:ext>
            </a:extLst>
          </p:cNvPr>
          <p:cNvSpPr>
            <a:spLocks noGrp="1"/>
          </p:cNvSpPr>
          <p:nvPr>
            <p:ph type="title"/>
          </p:nvPr>
        </p:nvSpPr>
        <p:spPr>
          <a:xfrm>
            <a:off x="565150" y="1003610"/>
            <a:ext cx="7593494" cy="830524"/>
          </a:xfrm>
        </p:spPr>
        <p:txBody>
          <a:bodyPr vert="horz" lIns="91440" tIns="45720" rIns="91440" bIns="45720" rtlCol="0" anchor="t">
            <a:normAutofit/>
          </a:bodyPr>
          <a:lstStyle/>
          <a:p>
            <a:pPr>
              <a:lnSpc>
                <a:spcPct val="90000"/>
              </a:lnSpc>
            </a:pPr>
            <a:r>
              <a:rPr lang="en-US" dirty="0"/>
              <a:t>4) MODEL COMPARISION</a:t>
            </a:r>
          </a:p>
        </p:txBody>
      </p:sp>
      <p:sp>
        <p:nvSpPr>
          <p:cNvPr id="3" name="Content Placeholder 2">
            <a:extLst>
              <a:ext uri="{FF2B5EF4-FFF2-40B4-BE49-F238E27FC236}">
                <a16:creationId xmlns:a16="http://schemas.microsoft.com/office/drawing/2014/main" id="{D0D22B96-BA70-BC91-03A1-06B5DE295C75}"/>
              </a:ext>
            </a:extLst>
          </p:cNvPr>
          <p:cNvSpPr>
            <a:spLocks noGrp="1"/>
          </p:cNvSpPr>
          <p:nvPr>
            <p:ph sz="half" idx="1"/>
          </p:nvPr>
        </p:nvSpPr>
        <p:spPr>
          <a:xfrm>
            <a:off x="565151" y="2160016"/>
            <a:ext cx="5224368" cy="3601212"/>
          </a:xfrm>
        </p:spPr>
        <p:txBody>
          <a:bodyPr vert="horz" lIns="91440" tIns="45720" rIns="91440" bIns="45720" rtlCol="0">
            <a:normAutofit/>
          </a:bodyPr>
          <a:lstStyle/>
          <a:p>
            <a:r>
              <a:rPr lang="en-US" dirty="0">
                <a:latin typeface="Times New Roman" panose="02020603050405020304" pitchFamily="18" charset="0"/>
                <a:cs typeface="Times New Roman" panose="02020603050405020304" pitchFamily="18" charset="0"/>
              </a:rPr>
              <a:t>To determine the best-performing model, multiple machine learning algorithms were trained and evaluated on the dataset. The performance metrics used for comparison included Accuracy, Precision, Recall, and F1-Score. The results for each model are summarized </a:t>
            </a:r>
          </a:p>
        </p:txBody>
      </p:sp>
      <p:pic>
        <p:nvPicPr>
          <p:cNvPr id="6" name="Content Placeholder 5" descr="A screenshot of a graph&#10;&#10;Description automatically generated">
            <a:extLst>
              <a:ext uri="{FF2B5EF4-FFF2-40B4-BE49-F238E27FC236}">
                <a16:creationId xmlns:a16="http://schemas.microsoft.com/office/drawing/2014/main" id="{20471021-7786-7AC8-1191-FD913A6E74BC}"/>
              </a:ext>
            </a:extLst>
          </p:cNvPr>
          <p:cNvPicPr>
            <a:picLocks noGrp="1" noChangeAspect="1"/>
          </p:cNvPicPr>
          <p:nvPr>
            <p:ph sz="half" idx="2"/>
          </p:nvPr>
        </p:nvPicPr>
        <p:blipFill>
          <a:blip r:embed="rId2"/>
          <a:stretch>
            <a:fillRect/>
          </a:stretch>
        </p:blipFill>
        <p:spPr>
          <a:xfrm>
            <a:off x="5789519" y="2483114"/>
            <a:ext cx="6402479" cy="2833097"/>
          </a:xfrm>
          <a:prstGeom prst="rect">
            <a:avLst/>
          </a:prstGeom>
        </p:spPr>
      </p:pic>
      <p:grpSp>
        <p:nvGrpSpPr>
          <p:cNvPr id="30" name="Group 29">
            <a:extLst>
              <a:ext uri="{FF2B5EF4-FFF2-40B4-BE49-F238E27FC236}">
                <a16:creationId xmlns:a16="http://schemas.microsoft.com/office/drawing/2014/main" id="{97620302-BEE8-1447-8324-5F4178AA16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31" name="Freeform 37">
              <a:extLst>
                <a:ext uri="{FF2B5EF4-FFF2-40B4-BE49-F238E27FC236}">
                  <a16:creationId xmlns:a16="http://schemas.microsoft.com/office/drawing/2014/main" id="{075332F5-EA0C-8B40-ADC9-D024EBD771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9">
              <a:extLst>
                <a:ext uri="{FF2B5EF4-FFF2-40B4-BE49-F238E27FC236}">
                  <a16:creationId xmlns:a16="http://schemas.microsoft.com/office/drawing/2014/main" id="{2619F114-DF39-F544-B487-5430D00E13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41">
              <a:extLst>
                <a:ext uri="{FF2B5EF4-FFF2-40B4-BE49-F238E27FC236}">
                  <a16:creationId xmlns:a16="http://schemas.microsoft.com/office/drawing/2014/main" id="{5CDF6368-32C4-A64F-8D2E-11DE400CD9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42">
              <a:extLst>
                <a:ext uri="{FF2B5EF4-FFF2-40B4-BE49-F238E27FC236}">
                  <a16:creationId xmlns:a16="http://schemas.microsoft.com/office/drawing/2014/main" id="{148F19D8-49E5-0945-BC17-56044D43D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6" name="Straight Connector 35">
            <a:extLst>
              <a:ext uri="{FF2B5EF4-FFF2-40B4-BE49-F238E27FC236}">
                <a16:creationId xmlns:a16="http://schemas.microsoft.com/office/drawing/2014/main" id="{68C50EA3-7CF1-9542-A21D-5B3EBACC50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4736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1F27F-1FD5-51D5-E266-9066340AEE2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5) VISUAL COMPARISION</a:t>
            </a:r>
          </a:p>
        </p:txBody>
      </p:sp>
      <p:pic>
        <p:nvPicPr>
          <p:cNvPr id="5" name="Content Placeholder 4">
            <a:extLst>
              <a:ext uri="{FF2B5EF4-FFF2-40B4-BE49-F238E27FC236}">
                <a16:creationId xmlns:a16="http://schemas.microsoft.com/office/drawing/2014/main" id="{9F6B4375-6649-1A37-D388-9CA4D710CE45}"/>
              </a:ext>
            </a:extLst>
          </p:cNvPr>
          <p:cNvPicPr>
            <a:picLocks noGrp="1" noChangeAspect="1"/>
          </p:cNvPicPr>
          <p:nvPr>
            <p:ph idx="1"/>
          </p:nvPr>
        </p:nvPicPr>
        <p:blipFill>
          <a:blip r:embed="rId2"/>
          <a:stretch>
            <a:fillRect/>
          </a:stretch>
        </p:blipFill>
        <p:spPr>
          <a:xfrm>
            <a:off x="1605776" y="1598945"/>
            <a:ext cx="8151541" cy="5084558"/>
          </a:xfrm>
        </p:spPr>
      </p:pic>
    </p:spTree>
    <p:extLst>
      <p:ext uri="{BB962C8B-B14F-4D97-AF65-F5344CB8AC3E}">
        <p14:creationId xmlns:p14="http://schemas.microsoft.com/office/powerpoint/2010/main" val="2588408880"/>
      </p:ext>
    </p:extLst>
  </p:cSld>
  <p:clrMapOvr>
    <a:masterClrMapping/>
  </p:clrMapOvr>
</p:sld>
</file>

<file path=ppt/theme/theme1.xml><?xml version="1.0" encoding="utf-8"?>
<a:theme xmlns:a="http://schemas.openxmlformats.org/drawingml/2006/main" name="PunchcardVTI">
  <a:themeElements>
    <a:clrScheme name="AnalogousFromDarkSeedLeftStep">
      <a:dk1>
        <a:srgbClr val="000000"/>
      </a:dk1>
      <a:lt1>
        <a:srgbClr val="FFFFFF"/>
      </a:lt1>
      <a:dk2>
        <a:srgbClr val="1B2830"/>
      </a:dk2>
      <a:lt2>
        <a:srgbClr val="F1F3F0"/>
      </a:lt2>
      <a:accent1>
        <a:srgbClr val="A629E7"/>
      </a:accent1>
      <a:accent2>
        <a:srgbClr val="592FD9"/>
      </a:accent2>
      <a:accent3>
        <a:srgbClr val="294AE7"/>
      </a:accent3>
      <a:accent4>
        <a:srgbClr val="1787D5"/>
      </a:accent4>
      <a:accent5>
        <a:srgbClr val="22BFBE"/>
      </a:accent5>
      <a:accent6>
        <a:srgbClr val="16C67B"/>
      </a:accent6>
      <a:hlink>
        <a:srgbClr val="3897A9"/>
      </a:hlink>
      <a:folHlink>
        <a:srgbClr val="7F7F7F"/>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docProps/app.xml><?xml version="1.0" encoding="utf-8"?>
<Properties xmlns="http://schemas.openxmlformats.org/officeDocument/2006/extended-properties" xmlns:vt="http://schemas.openxmlformats.org/officeDocument/2006/docPropsVTypes">
  <Template>Facet</Template>
  <TotalTime>72</TotalTime>
  <Words>1033</Words>
  <Application>Microsoft Office PowerPoint</Application>
  <PresentationFormat>Widescreen</PresentationFormat>
  <Paragraphs>66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Neue Haas Grotesk Text Pro</vt:lpstr>
      <vt:lpstr>Times New Roman</vt:lpstr>
      <vt:lpstr>PunchcardVTI</vt:lpstr>
      <vt:lpstr>ESTIMATION OF OBESITY LEVELS BASED ON EATING HABITS AND PHYSICAL CONDITION’S. </vt:lpstr>
      <vt:lpstr>1) OBJECTIVE </vt:lpstr>
      <vt:lpstr>2) DATA SET OVERVIEW</vt:lpstr>
      <vt:lpstr>PowerPoint Presentation</vt:lpstr>
      <vt:lpstr>3) METHODOLOGY</vt:lpstr>
      <vt:lpstr>PowerPoint Presentation</vt:lpstr>
      <vt:lpstr>PowerPoint Presentation</vt:lpstr>
      <vt:lpstr>4) MODEL COMPARISION</vt:lpstr>
      <vt:lpstr>5) VISUAL COMPARISION</vt:lpstr>
      <vt:lpstr>6) MODEL DEPLOYMENT</vt:lpstr>
      <vt:lpstr>7) CONCLUSION </vt:lpstr>
      <vt:lpstr>THANK’S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viswantha reddy kamireddygari</dc:creator>
  <cp:lastModifiedBy>viswantha reddy kamireddygari</cp:lastModifiedBy>
  <cp:revision>1</cp:revision>
  <dcterms:created xsi:type="dcterms:W3CDTF">2024-12-09T18:01:35Z</dcterms:created>
  <dcterms:modified xsi:type="dcterms:W3CDTF">2024-12-09T19:14:05Z</dcterms:modified>
</cp:coreProperties>
</file>