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04" r:id="rId3"/>
    <p:sldId id="258" r:id="rId4"/>
    <p:sldId id="257" r:id="rId5"/>
    <p:sldId id="268" r:id="rId6"/>
    <p:sldId id="301" r:id="rId7"/>
    <p:sldId id="259" r:id="rId8"/>
    <p:sldId id="295" r:id="rId9"/>
    <p:sldId id="296" r:id="rId10"/>
    <p:sldId id="297" r:id="rId11"/>
    <p:sldId id="298" r:id="rId12"/>
    <p:sldId id="299" r:id="rId13"/>
    <p:sldId id="303" r:id="rId14"/>
    <p:sldId id="300" r:id="rId15"/>
    <p:sldId id="262" r:id="rId16"/>
  </p:sldIdLst>
  <p:sldSz cx="9144000" cy="5143500" type="screen16x9"/>
  <p:notesSz cx="6858000" cy="9144000"/>
  <p:embeddedFontLst>
    <p:embeddedFont>
      <p:font typeface="Amatic SC" panose="020B0604020202020204" charset="-79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ncode Sans Semi Condensed Light" panose="020B0604020202020204" charset="0"/>
      <p:regular r:id="rId24"/>
      <p:bold r:id="rId25"/>
    </p:embeddedFont>
    <p:embeddedFont>
      <p:font typeface="Encode Sans Semi Condense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INFLUENCE</a:t>
            </a:r>
            <a:r>
              <a:rPr lang="en-IN" baseline="0" dirty="0" smtClean="0"/>
              <a:t> OF LANGUAGE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SHOPS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REMOTE AREAS</c:v>
                </c:pt>
                <c:pt idx="1">
                  <c:v>NON REMOTE AREAS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3745</c:v>
                </c:pt>
                <c:pt idx="1">
                  <c:v>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E4-404E-98E7-3C0C9CF37E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 SHOPS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REMOTE AREAS</c:v>
                </c:pt>
                <c:pt idx="1">
                  <c:v>NON REMOTE AREAS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1564</c:v>
                </c:pt>
                <c:pt idx="1">
                  <c:v>6537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E4-404E-98E7-3C0C9CF37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455856"/>
        <c:axId val="193458152"/>
      </c:barChart>
      <c:catAx>
        <c:axId val="19345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8152"/>
        <c:crosses val="autoZero"/>
        <c:auto val="1"/>
        <c:lblAlgn val="ctr"/>
        <c:lblOffset val="100"/>
        <c:noMultiLvlLbl val="0"/>
      </c:catAx>
      <c:valAx>
        <c:axId val="19345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KERALA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6574</c:v>
                </c:pt>
                <c:pt idx="1">
                  <c:v>6321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F-435B-8BF2-E255603B69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KERALA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8734</c:v>
                </c:pt>
                <c:pt idx="1">
                  <c:v>6984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F-435B-8BF2-E255603B6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104144"/>
        <c:axId val="368109392"/>
      </c:barChart>
      <c:catAx>
        <c:axId val="36810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09392"/>
        <c:crosses val="autoZero"/>
        <c:auto val="1"/>
        <c:lblAlgn val="ctr"/>
        <c:lblOffset val="100"/>
        <c:noMultiLvlLbl val="0"/>
      </c:catAx>
      <c:valAx>
        <c:axId val="36810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0414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85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32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4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0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49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280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7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ebp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69814" y="2997595"/>
            <a:ext cx="7758929" cy="8994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1"/>
                </a:solidFill>
              </a:rPr>
              <a:t>AD REVERSE ENGINEERING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5085" y="4223656"/>
            <a:ext cx="195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DONE BY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VISWA BHARATHI S</a:t>
            </a:r>
            <a:endParaRPr lang="en-IN" sz="2000" b="1" dirty="0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246500" y="875863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CASE 2 - INTERPRETATION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65043" y="2327564"/>
            <a:ext cx="4646100" cy="2815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P value is less than alpha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Therefore, number of brands does affect the number of purchases.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 smtClean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" name="Google Shape;1595;p16"/>
          <p:cNvSpPr txBox="1"/>
          <p:nvPr/>
        </p:nvSpPr>
        <p:spPr>
          <a:xfrm>
            <a:off x="4964642" y="3587695"/>
            <a:ext cx="1565043" cy="130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6" name="Google Shape;2202;p48"/>
          <p:cNvSpPr/>
          <p:nvPr/>
        </p:nvSpPr>
        <p:spPr>
          <a:xfrm>
            <a:off x="307638" y="2242437"/>
            <a:ext cx="585979" cy="61852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3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CASE 3 : language</a:t>
            </a:r>
            <a:endParaRPr dirty="0"/>
          </a:p>
        </p:txBody>
      </p:sp>
      <p:sp>
        <p:nvSpPr>
          <p:cNvPr id="1577" name="Google Shape;1577;p14"/>
          <p:cNvSpPr txBox="1">
            <a:spLocks noGrp="1"/>
          </p:cNvSpPr>
          <p:nvPr>
            <p:ph type="body" idx="1"/>
          </p:nvPr>
        </p:nvSpPr>
        <p:spPr>
          <a:xfrm>
            <a:off x="702900" y="1725713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1 : Y=Purchase Count(D) </a:t>
            </a:r>
            <a:r>
              <a:rPr lang="en-US" sz="1400" b="1" dirty="0"/>
              <a:t>; </a:t>
            </a:r>
            <a:r>
              <a:rPr lang="en-US" sz="1400" b="1" dirty="0" smtClean="0"/>
              <a:t>X=Languages(D)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2 : Alpha=0.05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3 : </a:t>
            </a:r>
            <a:r>
              <a:rPr lang="en-US" sz="1400" b="1" dirty="0" smtClean="0"/>
              <a:t>Two Proportion Test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4 : H0-&gt;P(A</a:t>
            </a:r>
            <a:r>
              <a:rPr lang="en-US" sz="1400" b="1" dirty="0"/>
              <a:t>)=P(B</a:t>
            </a:r>
            <a:r>
              <a:rPr lang="en-US" sz="1400" b="1" dirty="0" smtClean="0"/>
              <a:t>) ; H1-</a:t>
            </a:r>
            <a:r>
              <a:rPr lang="en-US" sz="1400" b="1" dirty="0"/>
              <a:t>&gt;P(A)!=P(B)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5 : Code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6 : P Value</a:t>
            </a:r>
            <a:endParaRPr sz="1400" b="1"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TO COMPARE DATA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60017"/>
              </p:ext>
            </p:extLst>
          </p:nvPr>
        </p:nvGraphicFramePr>
        <p:xfrm>
          <a:off x="318696" y="2092035"/>
          <a:ext cx="6096000" cy="2105892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5922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5455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5577459"/>
                    </a:ext>
                  </a:extLst>
                </a:gridCol>
              </a:tblGrid>
              <a:tr h="526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6035687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 NADU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625931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3005022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 smtClean="0"/>
                        <a:t>TOTAL</a:t>
                      </a:r>
                      <a:r>
                        <a:rPr lang="en-IN" sz="1400" baseline="0" dirty="0" smtClean="0"/>
                        <a:t> PURCHASE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12,868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18,118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86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1869745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00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246500" y="875863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CASE 3 - INTERPRETATION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65043" y="2327564"/>
            <a:ext cx="4646100" cy="2815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P value is less than alpha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Therefore, languages does affect the number of purchases.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 smtClean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103910" y="2056768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" name="Google Shape;2147;p48"/>
          <p:cNvSpPr/>
          <p:nvPr/>
        </p:nvSpPr>
        <p:spPr>
          <a:xfrm>
            <a:off x="353291" y="2265218"/>
            <a:ext cx="477677" cy="590533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190709" y="3511699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615" name="Google Shape;1615;p19"/>
          <p:cNvSpPr/>
          <p:nvPr/>
        </p:nvSpPr>
        <p:spPr>
          <a:xfrm>
            <a:off x="4450232" y="1181025"/>
            <a:ext cx="1670478" cy="169271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6" name="Google Shape;1616;p19"/>
          <p:cNvSpPr/>
          <p:nvPr/>
        </p:nvSpPr>
        <p:spPr>
          <a:xfrm rot="1473023">
            <a:off x="2931399" y="2026194"/>
            <a:ext cx="976662" cy="95137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3852432" y="1492068"/>
            <a:ext cx="427595" cy="41551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8" name="Google Shape;1618;p19"/>
          <p:cNvSpPr/>
          <p:nvPr/>
        </p:nvSpPr>
        <p:spPr>
          <a:xfrm rot="2487139">
            <a:off x="3852160" y="2904609"/>
            <a:ext cx="304226" cy="29563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2118627" y="85914"/>
            <a:ext cx="454652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>
                <a:solidFill>
                  <a:schemeClr val="lt1"/>
                </a:solidFill>
              </a:rPr>
              <a:t>BRAND - AMAZON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8405950" y="4558145"/>
            <a:ext cx="623453" cy="3879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pic>
        <p:nvPicPr>
          <p:cNvPr id="1587" name="Google Shape;1587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831" y="1250071"/>
            <a:ext cx="2796600" cy="2796600"/>
          </a:xfrm>
          <a:prstGeom prst="chord">
            <a:avLst>
              <a:gd name="adj1" fmla="val 13174523"/>
              <a:gd name="adj2" fmla="val 8428124"/>
            </a:avLst>
          </a:prstGeom>
          <a:noFill/>
          <a:ln>
            <a:noFill/>
          </a:ln>
        </p:spPr>
      </p:pic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4" y="1392382"/>
            <a:ext cx="3029527" cy="1704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77" y="3243159"/>
            <a:ext cx="3029527" cy="17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464128" y="295661"/>
            <a:ext cx="6498899" cy="8920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>
                <a:solidFill>
                  <a:schemeClr val="lt1"/>
                </a:solidFill>
              </a:rPr>
              <a:t>Why do people choose online shopping over offline shopping ?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2907218" y="1187726"/>
            <a:ext cx="3611345" cy="3764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smtClean="0"/>
              <a:t>More </a:t>
            </a:r>
            <a:r>
              <a:rPr lang="en-IN" sz="1800" b="1" dirty="0"/>
              <a:t>choices on products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/>
              <a:t>Open reviews and ratings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/>
              <a:t>No mediators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/>
              <a:t>Time </a:t>
            </a:r>
            <a:r>
              <a:rPr lang="en-IN" sz="1800" b="1" dirty="0" smtClean="0"/>
              <a:t>saving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smtClean="0"/>
              <a:t>Payment modes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smtClean="0"/>
              <a:t>Door Step </a:t>
            </a:r>
            <a:r>
              <a:rPr lang="en-IN" sz="1800" b="1" dirty="0" err="1" smtClean="0"/>
              <a:t>Delievery</a:t>
            </a:r>
            <a:endParaRPr lang="en-IN" sz="1800" b="1" dirty="0" smtClean="0"/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smtClean="0"/>
              <a:t>Contact Less Shopping (</a:t>
            </a:r>
            <a:r>
              <a:rPr lang="en-IN" sz="1800" b="1" dirty="0" err="1" smtClean="0"/>
              <a:t>Covid</a:t>
            </a:r>
            <a:r>
              <a:rPr lang="en-IN" sz="1800" b="1" dirty="0" smtClean="0"/>
              <a:t> Protocols)</a:t>
            </a:r>
          </a:p>
          <a:p>
            <a:pPr marL="342900" lvl="0" indent="-3429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I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1587" name="Google Shape;1587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831" y="1250071"/>
            <a:ext cx="2796600" cy="2796600"/>
          </a:xfrm>
          <a:prstGeom prst="chord">
            <a:avLst>
              <a:gd name="adj1" fmla="val 13174523"/>
              <a:gd name="adj2" fmla="val 8428124"/>
            </a:avLst>
          </a:prstGeom>
          <a:noFill/>
          <a:ln>
            <a:noFill/>
          </a:ln>
        </p:spPr>
      </p:pic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533399"/>
            <a:ext cx="5660100" cy="11923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 smtClean="0">
                <a:latin typeface="Amatic SC" panose="020B0604020202020204" charset="-79"/>
                <a:cs typeface="Amatic SC" panose="020B0604020202020204" charset="-79"/>
              </a:rPr>
              <a:t/>
            </a:r>
            <a:br>
              <a:rPr lang="en-IN" dirty="0" smtClean="0">
                <a:latin typeface="Amatic SC" panose="020B0604020202020204" charset="-79"/>
                <a:cs typeface="Amatic SC" panose="020B0604020202020204" charset="-79"/>
              </a:rPr>
            </a:br>
            <a:r>
              <a:rPr lang="en-IN" dirty="0" smtClean="0">
                <a:latin typeface="Amatic SC" panose="020B0604020202020204" charset="-79"/>
                <a:cs typeface="Amatic SC" panose="020B0604020202020204" charset="-79"/>
              </a:rPr>
              <a:t>CASE </a:t>
            </a:r>
            <a:r>
              <a:rPr lang="en-IN" dirty="0">
                <a:latin typeface="Amatic SC" panose="020B0604020202020204" charset="-79"/>
                <a:cs typeface="Amatic SC" panose="020B0604020202020204" charset="-79"/>
              </a:rPr>
              <a:t>1 : LOCATION</a:t>
            </a:r>
            <a:br>
              <a:rPr lang="en-IN" dirty="0">
                <a:latin typeface="Amatic SC" panose="020B0604020202020204" charset="-79"/>
                <a:cs typeface="Amatic SC" panose="020B0604020202020204" charset="-79"/>
              </a:rPr>
            </a:br>
            <a:endParaRPr dirty="0"/>
          </a:p>
        </p:txBody>
      </p:sp>
      <p:sp>
        <p:nvSpPr>
          <p:cNvPr id="1577" name="Google Shape;1577;p14"/>
          <p:cNvSpPr txBox="1">
            <a:spLocks noGrp="1"/>
          </p:cNvSpPr>
          <p:nvPr>
            <p:ph type="body" idx="1"/>
          </p:nvPr>
        </p:nvSpPr>
        <p:spPr>
          <a:xfrm>
            <a:off x="702900" y="1725713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1 : Y=Purchase Count(D) </a:t>
            </a:r>
            <a:r>
              <a:rPr lang="en-US" sz="1400" b="1" dirty="0"/>
              <a:t>; </a:t>
            </a:r>
            <a:r>
              <a:rPr lang="en-US" sz="1400" b="1" dirty="0" smtClean="0"/>
              <a:t>X=Location(D)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2 : Alpha=0.05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3 : Two Proportion </a:t>
            </a:r>
            <a:r>
              <a:rPr lang="en-US" sz="1400" b="1" dirty="0"/>
              <a:t>Test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4 : H0-</a:t>
            </a:r>
            <a:r>
              <a:rPr lang="en-US" sz="1400" b="1" dirty="0"/>
              <a:t>&gt;P(A)=P(B</a:t>
            </a:r>
            <a:r>
              <a:rPr lang="en-US" sz="1400" b="1" dirty="0" smtClean="0"/>
              <a:t>) ; H1-</a:t>
            </a:r>
            <a:r>
              <a:rPr lang="en-US" sz="1400" b="1" dirty="0"/>
              <a:t>&gt;P(A)!=P(B)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5 : Code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6 : P Value</a:t>
            </a:r>
            <a:endParaRPr sz="1400" b="1"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TO COMPARE DATA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1386"/>
              </p:ext>
            </p:extLst>
          </p:nvPr>
        </p:nvGraphicFramePr>
        <p:xfrm>
          <a:off x="267000" y="1869787"/>
          <a:ext cx="6096000" cy="2376630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63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58579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5778332"/>
                    </a:ext>
                  </a:extLst>
                </a:gridCol>
              </a:tblGrid>
              <a:tr h="53219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ONLINE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aseline="0" dirty="0" smtClean="0"/>
                        <a:t>OFFLINE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018065"/>
                  </a:ext>
                </a:extLst>
              </a:tr>
              <a:tr h="65612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PURCHASE COUNT</a:t>
                      </a:r>
                    </a:p>
                    <a:p>
                      <a:pPr algn="ctr"/>
                      <a:r>
                        <a:rPr lang="en-IN" sz="1200" dirty="0" smtClean="0"/>
                        <a:t>(REMOTE AREAS)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3745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1564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841834"/>
                  </a:ext>
                </a:extLst>
              </a:tr>
              <a:tr h="65612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PURCHASE COUNT</a:t>
                      </a:r>
                    </a:p>
                    <a:p>
                      <a:pPr algn="ctr"/>
                      <a:r>
                        <a:rPr lang="en-IN" sz="1200" dirty="0" smtClean="0"/>
                        <a:t>(NON REMOTE AREAS)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4954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6537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452521"/>
                  </a:ext>
                </a:extLst>
              </a:tr>
              <a:tr h="53219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TOTAL</a:t>
                      </a:r>
                      <a:r>
                        <a:rPr lang="en-IN" sz="1200" baseline="0" dirty="0" smtClean="0"/>
                        <a:t> PURCHASE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8699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8101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0089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6000"/>
          </a:schemeClr>
        </a:soli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8496310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7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246500" y="875863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CASE 1 - INTERPRETATION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329516" y="2209801"/>
            <a:ext cx="4646100" cy="1593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P value is less than alpha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" dirty="0" smtClean="0"/>
              <a:t>Therefore, location does affect the number of purchases.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 smtClean="0"/>
          </a:p>
        </p:txBody>
      </p:sp>
      <p:sp>
        <p:nvSpPr>
          <p:cNvPr id="6" name="Google Shape;2151;p48"/>
          <p:cNvSpPr/>
          <p:nvPr/>
        </p:nvSpPr>
        <p:spPr>
          <a:xfrm>
            <a:off x="367145" y="2274364"/>
            <a:ext cx="450273" cy="62816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CASE 2 : number of brands</a:t>
            </a:r>
            <a:endParaRPr dirty="0"/>
          </a:p>
        </p:txBody>
      </p:sp>
      <p:sp>
        <p:nvSpPr>
          <p:cNvPr id="1577" name="Google Shape;1577;p14"/>
          <p:cNvSpPr txBox="1">
            <a:spLocks noGrp="1"/>
          </p:cNvSpPr>
          <p:nvPr>
            <p:ph type="body" idx="1"/>
          </p:nvPr>
        </p:nvSpPr>
        <p:spPr>
          <a:xfrm>
            <a:off x="702900" y="1725713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1 : Y=Purchase Count(D) </a:t>
            </a:r>
            <a:r>
              <a:rPr lang="en-US" sz="1400" b="1" dirty="0"/>
              <a:t>; </a:t>
            </a:r>
            <a:r>
              <a:rPr lang="en-US" sz="1400" b="1" dirty="0" smtClean="0"/>
              <a:t>X=No. of Brands(D)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2 : Alpha=0.05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3 : Chi Square </a:t>
            </a:r>
            <a:r>
              <a:rPr lang="en-US" sz="1400" b="1" dirty="0"/>
              <a:t>Test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4 : H0-</a:t>
            </a:r>
            <a:r>
              <a:rPr lang="en-US" sz="1400" b="1" dirty="0"/>
              <a:t>&gt;P(A)=P(B</a:t>
            </a:r>
            <a:r>
              <a:rPr lang="en-US" sz="1400" b="1" dirty="0" smtClean="0"/>
              <a:t>) ; H1-</a:t>
            </a:r>
            <a:r>
              <a:rPr lang="en-US" sz="1400" b="1" dirty="0"/>
              <a:t>&gt;P(A)!=P(B)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5 : Code</a:t>
            </a:r>
            <a:endParaRPr lang="en-US" sz="1400" b="1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Step 6 : P Value</a:t>
            </a:r>
            <a:endParaRPr sz="1400" b="1"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6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7414" y="768182"/>
            <a:ext cx="5660100" cy="471300"/>
          </a:xfrm>
        </p:spPr>
        <p:txBody>
          <a:bodyPr/>
          <a:lstStyle/>
          <a:p>
            <a:r>
              <a:rPr lang="en" dirty="0"/>
              <a:t>table to compare data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68483"/>
              </p:ext>
            </p:extLst>
          </p:nvPr>
        </p:nvGraphicFramePr>
        <p:xfrm>
          <a:off x="122329" y="1345294"/>
          <a:ext cx="3026229" cy="3654876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1008743">
                  <a:extLst>
                    <a:ext uri="{9D8B030D-6E8A-4147-A177-3AD203B41FA5}">
                      <a16:colId xmlns:a16="http://schemas.microsoft.com/office/drawing/2014/main" val="72400774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3045558304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2835750132"/>
                    </a:ext>
                  </a:extLst>
                </a:gridCol>
              </a:tblGrid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SHOP_A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ONLINE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8825065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191322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TOSHIBA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7050938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PANASONIC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7013824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SAMSUNG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0073839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8936847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4302206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084588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2062650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2765924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FUJITSU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8763060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764475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98505"/>
              </p:ext>
            </p:extLst>
          </p:nvPr>
        </p:nvGraphicFramePr>
        <p:xfrm>
          <a:off x="3277434" y="1345294"/>
          <a:ext cx="3100080" cy="3654876"/>
        </p:xfrm>
        <a:graphic>
          <a:graphicData uri="http://schemas.openxmlformats.org/drawingml/2006/table">
            <a:tbl>
              <a:tblPr firstRow="1" bandRow="1">
                <a:tableStyleId>{84218DE6-D431-4044-9C84-DCB305295717}</a:tableStyleId>
              </a:tblPr>
              <a:tblGrid>
                <a:gridCol w="1033360">
                  <a:extLst>
                    <a:ext uri="{9D8B030D-6E8A-4147-A177-3AD203B41FA5}">
                      <a16:colId xmlns:a16="http://schemas.microsoft.com/office/drawing/2014/main" val="2231816229"/>
                    </a:ext>
                  </a:extLst>
                </a:gridCol>
                <a:gridCol w="1033360">
                  <a:extLst>
                    <a:ext uri="{9D8B030D-6E8A-4147-A177-3AD203B41FA5}">
                      <a16:colId xmlns:a16="http://schemas.microsoft.com/office/drawing/2014/main" val="679616110"/>
                    </a:ext>
                  </a:extLst>
                </a:gridCol>
                <a:gridCol w="1033360">
                  <a:extLst>
                    <a:ext uri="{9D8B030D-6E8A-4147-A177-3AD203B41FA5}">
                      <a16:colId xmlns:a16="http://schemas.microsoft.com/office/drawing/2014/main" val="1110212715"/>
                    </a:ext>
                  </a:extLst>
                </a:gridCol>
              </a:tblGrid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5652576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8073386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NIKON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414335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GOPRO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5331768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AMKETTE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4729069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BPL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246929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3343232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GODREJ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8124949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0927984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WHIRLPOOL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759769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VIDEOCON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3191634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XIOMI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100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383</Words>
  <Application>Microsoft Office PowerPoint</Application>
  <PresentationFormat>On-screen Show (16:9)</PresentationFormat>
  <Paragraphs>151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Amatic SC</vt:lpstr>
      <vt:lpstr>Wingdings</vt:lpstr>
      <vt:lpstr>Calibri</vt:lpstr>
      <vt:lpstr>Encode Sans Semi Condensed Light</vt:lpstr>
      <vt:lpstr>Encode Sans Semi Condensed</vt:lpstr>
      <vt:lpstr>Ephesus template</vt:lpstr>
      <vt:lpstr>AD REVERSE ENGINEERING</vt:lpstr>
      <vt:lpstr>BRAND - AMAZON</vt:lpstr>
      <vt:lpstr>Why do people choose online shopping over offline shopping ?</vt:lpstr>
      <vt:lpstr> CASE 1 : LOCATION </vt:lpstr>
      <vt:lpstr>TABLE TO COMPARE DATA </vt:lpstr>
      <vt:lpstr>PowerPoint Presentation</vt:lpstr>
      <vt:lpstr>CASE 1 - INTERPRETATION</vt:lpstr>
      <vt:lpstr>CASE 2 : number of brands</vt:lpstr>
      <vt:lpstr>table to compare data</vt:lpstr>
      <vt:lpstr>CASE 2 - INTERPRETATION</vt:lpstr>
      <vt:lpstr>CASE 3 : language</vt:lpstr>
      <vt:lpstr>TABLE TO COMPARE DATA</vt:lpstr>
      <vt:lpstr>PowerPoint Presentation</vt:lpstr>
      <vt:lpstr>CASE 3 - INTERPRETATION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REVERSE ENGINEERING</dc:title>
  <cp:lastModifiedBy>SANJAY</cp:lastModifiedBy>
  <cp:revision>74</cp:revision>
  <dcterms:modified xsi:type="dcterms:W3CDTF">2022-03-27T07:45:49Z</dcterms:modified>
</cp:coreProperties>
</file>