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08" r:id="rId3"/>
    <p:sldId id="259" r:id="rId4"/>
    <p:sldId id="267" r:id="rId5"/>
    <p:sldId id="257" r:id="rId6"/>
    <p:sldId id="312" r:id="rId7"/>
    <p:sldId id="310" r:id="rId8"/>
    <p:sldId id="31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ai Jamjuree" panose="020B0604020202020204" charset="-34"/>
      <p:regular r:id="rId15"/>
      <p:bold r:id="rId16"/>
      <p:italic r:id="rId17"/>
      <p:boldItalic r:id="rId18"/>
    </p:embeddedFont>
    <p:embeddedFont>
      <p:font typeface="Aldrich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1E1FB-0311-44FE-B1E8-53E5E7C539F2}">
  <a:tblStyle styleId="{D521E1FB-0311-44FE-B1E8-53E5E7C53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68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7851727" y="4404720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2_1_1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6"/>
          <p:cNvSpPr txBox="1">
            <a:spLocks noGrp="1"/>
          </p:cNvSpPr>
          <p:nvPr>
            <p:ph type="subTitle" idx="1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2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93" name="Google Shape;1093;p26"/>
          <p:cNvGrpSpPr/>
          <p:nvPr/>
        </p:nvGrpSpPr>
        <p:grpSpPr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094" name="Google Shape;1094;p2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6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097" name="Google Shape;1097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 rot="10800000" flipH="1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102" name="Google Shape;1102;p2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26"/>
          <p:cNvGrpSpPr/>
          <p:nvPr/>
        </p:nvGrpSpPr>
        <p:grpSpPr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107" name="Google Shape;1107;p2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156" name="Google Shape;1156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2" name="Google Shape;1172;p2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6111216" y="2932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3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2" r:id="rId5"/>
    <p:sldLayoutId id="2147483681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yvonyeh.github.io/CS4641Team18Website/" TargetMode="External"/><Relationship Id="rId2" Type="http://schemas.openxmlformats.org/officeDocument/2006/relationships/hyperlink" Target="https://github.com/ViswaBharathiSaravanan/Capstone-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vedas.com/regression-problems-in-pyth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sz="5050" dirty="0" smtClean="0">
                <a:solidFill>
                  <a:schemeClr val="dk2"/>
                </a:solidFill>
              </a:rPr>
              <a:t>SUICIDE RATE PREDICTION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1732" name="Google Shape;1732;p42"/>
          <p:cNvSpPr txBox="1">
            <a:spLocks noGrp="1"/>
          </p:cNvSpPr>
          <p:nvPr>
            <p:ph type="subTitle" idx="1"/>
          </p:nvPr>
        </p:nvSpPr>
        <p:spPr>
          <a:xfrm>
            <a:off x="4800600" y="3555027"/>
            <a:ext cx="3016444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Viswa Bharathi Saravanan</a:t>
            </a:r>
            <a:endParaRPr dirty="0"/>
          </a:p>
        </p:txBody>
      </p:sp>
      <p:sp>
        <p:nvSpPr>
          <p:cNvPr id="1733" name="Google Shape;1733;p42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4" name="Google Shape;1734;p42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7099" y="1895949"/>
            <a:ext cx="3922107" cy="179737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1600" dirty="0" smtClean="0"/>
              <a:t>Objective of the Analysis</a:t>
            </a:r>
            <a:endParaRPr lang="en-IN" sz="1600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600" dirty="0" smtClean="0"/>
              <a:t>Work flow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600" dirty="0" smtClean="0"/>
              <a:t>Comparative Analysis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600" dirty="0" smtClean="0"/>
              <a:t>Reference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600" dirty="0" smtClean="0"/>
              <a:t>Conclusion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7099" y="981163"/>
            <a:ext cx="7713000" cy="4206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5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5"/>
          <p:cNvSpPr txBox="1">
            <a:spLocks noGrp="1"/>
          </p:cNvSpPr>
          <p:nvPr>
            <p:ph type="title"/>
          </p:nvPr>
        </p:nvSpPr>
        <p:spPr>
          <a:xfrm>
            <a:off x="803350" y="1217161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803350" y="2225775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To analyse the fluctations in the suicide rate of people by classifying them based on various parameters</a:t>
            </a:r>
            <a:endParaRPr dirty="0"/>
          </a:p>
        </p:txBody>
      </p:sp>
      <p:pic>
        <p:nvPicPr>
          <p:cNvPr id="1788" name="Google Shape;17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FLOW</a:t>
            </a:r>
            <a:endParaRPr dirty="0"/>
          </a:p>
        </p:txBody>
      </p:sp>
      <p:grpSp>
        <p:nvGrpSpPr>
          <p:cNvPr id="1945" name="Google Shape;1945;p53"/>
          <p:cNvGrpSpPr/>
          <p:nvPr/>
        </p:nvGrpSpPr>
        <p:grpSpPr>
          <a:xfrm rot="-281942">
            <a:off x="3695784" y="2020872"/>
            <a:ext cx="1752386" cy="1746764"/>
            <a:chOff x="6039282" y="1042577"/>
            <a:chExt cx="734315" cy="731929"/>
          </a:xfrm>
        </p:grpSpPr>
        <p:sp>
          <p:nvSpPr>
            <p:cNvPr id="1946" name="Google Shape;1946;p53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53"/>
          <p:cNvSpPr txBox="1"/>
          <p:nvPr/>
        </p:nvSpPr>
        <p:spPr>
          <a:xfrm>
            <a:off x="3718618" y="1335227"/>
            <a:ext cx="2243169" cy="32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Importing Data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68" name="Google Shape;1968;p53"/>
          <p:cNvSpPr txBox="1"/>
          <p:nvPr/>
        </p:nvSpPr>
        <p:spPr>
          <a:xfrm>
            <a:off x="3734928" y="1691483"/>
            <a:ext cx="1986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Pandas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69" name="Google Shape;1969;p53"/>
          <p:cNvSpPr txBox="1"/>
          <p:nvPr/>
        </p:nvSpPr>
        <p:spPr>
          <a:xfrm>
            <a:off x="1496468" y="2261135"/>
            <a:ext cx="1986000" cy="32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EDA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71" name="Google Shape;1971;p53"/>
          <p:cNvSpPr txBox="1"/>
          <p:nvPr/>
        </p:nvSpPr>
        <p:spPr>
          <a:xfrm>
            <a:off x="1489712" y="3200263"/>
            <a:ext cx="1986000" cy="31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Visualisation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72" name="Google Shape;1972;p53"/>
          <p:cNvSpPr txBox="1"/>
          <p:nvPr/>
        </p:nvSpPr>
        <p:spPr>
          <a:xfrm>
            <a:off x="1489750" y="3603499"/>
            <a:ext cx="1986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Matplotlib, Seaborn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73" name="Google Shape;1973;p53"/>
          <p:cNvSpPr txBox="1"/>
          <p:nvPr/>
        </p:nvSpPr>
        <p:spPr>
          <a:xfrm>
            <a:off x="3579012" y="3953938"/>
            <a:ext cx="1986000" cy="35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Model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74" name="Google Shape;1974;p53"/>
          <p:cNvSpPr txBox="1"/>
          <p:nvPr/>
        </p:nvSpPr>
        <p:spPr>
          <a:xfrm>
            <a:off x="3579012" y="4355379"/>
            <a:ext cx="1986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Sklearn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75" name="Google Shape;1975;p53"/>
          <p:cNvSpPr txBox="1"/>
          <p:nvPr/>
        </p:nvSpPr>
        <p:spPr>
          <a:xfrm>
            <a:off x="5512026" y="2677462"/>
            <a:ext cx="2534405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Model Comparion</a:t>
            </a:r>
            <a:endParaRPr sz="21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976" name="Google Shape;1976;p53"/>
          <p:cNvCxnSpPr/>
          <p:nvPr/>
        </p:nvCxnSpPr>
        <p:spPr>
          <a:xfrm rot="10800000" flipV="1">
            <a:off x="2475991" y="1538952"/>
            <a:ext cx="1096200" cy="564892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7" name="Google Shape;1977;p53"/>
          <p:cNvCxnSpPr/>
          <p:nvPr/>
        </p:nvCxnSpPr>
        <p:spPr>
          <a:xfrm rot="-5400000" flipH="1">
            <a:off x="2235062" y="2894713"/>
            <a:ext cx="4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8" name="Google Shape;1978;p53"/>
          <p:cNvCxnSpPr>
            <a:endCxn id="1973" idx="1"/>
          </p:cNvCxnSpPr>
          <p:nvPr/>
        </p:nvCxnSpPr>
        <p:spPr>
          <a:xfrm>
            <a:off x="2481012" y="3955138"/>
            <a:ext cx="1098000" cy="1787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9" name="Google Shape;1979;p53"/>
          <p:cNvCxnSpPr>
            <a:stCxn id="1973" idx="3"/>
            <a:endCxn id="1975" idx="2"/>
          </p:cNvCxnSpPr>
          <p:nvPr/>
        </p:nvCxnSpPr>
        <p:spPr>
          <a:xfrm flipV="1">
            <a:off x="5565012" y="3098062"/>
            <a:ext cx="1214217" cy="1035798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0" name="Google Shape;1980;p53"/>
          <p:cNvSpPr/>
          <p:nvPr/>
        </p:nvSpPr>
        <p:spPr>
          <a:xfrm>
            <a:off x="4294217" y="26178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1" name="Google Shape;1981;p53"/>
          <p:cNvGrpSpPr/>
          <p:nvPr/>
        </p:nvGrpSpPr>
        <p:grpSpPr>
          <a:xfrm>
            <a:off x="4413556" y="2749221"/>
            <a:ext cx="311764" cy="312622"/>
            <a:chOff x="-1333200" y="2770450"/>
            <a:chExt cx="291450" cy="292225"/>
          </a:xfrm>
        </p:grpSpPr>
        <p:sp>
          <p:nvSpPr>
            <p:cNvPr id="1982" name="Google Shape;1982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5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985" name="Google Shape;1985;p5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5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1988" name="Google Shape;1988;p5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53"/>
          <p:cNvGrpSpPr/>
          <p:nvPr/>
        </p:nvGrpSpPr>
        <p:grpSpPr>
          <a:xfrm>
            <a:off x="6740858" y="1878871"/>
            <a:ext cx="793256" cy="182899"/>
            <a:chOff x="2685575" y="2835950"/>
            <a:chExt cx="433000" cy="99825"/>
          </a:xfrm>
        </p:grpSpPr>
        <p:sp>
          <p:nvSpPr>
            <p:cNvPr id="1993" name="Google Shape;1993;p5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53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1998" name="Google Shape;1998;p5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047" name="Google Shape;2047;p5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53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5" name="Google Shape;20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Comparative Analysis</a:t>
            </a:r>
            <a:endParaRPr dirty="0"/>
          </a:p>
        </p:txBody>
      </p:sp>
      <p:grpSp>
        <p:nvGrpSpPr>
          <p:cNvPr id="1744" name="Google Shape;1744;p43"/>
          <p:cNvGrpSpPr/>
          <p:nvPr/>
        </p:nvGrpSpPr>
        <p:grpSpPr>
          <a:xfrm>
            <a:off x="7225925" y="-1913179"/>
            <a:ext cx="4000413" cy="3175881"/>
            <a:chOff x="5207925" y="-1994879"/>
            <a:chExt cx="4000413" cy="3175881"/>
          </a:xfrm>
        </p:grpSpPr>
        <p:sp>
          <p:nvSpPr>
            <p:cNvPr id="1745" name="Google Shape;1745;p4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31075"/>
              </p:ext>
            </p:extLst>
          </p:nvPr>
        </p:nvGraphicFramePr>
        <p:xfrm>
          <a:off x="1331754" y="1549241"/>
          <a:ext cx="5723255" cy="2376297"/>
        </p:xfrm>
        <a:graphic>
          <a:graphicData uri="http://schemas.openxmlformats.org/drawingml/2006/table">
            <a:tbl>
              <a:tblPr firstRow="1" firstCol="1" bandRow="1">
                <a:tableStyleId>{D521E1FB-0311-44FE-B1E8-53E5E7C539F2}</a:tableStyleId>
              </a:tblPr>
              <a:tblGrid>
                <a:gridCol w="2247265">
                  <a:extLst>
                    <a:ext uri="{9D8B030D-6E8A-4147-A177-3AD203B41FA5}">
                      <a16:colId xmlns:a16="http://schemas.microsoft.com/office/drawing/2014/main" val="260980538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44792962"/>
                    </a:ext>
                  </a:extLst>
                </a:gridCol>
                <a:gridCol w="1677670">
                  <a:extLst>
                    <a:ext uri="{9D8B030D-6E8A-4147-A177-3AD203B41FA5}">
                      <a16:colId xmlns:a16="http://schemas.microsoft.com/office/drawing/2014/main" val="2764657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ML MODEL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TRAIN ACCURACY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TEST ACCURACY</a:t>
                      </a:r>
                      <a:endParaRPr lang="en-IN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93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Linear Regression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0.28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0.27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3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Decision Tree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0.975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0.968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55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0.991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0.9874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720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Gradient Booster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0.9879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68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Bagging Regressor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0.997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76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Support Vector Machine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0.396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0.393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6708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5"/>
          <p:cNvSpPr txBox="1">
            <a:spLocks noGrp="1"/>
          </p:cNvSpPr>
          <p:nvPr>
            <p:ph type="title"/>
          </p:nvPr>
        </p:nvSpPr>
        <p:spPr>
          <a:xfrm>
            <a:off x="1003592" y="1176330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796422" y="2113230"/>
            <a:ext cx="5576019" cy="25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 smtClean="0"/>
              <a:t>On comparing the models created, the high accuracy </a:t>
            </a:r>
            <a:r>
              <a:rPr lang="en-IN" dirty="0" smtClean="0"/>
              <a:t>model Bagging </a:t>
            </a:r>
            <a:r>
              <a:rPr lang="en-IN" dirty="0" err="1" smtClean="0"/>
              <a:t>Regressor</a:t>
            </a:r>
            <a:r>
              <a:rPr lang="en-IN" dirty="0" smtClean="0"/>
              <a:t> is finalised.</a:t>
            </a:r>
          </a:p>
          <a:p>
            <a:pPr marL="285750" indent="-2857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final conclusion on the suicide dataset are that the irrespective of age group and generation, male population are more prone to commit suicide than female.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dirty="0" smtClean="0"/>
          </a:p>
        </p:txBody>
      </p:sp>
      <p:pic>
        <p:nvPicPr>
          <p:cNvPr id="1788" name="Google Shape;17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63" y="448812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3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00" y="645405"/>
            <a:ext cx="7713000" cy="420600"/>
          </a:xfrm>
        </p:spPr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5500" y="2125533"/>
            <a:ext cx="7713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5500" y="1372987"/>
            <a:ext cx="7713000" cy="7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1600" dirty="0" err="1" smtClean="0">
                <a:hlinkClick r:id="rId2"/>
              </a:rPr>
              <a:t>Github</a:t>
            </a:r>
            <a:r>
              <a:rPr lang="en-IN" sz="1600" dirty="0" smtClean="0">
                <a:hlinkClick r:id="rId2"/>
              </a:rPr>
              <a:t> - https</a:t>
            </a:r>
            <a:r>
              <a:rPr lang="en-IN" sz="1600" dirty="0">
                <a:hlinkClick r:id="rId2"/>
              </a:rPr>
              <a:t>://</a:t>
            </a:r>
            <a:r>
              <a:rPr lang="en-IN" sz="1600" dirty="0" smtClean="0">
                <a:hlinkClick r:id="rId2"/>
              </a:rPr>
              <a:t>github.com/ViswaBharathiSaravanan/Capstone-Project.git</a:t>
            </a:r>
            <a:endParaRPr lang="en-IN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5500" y="2805200"/>
            <a:ext cx="7713000" cy="121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IN" sz="1600" dirty="0" smtClean="0">
                <a:hlinkClick r:id="rId3"/>
              </a:rPr>
              <a:t>https</a:t>
            </a:r>
            <a:r>
              <a:rPr lang="en-IN" sz="1600" dirty="0">
                <a:hlinkClick r:id="rId3"/>
              </a:rPr>
              <a:t>://</a:t>
            </a:r>
            <a:r>
              <a:rPr lang="en-IN" sz="1600" dirty="0" smtClean="0">
                <a:hlinkClick r:id="rId3"/>
              </a:rPr>
              <a:t>www.kaggle.com/datasets/russellyates88/suicide-rates-overview-1985-to-2016</a:t>
            </a:r>
          </a:p>
          <a:p>
            <a:r>
              <a:rPr lang="en-IN" sz="1600" dirty="0" smtClean="0">
                <a:hlinkClick r:id="rId3"/>
              </a:rPr>
              <a:t>https</a:t>
            </a:r>
            <a:r>
              <a:rPr lang="en-IN" sz="1600" dirty="0" smtClean="0">
                <a:hlinkClick r:id="rId3"/>
              </a:rPr>
              <a:t>://cuyvonyeh.github.io/CS4641Team18Website</a:t>
            </a:r>
            <a:r>
              <a:rPr lang="en-IN" sz="1600" dirty="0" smtClean="0">
                <a:hlinkClick r:id="rId3"/>
              </a:rPr>
              <a:t>/</a:t>
            </a:r>
            <a:endParaRPr lang="en-IN" sz="1600" dirty="0" smtClean="0"/>
          </a:p>
          <a:p>
            <a:r>
              <a:rPr lang="en-US" sz="1600" dirty="0">
                <a:hlinkClick r:id="rId4"/>
              </a:rPr>
              <a:t>https://www.datavedas.com/regression-problems-in-python/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31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64" y="2159232"/>
            <a:ext cx="7713000" cy="4206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5303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146</Words>
  <Application>Microsoft Office PowerPoint</Application>
  <PresentationFormat>On-screen Show (16:9)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Calibri</vt:lpstr>
      <vt:lpstr>Times New Roman</vt:lpstr>
      <vt:lpstr>Bai Jamjuree</vt:lpstr>
      <vt:lpstr>Aldrich</vt:lpstr>
      <vt:lpstr>Arial</vt:lpstr>
      <vt:lpstr>Data Science Project Proposal by Slidesgo</vt:lpstr>
      <vt:lpstr>SUICIDE RATE PREDICTION</vt:lpstr>
      <vt:lpstr>CONTENTS</vt:lpstr>
      <vt:lpstr>Objective</vt:lpstr>
      <vt:lpstr>WORK FLOW</vt:lpstr>
      <vt:lpstr>Comparative Analysis</vt:lpstr>
      <vt:lpstr>Conclusion</vt:lpstr>
      <vt:lpstr>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RATE PREDICTION</dc:title>
  <dc:creator>V K</dc:creator>
  <cp:lastModifiedBy>SANJAY</cp:lastModifiedBy>
  <cp:revision>18</cp:revision>
  <dcterms:modified xsi:type="dcterms:W3CDTF">2022-08-03T18:54:22Z</dcterms:modified>
</cp:coreProperties>
</file>