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65" r:id="rId6"/>
    <p:sldId id="259" r:id="rId7"/>
    <p:sldId id="260" r:id="rId8"/>
    <p:sldId id="261" r:id="rId9"/>
    <p:sldId id="262" r:id="rId10"/>
    <p:sldId id="263" r:id="rId11"/>
    <p:sldId id="264" r:id="rId12"/>
  </p:sldIdLst>
  <p:sldSz cx="12192000" cy="6858000"/>
  <p:notesSz cx="6858000" cy="9144000"/>
  <p:embeddedFontLst>
    <p:embeddedFont>
      <p:font typeface="Century Schoolbook" panose="020406040505050203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La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0q+yzGXkod+LpCiCEtX3xCkK6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51910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00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69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663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906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546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6582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3350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049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794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886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iswaDecoders/sbi-ocr"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sNBqwKK2etZ4x08XspK8jUTsHCw183SX/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979713" y="1499498"/>
            <a:ext cx="8224500" cy="3611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a:solidFill>
                  <a:srgbClr val="FFFFFF"/>
                </a:solidFill>
                <a:latin typeface="Century Schoolbook"/>
                <a:ea typeface="Century Schoolbook"/>
                <a:cs typeface="Century Schoolbook"/>
                <a:sym typeface="Century Schoolbook"/>
              </a:rPr>
              <a:t>Identification &amp; Optical character recognition (OCR) for Structured Documents</a:t>
            </a:r>
            <a:r>
              <a:rPr lang="en-US" sz="3629" b="1" i="0" u="none" strike="noStrike" cap="none">
                <a:solidFill>
                  <a:srgbClr val="FFFFFF"/>
                </a:solidFill>
                <a:latin typeface="Century Schoolbook"/>
                <a:ea typeface="Century Schoolbook"/>
                <a:cs typeface="Century Schoolbook"/>
                <a:sym typeface="Century Schoolbook"/>
              </a:rPr>
              <a:t> - SBI</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a:solidFill>
                  <a:srgbClr val="FFFFFF"/>
                </a:solidFill>
                <a:latin typeface="Century Schoolbook"/>
                <a:ea typeface="Century Schoolbook"/>
                <a:cs typeface="Century Schoolbook"/>
                <a:sym typeface="Century Schoolbook"/>
              </a:rPr>
              <a:t>Powered By - Microsoft Corporation Pvt Ltd.</a:t>
            </a:r>
            <a:endParaRPr sz="3629"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a:t>
            </a:r>
            <a:r>
              <a:rPr lang="en-US" sz="1400" b="0" i="0" u="none" strike="noStrike" cap="none" dirty="0" smtClean="0">
                <a:solidFill>
                  <a:schemeClr val="lt1"/>
                </a:solidFill>
                <a:latin typeface="Arial"/>
                <a:ea typeface="Arial"/>
                <a:cs typeface="Arial"/>
                <a:sym typeface="Arial"/>
              </a:rPr>
              <a:t>:  Alapati Lakshmi Viswanath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a:t>
            </a:r>
            <a:r>
              <a:rPr lang="en-US" sz="1400" b="0" i="0" u="none" strike="noStrike" cap="none" dirty="0" smtClean="0">
                <a:solidFill>
                  <a:schemeClr val="lt1"/>
                </a:solidFill>
                <a:latin typeface="Arial"/>
                <a:ea typeface="Arial"/>
                <a:cs typeface="Arial"/>
                <a:sym typeface="Arial"/>
              </a:rPr>
              <a:t>: alapativiswanath1@gmail.com</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a:t>
            </a:r>
            <a:r>
              <a:rPr lang="en-US" sz="1400" b="0" i="0" u="none" strike="noStrike" cap="none" dirty="0" smtClean="0">
                <a:solidFill>
                  <a:schemeClr val="lt1"/>
                </a:solidFill>
                <a:latin typeface="Arial"/>
                <a:ea typeface="Arial"/>
                <a:cs typeface="Arial"/>
                <a:sym typeface="Arial"/>
              </a:rPr>
              <a:t>8848119275</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3">
            <a:alphaModFix/>
          </a:blip>
          <a:srcRect/>
          <a:stretch/>
        </p:blipFill>
        <p:spPr>
          <a:xfrm>
            <a:off x="2485804" y="1091517"/>
            <a:ext cx="7540205" cy="1595559"/>
          </a:xfrm>
          <a:prstGeom prst="rect">
            <a:avLst/>
          </a:prstGeom>
          <a:noFill/>
          <a:ln>
            <a:noFill/>
          </a:ln>
        </p:spPr>
      </p:pic>
      <p:pic>
        <p:nvPicPr>
          <p:cNvPr id="215" name="Google Shape;215;p9"/>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2054835" y="961835"/>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4" name="Google Shape;154;p2"/>
          <p:cNvSpPr/>
          <p:nvPr/>
        </p:nvSpPr>
        <p:spPr>
          <a:xfrm>
            <a:off x="2254779" y="1197096"/>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Problem Being Solved</a:t>
            </a:r>
            <a:endParaRPr sz="1633"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3" name="Title 2"/>
          <p:cNvSpPr>
            <a:spLocks noGrp="1"/>
          </p:cNvSpPr>
          <p:nvPr>
            <p:ph type="title"/>
          </p:nvPr>
        </p:nvSpPr>
        <p:spPr>
          <a:xfrm>
            <a:off x="2254779" y="1916147"/>
            <a:ext cx="7875059" cy="3547342"/>
          </a:xfrm>
        </p:spPr>
        <p:txBody>
          <a:bodyPr>
            <a:normAutofit/>
          </a:bodyPr>
          <a:lstStyle/>
          <a:p>
            <a:pPr algn="just"/>
            <a:r>
              <a:rPr lang="en-US" sz="2400" dirty="0" smtClean="0">
                <a:solidFill>
                  <a:schemeClr val="bg1"/>
                </a:solidFill>
              </a:rPr>
              <a:t>In the era of today’s world, internet and technology changed the way of life to millions time forward. Similarly, this can make in ease for customers to do tasks of various things by just sitting at home rather than wasting in traveling and extra efforts. So, customers can scan the forms of application and upload in the app where the app do the OCR and extracts all details in separate text files, where info is gathered for further processing from SBI authorities for various purposes.</a:t>
            </a:r>
            <a:endParaRPr lang="en-US"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dirty="0">
                <a:solidFill>
                  <a:schemeClr val="lt1"/>
                </a:solidFill>
                <a:latin typeface="Lato"/>
                <a:ea typeface="Lato"/>
                <a:cs typeface="Lato"/>
                <a:sym typeface="Lato"/>
              </a:rPr>
              <a:t>Approach taken to create the model</a:t>
            </a:r>
            <a:endParaRPr sz="3000" b="1"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3" name="Text Placeholder 2"/>
          <p:cNvSpPr>
            <a:spLocks noGrp="1"/>
          </p:cNvSpPr>
          <p:nvPr>
            <p:ph type="body" idx="1"/>
          </p:nvPr>
        </p:nvSpPr>
        <p:spPr>
          <a:xfrm>
            <a:off x="2363467" y="2057399"/>
            <a:ext cx="7966396" cy="3471863"/>
          </a:xfrm>
        </p:spPr>
        <p:txBody>
          <a:bodyPr>
            <a:normAutofit/>
          </a:bodyPr>
          <a:lstStyle/>
          <a:p>
            <a:pPr>
              <a:buClr>
                <a:schemeClr val="bg1"/>
              </a:buClr>
            </a:pPr>
            <a:r>
              <a:rPr lang="en-US" sz="2400" dirty="0" smtClean="0">
                <a:solidFill>
                  <a:schemeClr val="bg1"/>
                </a:solidFill>
              </a:rPr>
              <a:t>Used pdf converter to get image files from pdf files uploaded</a:t>
            </a:r>
          </a:p>
          <a:p>
            <a:pPr>
              <a:buClr>
                <a:schemeClr val="bg1"/>
              </a:buClr>
            </a:pPr>
            <a:r>
              <a:rPr lang="en-US" sz="2400" dirty="0" smtClean="0">
                <a:solidFill>
                  <a:schemeClr val="bg1"/>
                </a:solidFill>
              </a:rPr>
              <a:t>Imposed and tried with various OCR methods and techniques in order to get highest accuracy in output of OCR data.</a:t>
            </a:r>
          </a:p>
          <a:p>
            <a:pPr>
              <a:buClr>
                <a:schemeClr val="bg1"/>
              </a:buClr>
            </a:pPr>
            <a:r>
              <a:rPr lang="en-US" sz="2400" dirty="0" smtClean="0">
                <a:solidFill>
                  <a:schemeClr val="bg1"/>
                </a:solidFill>
              </a:rPr>
              <a:t>Finally imposed, used </a:t>
            </a:r>
            <a:r>
              <a:rPr lang="en-US" sz="2400" dirty="0">
                <a:solidFill>
                  <a:schemeClr val="bg1"/>
                </a:solidFill>
              </a:rPr>
              <a:t>G</a:t>
            </a:r>
            <a:r>
              <a:rPr lang="en-US" sz="2400" dirty="0" smtClean="0">
                <a:solidFill>
                  <a:schemeClr val="bg1"/>
                </a:solidFill>
              </a:rPr>
              <a:t>oogle API to access Google Drive.</a:t>
            </a:r>
          </a:p>
          <a:p>
            <a:pPr>
              <a:buClr>
                <a:schemeClr val="bg1"/>
              </a:buClr>
            </a:pPr>
            <a:r>
              <a:rPr lang="en-US" sz="2400" dirty="0" smtClean="0">
                <a:solidFill>
                  <a:schemeClr val="bg1"/>
                </a:solidFill>
              </a:rPr>
              <a:t>User Drive API, with authentication mechanism for secure access of drive.</a:t>
            </a:r>
          </a:p>
          <a:p>
            <a:pPr>
              <a:buClr>
                <a:schemeClr val="bg1"/>
              </a:buClr>
            </a:pPr>
            <a:endParaRPr lang="en-US" sz="2400" dirty="0" smtClean="0">
              <a:solidFill>
                <a:schemeClr val="bg1"/>
              </a:solidFill>
            </a:endParaRPr>
          </a:p>
          <a:p>
            <a:pPr>
              <a:buClr>
                <a:schemeClr val="bg1"/>
              </a:buClr>
            </a:pPr>
            <a:endParaRPr lang="en-US" sz="2400" dirty="0" smtClean="0">
              <a:solidFill>
                <a:schemeClr val="bg1"/>
              </a:solidFill>
            </a:endParaRPr>
          </a:p>
          <a:p>
            <a:endParaRPr 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2214742" y="1178173"/>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3" name="Text Placeholder 2"/>
          <p:cNvSpPr>
            <a:spLocks noGrp="1"/>
          </p:cNvSpPr>
          <p:nvPr>
            <p:ph type="body" idx="1"/>
          </p:nvPr>
        </p:nvSpPr>
        <p:spPr>
          <a:xfrm>
            <a:off x="2376403" y="1300162"/>
            <a:ext cx="7966396" cy="4257676"/>
          </a:xfrm>
        </p:spPr>
        <p:txBody>
          <a:bodyPr>
            <a:normAutofit/>
          </a:bodyPr>
          <a:lstStyle/>
          <a:p>
            <a:pPr>
              <a:buClr>
                <a:schemeClr val="bg1"/>
              </a:buClr>
            </a:pPr>
            <a:r>
              <a:rPr lang="en-US" sz="2400" dirty="0" smtClean="0">
                <a:solidFill>
                  <a:schemeClr val="bg1"/>
                </a:solidFill>
              </a:rPr>
              <a:t>Method applied is, google drive gives excellent OCR technology, when we access an image file(rather than pdf, word, etc.) as doc file in drive gives complete text of any structured or unstructured data.</a:t>
            </a:r>
          </a:p>
          <a:p>
            <a:pPr>
              <a:buClr>
                <a:schemeClr val="bg1"/>
              </a:buClr>
            </a:pPr>
            <a:r>
              <a:rPr lang="en-US" sz="2400" dirty="0" smtClean="0">
                <a:solidFill>
                  <a:schemeClr val="bg1"/>
                </a:solidFill>
              </a:rPr>
              <a:t>From the text, file we extract all information of labeled data and use them for further purposes.</a:t>
            </a:r>
          </a:p>
          <a:p>
            <a:pPr>
              <a:buClr>
                <a:schemeClr val="bg1"/>
              </a:buClr>
            </a:pPr>
            <a:endParaRPr lang="en-US" sz="2400" dirty="0" smtClean="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2779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1751675" y="585788"/>
            <a:ext cx="8752800" cy="5094411"/>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087553"/>
            <a:ext cx="1826269" cy="441544"/>
          </a:xfrm>
          <a:prstGeom prst="rect">
            <a:avLst/>
          </a:prstGeom>
          <a:noFill/>
          <a:ln>
            <a:noFill/>
          </a:ln>
        </p:spPr>
      </p:pic>
      <p:sp>
        <p:nvSpPr>
          <p:cNvPr id="170" name="Google Shape;170;g126a841be86_0_5"/>
          <p:cNvSpPr/>
          <p:nvPr/>
        </p:nvSpPr>
        <p:spPr>
          <a:xfrm>
            <a:off x="1983750" y="1403053"/>
            <a:ext cx="8224500" cy="409763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4000" b="1" i="0" u="none" strike="noStrike" cap="none" dirty="0" smtClean="0">
                <a:solidFill>
                  <a:srgbClr val="FFFFFF"/>
                </a:solidFill>
                <a:latin typeface="Century Schoolbook"/>
                <a:ea typeface="Century Schoolbook"/>
                <a:cs typeface="Century Schoolbook"/>
                <a:sym typeface="Century Schoolbook"/>
              </a:rPr>
              <a:t>Prerequisites</a:t>
            </a:r>
            <a:endParaRPr sz="4000" b="1" i="0" u="none" strike="noStrike" cap="none" dirty="0">
              <a:solidFill>
                <a:srgbClr val="FFFFFF"/>
              </a:solidFill>
              <a:latin typeface="Century Schoolbook"/>
              <a:ea typeface="Century Schoolbook"/>
              <a:cs typeface="Century Schoolbook"/>
              <a:sym typeface="Century Schoolbook"/>
            </a:endParaRPr>
          </a:p>
          <a:p>
            <a:pPr marL="914400" marR="0" lvl="0" indent="-457200" algn="l" rtl="0">
              <a:lnSpc>
                <a:spcPct val="100000"/>
              </a:lnSpc>
              <a:spcBef>
                <a:spcPts val="0"/>
              </a:spcBef>
              <a:spcAft>
                <a:spcPts val="0"/>
              </a:spcAft>
              <a:buClr>
                <a:schemeClr val="bg1"/>
              </a:buClr>
              <a:buFont typeface="Arial" panose="020B0604020202020204" pitchFamily="34" charset="0"/>
              <a:buChar char="•"/>
            </a:pPr>
            <a:endParaRPr lang="en-US" sz="2400" b="1" dirty="0" smtClean="0">
              <a:solidFill>
                <a:srgbClr val="FFFFFF"/>
              </a:solidFill>
              <a:latin typeface="Century Schoolbook"/>
              <a:ea typeface="Century Schoolbook"/>
              <a:cs typeface="Century Schoolbook"/>
              <a:sym typeface="Century Schoolbook"/>
            </a:endParaRPr>
          </a:p>
          <a:p>
            <a:pPr marL="914400" marR="0" lvl="0" indent="-457200" algn="l" rtl="0">
              <a:lnSpc>
                <a:spcPct val="100000"/>
              </a:lnSpc>
              <a:spcBef>
                <a:spcPts val="0"/>
              </a:spcBef>
              <a:spcAft>
                <a:spcPts val="0"/>
              </a:spcAft>
              <a:buClr>
                <a:schemeClr val="bg1"/>
              </a:buClr>
              <a:buFont typeface="Arial" panose="020B0604020202020204" pitchFamily="34" charset="0"/>
              <a:buChar char="•"/>
            </a:pPr>
            <a:r>
              <a:rPr lang="en-US" sz="2400" dirty="0" smtClean="0">
                <a:solidFill>
                  <a:srgbClr val="FFFFFF"/>
                </a:solidFill>
                <a:latin typeface="Century Schoolbook"/>
                <a:ea typeface="Century Schoolbook"/>
                <a:cs typeface="Century Schoolbook"/>
                <a:sym typeface="Century Schoolbook"/>
              </a:rPr>
              <a:t>Sample </a:t>
            </a:r>
            <a:r>
              <a:rPr lang="en-US" sz="2400" dirty="0">
                <a:solidFill>
                  <a:srgbClr val="FFFFFF"/>
                </a:solidFill>
                <a:latin typeface="Century Schoolbook"/>
                <a:ea typeface="Century Schoolbook"/>
                <a:cs typeface="Century Schoolbook"/>
                <a:sym typeface="Century Schoolbook"/>
              </a:rPr>
              <a:t>documents as per various document type / language / format, etc.</a:t>
            </a:r>
            <a:endParaRPr sz="2400" dirty="0">
              <a:solidFill>
                <a:srgbClr val="FFFFFF"/>
              </a:solidFill>
              <a:latin typeface="Century Schoolbook"/>
              <a:ea typeface="Century Schoolbook"/>
              <a:cs typeface="Century Schoolbook"/>
              <a:sym typeface="Century Schoolbook"/>
            </a:endParaRPr>
          </a:p>
          <a:p>
            <a:pPr marL="914400" marR="0" lvl="0" indent="-457200" algn="l" rtl="0">
              <a:lnSpc>
                <a:spcPct val="100000"/>
              </a:lnSpc>
              <a:spcBef>
                <a:spcPts val="0"/>
              </a:spcBef>
              <a:spcAft>
                <a:spcPts val="0"/>
              </a:spcAft>
              <a:buClr>
                <a:schemeClr val="bg1"/>
              </a:buClr>
              <a:buFont typeface="Arial" panose="020B0604020202020204" pitchFamily="34" charset="0"/>
              <a:buChar char="•"/>
            </a:pPr>
            <a:r>
              <a:rPr lang="en-US" sz="2400" dirty="0">
                <a:solidFill>
                  <a:srgbClr val="FFFFFF"/>
                </a:solidFill>
                <a:latin typeface="Century Schoolbook"/>
                <a:ea typeface="Century Schoolbook"/>
                <a:cs typeface="Century Schoolbook"/>
                <a:sym typeface="Century Schoolbook"/>
              </a:rPr>
              <a:t>Sample scanned document / image format:</a:t>
            </a:r>
            <a:endParaRPr sz="2400" dirty="0">
              <a:solidFill>
                <a:srgbClr val="FFFFFF"/>
              </a:solidFill>
              <a:latin typeface="Century Schoolbook"/>
              <a:ea typeface="Century Schoolbook"/>
              <a:cs typeface="Century Schoolbook"/>
              <a:sym typeface="Century Schoolbook"/>
            </a:endParaRPr>
          </a:p>
          <a:p>
            <a:pPr marL="1028700" marR="0" lvl="0" indent="-571500" algn="l" rtl="0">
              <a:lnSpc>
                <a:spcPct val="100000"/>
              </a:lnSpc>
              <a:spcBef>
                <a:spcPts val="0"/>
              </a:spcBef>
              <a:spcAft>
                <a:spcPts val="0"/>
              </a:spcAft>
            </a:pPr>
            <a:r>
              <a:rPr lang="en-US" sz="2400" dirty="0">
                <a:solidFill>
                  <a:srgbClr val="FFFFFF"/>
                </a:solidFill>
                <a:latin typeface="Century Schoolbook"/>
                <a:ea typeface="Century Schoolbook"/>
                <a:cs typeface="Century Schoolbook"/>
                <a:sym typeface="Century Schoolbook"/>
              </a:rPr>
              <a:t>	</a:t>
            </a:r>
            <a:r>
              <a:rPr lang="en-US" sz="2400" dirty="0" smtClean="0">
                <a:solidFill>
                  <a:srgbClr val="FFFFFF"/>
                </a:solidFill>
                <a:latin typeface="Century Schoolbook"/>
                <a:ea typeface="Century Schoolbook"/>
                <a:cs typeface="Century Schoolbook"/>
                <a:sym typeface="Century Schoolbook"/>
              </a:rPr>
              <a:t>1</a:t>
            </a:r>
            <a:r>
              <a:rPr lang="en-US" sz="2400" dirty="0">
                <a:solidFill>
                  <a:srgbClr val="FFFFFF"/>
                </a:solidFill>
                <a:latin typeface="Century Schoolbook"/>
                <a:ea typeface="Century Schoolbook"/>
                <a:cs typeface="Century Schoolbook"/>
                <a:sym typeface="Century Schoolbook"/>
              </a:rPr>
              <a:t>. JPEG</a:t>
            </a:r>
            <a:endParaRPr sz="2400" dirty="0">
              <a:solidFill>
                <a:srgbClr val="FFFFFF"/>
              </a:solidFill>
              <a:latin typeface="Century Schoolbook"/>
              <a:ea typeface="Century Schoolbook"/>
              <a:cs typeface="Century Schoolbook"/>
              <a:sym typeface="Century Schoolbook"/>
            </a:endParaRPr>
          </a:p>
          <a:p>
            <a:pPr marL="1028700" marR="0" lvl="0" indent="-571500" algn="l" rtl="0">
              <a:lnSpc>
                <a:spcPct val="100000"/>
              </a:lnSpc>
              <a:spcBef>
                <a:spcPts val="0"/>
              </a:spcBef>
              <a:spcAft>
                <a:spcPts val="0"/>
              </a:spcAft>
            </a:pPr>
            <a:r>
              <a:rPr lang="en-US" sz="2400" dirty="0" smtClean="0">
                <a:solidFill>
                  <a:srgbClr val="FFFFFF"/>
                </a:solidFill>
                <a:latin typeface="Century Schoolbook"/>
                <a:ea typeface="Century Schoolbook"/>
                <a:cs typeface="Century Schoolbook"/>
                <a:sym typeface="Century Schoolbook"/>
              </a:rPr>
              <a:t>	2</a:t>
            </a:r>
            <a:r>
              <a:rPr lang="en-US" sz="2400" dirty="0">
                <a:solidFill>
                  <a:srgbClr val="FFFFFF"/>
                </a:solidFill>
                <a:latin typeface="Century Schoolbook"/>
                <a:ea typeface="Century Schoolbook"/>
                <a:cs typeface="Century Schoolbook"/>
                <a:sym typeface="Century Schoolbook"/>
              </a:rPr>
              <a:t>. PDF</a:t>
            </a:r>
            <a:endParaRPr sz="2400" dirty="0">
              <a:solidFill>
                <a:srgbClr val="FFFFFF"/>
              </a:solidFill>
              <a:latin typeface="Century Schoolbook"/>
              <a:ea typeface="Century Schoolbook"/>
              <a:cs typeface="Century Schoolbook"/>
              <a:sym typeface="Century Schoolbook"/>
            </a:endParaRPr>
          </a:p>
          <a:p>
            <a:pPr marL="1028700" marR="0" lvl="0" indent="-571500" algn="l" rtl="0">
              <a:lnSpc>
                <a:spcPct val="100000"/>
              </a:lnSpc>
              <a:spcBef>
                <a:spcPts val="0"/>
              </a:spcBef>
              <a:spcAft>
                <a:spcPts val="0"/>
              </a:spcAft>
            </a:pPr>
            <a:r>
              <a:rPr lang="en-US" sz="2400" dirty="0" smtClean="0">
                <a:solidFill>
                  <a:srgbClr val="FFFFFF"/>
                </a:solidFill>
                <a:latin typeface="Century Schoolbook"/>
                <a:ea typeface="Century Schoolbook"/>
                <a:cs typeface="Century Schoolbook"/>
                <a:sym typeface="Century Schoolbook"/>
              </a:rPr>
              <a:t>	3</a:t>
            </a:r>
            <a:r>
              <a:rPr lang="en-US" sz="2400" dirty="0">
                <a:solidFill>
                  <a:srgbClr val="FFFFFF"/>
                </a:solidFill>
                <a:latin typeface="Century Schoolbook"/>
                <a:ea typeface="Century Schoolbook"/>
                <a:cs typeface="Century Schoolbook"/>
                <a:sym typeface="Century Schoolbook"/>
              </a:rPr>
              <a:t>. </a:t>
            </a:r>
            <a:r>
              <a:rPr lang="en-US" sz="2400" dirty="0" smtClean="0">
                <a:solidFill>
                  <a:srgbClr val="FFFFFF"/>
                </a:solidFill>
                <a:latin typeface="Century Schoolbook"/>
                <a:ea typeface="Century Schoolbook"/>
                <a:cs typeface="Century Schoolbook"/>
                <a:sym typeface="Century Schoolbook"/>
              </a:rPr>
              <a:t>TIFF</a:t>
            </a:r>
          </a:p>
          <a:p>
            <a:pPr marL="1028700" marR="0" lvl="0" indent="-571500" algn="l" rtl="0">
              <a:lnSpc>
                <a:spcPct val="100000"/>
              </a:lnSpc>
              <a:spcBef>
                <a:spcPts val="0"/>
              </a:spcBef>
              <a:spcAft>
                <a:spcPts val="0"/>
              </a:spcAft>
              <a:buClr>
                <a:schemeClr val="bg1"/>
              </a:buClr>
              <a:buFont typeface="Arial" panose="020B0604020202020204" pitchFamily="34" charset="0"/>
              <a:buChar char="•"/>
            </a:pPr>
            <a:r>
              <a:rPr lang="en-US" sz="2400" dirty="0" smtClean="0">
                <a:solidFill>
                  <a:srgbClr val="FFFFFF"/>
                </a:solidFill>
                <a:latin typeface="Century Schoolbook"/>
                <a:ea typeface="Century Schoolbook"/>
                <a:cs typeface="Century Schoolbook"/>
                <a:sym typeface="Century Schoolbook"/>
              </a:rPr>
              <a:t>Pre-knowledge of API using with authentication keys etc..</a:t>
            </a:r>
          </a:p>
          <a:p>
            <a:pPr marL="1028700" marR="0" lvl="0" indent="-571500" algn="l" rtl="0">
              <a:lnSpc>
                <a:spcPct val="100000"/>
              </a:lnSpc>
              <a:spcBef>
                <a:spcPts val="0"/>
              </a:spcBef>
              <a:spcAft>
                <a:spcPts val="0"/>
              </a:spcAft>
              <a:buClr>
                <a:schemeClr val="bg1"/>
              </a:buClr>
              <a:buFont typeface="Arial" panose="020B0604020202020204" pitchFamily="34" charset="0"/>
              <a:buChar char="•"/>
            </a:pPr>
            <a:r>
              <a:rPr lang="en-US" sz="2400" dirty="0" smtClean="0">
                <a:solidFill>
                  <a:srgbClr val="FFFFFF"/>
                </a:solidFill>
                <a:latin typeface="Century Schoolbook"/>
                <a:ea typeface="Century Schoolbook"/>
                <a:cs typeface="Century Schoolbook"/>
                <a:sym typeface="Century Schoolbook"/>
              </a:rPr>
              <a:t>System file-handling</a:t>
            </a:r>
          </a:p>
          <a:p>
            <a:pPr marL="1028700" marR="0" lvl="0" indent="-571500" algn="l" rtl="0">
              <a:lnSpc>
                <a:spcPct val="100000"/>
              </a:lnSpc>
              <a:spcBef>
                <a:spcPts val="0"/>
              </a:spcBef>
              <a:spcAft>
                <a:spcPts val="0"/>
              </a:spcAft>
              <a:buClr>
                <a:schemeClr val="bg1"/>
              </a:buClr>
              <a:buFont typeface="Arial" panose="020B0604020202020204" pitchFamily="34" charset="0"/>
              <a:buChar char="•"/>
            </a:pPr>
            <a:r>
              <a:rPr lang="en-US" sz="2400" dirty="0" smtClean="0">
                <a:solidFill>
                  <a:srgbClr val="FFFFFF"/>
                </a:solidFill>
                <a:latin typeface="Century Schoolbook"/>
                <a:ea typeface="Century Schoolbook"/>
                <a:cs typeface="Century Schoolbook"/>
                <a:sym typeface="Century Schoolbook"/>
              </a:rPr>
              <a:t>Testing, debugging etc</a:t>
            </a:r>
          </a:p>
          <a:p>
            <a:pPr marL="457200" marR="0" lvl="0" indent="0" algn="l" rtl="0">
              <a:lnSpc>
                <a:spcPct val="100000"/>
              </a:lnSpc>
              <a:spcBef>
                <a:spcPts val="0"/>
              </a:spcBef>
              <a:spcAft>
                <a:spcPts val="0"/>
              </a:spcAft>
              <a:buNone/>
            </a:pPr>
            <a:endParaRPr sz="2400" b="1" dirty="0">
              <a:solidFill>
                <a:srgbClr val="FFFFFF"/>
              </a:solidFill>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endParaRPr sz="3629" b="1" dirty="0">
              <a:solidFill>
                <a:srgbClr val="FFFFFF"/>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2065626" y="770345"/>
            <a:ext cx="8289719" cy="4725482"/>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2236466" y="1114425"/>
            <a:ext cx="7836221" cy="4071938"/>
          </a:xfrm>
          <a:prstGeom prst="rect">
            <a:avLst/>
          </a:prstGeom>
          <a:noFill/>
          <a:ln>
            <a:noFill/>
          </a:ln>
        </p:spPr>
        <p:txBody>
          <a:bodyPr spcFirstLastPara="1" wrap="square" lIns="81625" tIns="40800" rIns="81625" bIns="40800" anchor="t" anchorCtr="0">
            <a:noAutofit/>
          </a:bodyPr>
          <a:lstStyle/>
          <a:p>
            <a:pPr marR="0" lvl="0" algn="ctr" rtl="0">
              <a:lnSpc>
                <a:spcPct val="100000"/>
              </a:lnSpc>
              <a:spcBef>
                <a:spcPts val="0"/>
              </a:spcBef>
              <a:spcAft>
                <a:spcPts val="0"/>
              </a:spcAft>
              <a:buClr>
                <a:schemeClr val="bg1"/>
              </a:buClr>
              <a:buSzPct val="112000"/>
            </a:pPr>
            <a:r>
              <a:rPr lang="en-US" sz="3200" b="1" i="0" u="none" strike="noStrike" cap="none" dirty="0">
                <a:solidFill>
                  <a:schemeClr val="bg1"/>
                </a:solidFill>
                <a:sym typeface="Arial"/>
              </a:rPr>
              <a:t>Any supporting assumptions, functional requirements(FR) and non-functional requirements(NFR)</a:t>
            </a:r>
            <a:endParaRPr sz="3200" b="0" i="0" u="none" strike="noStrike" cap="none" dirty="0">
              <a:solidFill>
                <a:schemeClr val="bg1"/>
              </a:solidFill>
              <a:sym typeface="Arial"/>
            </a:endParaRPr>
          </a:p>
          <a:p>
            <a:pPr marL="0" marR="0" lvl="0" indent="0" algn="ctr" rtl="0">
              <a:lnSpc>
                <a:spcPct val="42000"/>
              </a:lnSpc>
              <a:spcBef>
                <a:spcPts val="0"/>
              </a:spcBef>
              <a:spcAft>
                <a:spcPts val="0"/>
              </a:spcAft>
              <a:buClr>
                <a:srgbClr val="000000"/>
              </a:buClr>
              <a:buSzPts val="1633"/>
              <a:buFont typeface="Arial"/>
              <a:buNone/>
            </a:pPr>
            <a:endParaRPr lang="en-US" sz="3200" b="0" i="0" u="none" strike="noStrike" cap="none" dirty="0" smtClean="0">
              <a:solidFill>
                <a:schemeClr val="bg1"/>
              </a:solidFill>
              <a:sym typeface="Arial"/>
            </a:endParaRPr>
          </a:p>
          <a:p>
            <a:pPr marL="0" marR="0" lvl="0" indent="0" algn="ctr" rtl="0">
              <a:lnSpc>
                <a:spcPct val="50000"/>
              </a:lnSpc>
              <a:spcBef>
                <a:spcPts val="0"/>
              </a:spcBef>
              <a:spcAft>
                <a:spcPts val="0"/>
              </a:spcAft>
              <a:buClr>
                <a:srgbClr val="000000"/>
              </a:buClr>
              <a:buSzPts val="1633"/>
              <a:buFont typeface="Arial"/>
              <a:buNone/>
            </a:pPr>
            <a:endParaRPr lang="en-US" sz="3200" dirty="0">
              <a:solidFill>
                <a:schemeClr val="bg1"/>
              </a:solidFill>
            </a:endParaRPr>
          </a:p>
          <a:p>
            <a:pPr marL="342900" marR="0" lvl="0" indent="-342900" rtl="0">
              <a:lnSpc>
                <a:spcPct val="50000"/>
              </a:lnSpc>
              <a:spcBef>
                <a:spcPts val="0"/>
              </a:spcBef>
              <a:spcAft>
                <a:spcPts val="0"/>
              </a:spcAft>
              <a:buClr>
                <a:schemeClr val="bg1"/>
              </a:buClr>
              <a:buSzPct val="100000"/>
              <a:buFont typeface="Arial" panose="020B0604020202020204" pitchFamily="34" charset="0"/>
              <a:buChar char="•"/>
            </a:pPr>
            <a:r>
              <a:rPr lang="en-US" sz="2400" dirty="0" smtClean="0">
                <a:solidFill>
                  <a:schemeClr val="bg1"/>
                </a:solidFill>
              </a:rPr>
              <a:t>If the image file is uploaded it must be at least have</a:t>
            </a:r>
          </a:p>
          <a:p>
            <a:pPr marL="342900" marR="0" lvl="0" indent="-342900" rtl="0">
              <a:lnSpc>
                <a:spcPct val="50000"/>
              </a:lnSpc>
              <a:spcBef>
                <a:spcPts val="0"/>
              </a:spcBef>
              <a:spcAft>
                <a:spcPts val="0"/>
              </a:spcAft>
              <a:buClr>
                <a:schemeClr val="bg1"/>
              </a:buClr>
              <a:buSzPct val="100000"/>
              <a:buFont typeface="Arial" panose="020B0604020202020204" pitchFamily="34" charset="0"/>
              <a:buChar char="•"/>
            </a:pPr>
            <a:endParaRPr lang="en-US" sz="2400" dirty="0">
              <a:solidFill>
                <a:schemeClr val="bg1"/>
              </a:solidFill>
            </a:endParaRPr>
          </a:p>
          <a:p>
            <a:pPr marR="0" lvl="0" rtl="0">
              <a:lnSpc>
                <a:spcPct val="50000"/>
              </a:lnSpc>
              <a:spcBef>
                <a:spcPts val="0"/>
              </a:spcBef>
              <a:spcAft>
                <a:spcPts val="0"/>
              </a:spcAft>
              <a:buClr>
                <a:schemeClr val="bg1"/>
              </a:buClr>
              <a:buSzPct val="100000"/>
            </a:pPr>
            <a:r>
              <a:rPr lang="en-US" sz="2400" dirty="0" smtClean="0">
                <a:solidFill>
                  <a:schemeClr val="bg1"/>
                </a:solidFill>
              </a:rPr>
              <a:t>    200 DPI, to get estimated output of the data present in </a:t>
            </a:r>
          </a:p>
          <a:p>
            <a:pPr marR="0" lvl="0" rtl="0">
              <a:lnSpc>
                <a:spcPct val="50000"/>
              </a:lnSpc>
              <a:spcBef>
                <a:spcPts val="0"/>
              </a:spcBef>
              <a:spcAft>
                <a:spcPts val="0"/>
              </a:spcAft>
              <a:buClr>
                <a:schemeClr val="bg1"/>
              </a:buClr>
              <a:buSzPct val="100000"/>
            </a:pPr>
            <a:r>
              <a:rPr lang="en-US" sz="2400" dirty="0" smtClean="0">
                <a:solidFill>
                  <a:schemeClr val="bg1"/>
                </a:solidFill>
              </a:rPr>
              <a:t> </a:t>
            </a:r>
          </a:p>
          <a:p>
            <a:pPr marR="0" lvl="0" rtl="0">
              <a:lnSpc>
                <a:spcPct val="50000"/>
              </a:lnSpc>
              <a:spcBef>
                <a:spcPts val="0"/>
              </a:spcBef>
              <a:spcAft>
                <a:spcPts val="0"/>
              </a:spcAft>
              <a:buClr>
                <a:schemeClr val="bg1"/>
              </a:buClr>
              <a:buSzPct val="100000"/>
            </a:pPr>
            <a:r>
              <a:rPr lang="en-US" sz="2400" dirty="0" smtClean="0">
                <a:solidFill>
                  <a:schemeClr val="bg1"/>
                </a:solidFill>
              </a:rPr>
              <a:t>    image.</a:t>
            </a:r>
          </a:p>
          <a:p>
            <a:pPr marR="0" lvl="0" rtl="0">
              <a:lnSpc>
                <a:spcPct val="50000"/>
              </a:lnSpc>
              <a:spcBef>
                <a:spcPts val="0"/>
              </a:spcBef>
              <a:spcAft>
                <a:spcPts val="0"/>
              </a:spcAft>
              <a:buClr>
                <a:schemeClr val="bg1"/>
              </a:buClr>
              <a:buSzPct val="100000"/>
            </a:pPr>
            <a:endParaRPr lang="en-US" sz="2400" dirty="0">
              <a:solidFill>
                <a:schemeClr val="bg1"/>
              </a:solidFill>
            </a:endParaRPr>
          </a:p>
          <a:p>
            <a:pPr marL="342900" marR="0" lvl="0" indent="-342900" rtl="0">
              <a:lnSpc>
                <a:spcPct val="50000"/>
              </a:lnSpc>
              <a:spcBef>
                <a:spcPts val="0"/>
              </a:spcBef>
              <a:spcAft>
                <a:spcPts val="0"/>
              </a:spcAft>
              <a:buClr>
                <a:schemeClr val="bg1"/>
              </a:buClr>
              <a:buSzPct val="100000"/>
              <a:buFont typeface="Arial" panose="020B0604020202020204" pitchFamily="34" charset="0"/>
              <a:buChar char="•"/>
            </a:pPr>
            <a:r>
              <a:rPr lang="en-US" sz="2400" dirty="0" smtClean="0">
                <a:solidFill>
                  <a:schemeClr val="bg1"/>
                </a:solidFill>
              </a:rPr>
              <a:t>If pdf uploaded, I convert pdf to list of images of 500</a:t>
            </a:r>
          </a:p>
          <a:p>
            <a:pPr marL="342900" marR="0" lvl="0" indent="-342900" rtl="0">
              <a:lnSpc>
                <a:spcPct val="50000"/>
              </a:lnSpc>
              <a:spcBef>
                <a:spcPts val="0"/>
              </a:spcBef>
              <a:spcAft>
                <a:spcPts val="0"/>
              </a:spcAft>
              <a:buClr>
                <a:schemeClr val="bg1"/>
              </a:buClr>
              <a:buSzPct val="100000"/>
              <a:buFont typeface="Arial" panose="020B0604020202020204" pitchFamily="34" charset="0"/>
              <a:buChar char="•"/>
            </a:pPr>
            <a:endParaRPr lang="en-US" sz="2400" dirty="0">
              <a:solidFill>
                <a:schemeClr val="bg1"/>
              </a:solidFill>
            </a:endParaRPr>
          </a:p>
          <a:p>
            <a:pPr marR="0" lvl="0" rtl="0">
              <a:lnSpc>
                <a:spcPct val="50000"/>
              </a:lnSpc>
              <a:spcBef>
                <a:spcPts val="0"/>
              </a:spcBef>
              <a:spcAft>
                <a:spcPts val="0"/>
              </a:spcAft>
              <a:buClr>
                <a:schemeClr val="bg1"/>
              </a:buClr>
              <a:buSzPct val="100000"/>
            </a:pPr>
            <a:r>
              <a:rPr lang="en-US" sz="2400" dirty="0">
                <a:solidFill>
                  <a:schemeClr val="bg1"/>
                </a:solidFill>
              </a:rPr>
              <a:t> </a:t>
            </a:r>
            <a:r>
              <a:rPr lang="en-US" sz="2400" dirty="0" smtClean="0">
                <a:solidFill>
                  <a:schemeClr val="bg1"/>
                </a:solidFill>
              </a:rPr>
              <a:t>   DPI.</a:t>
            </a:r>
            <a:endParaRPr lang="en-US" sz="2400" dirty="0">
              <a:solidFill>
                <a:schemeClr val="bg1"/>
              </a:solidFill>
            </a:endParaRPr>
          </a:p>
          <a:p>
            <a:pPr marR="0" lvl="0" rtl="0">
              <a:lnSpc>
                <a:spcPct val="50000"/>
              </a:lnSpc>
              <a:spcBef>
                <a:spcPts val="0"/>
              </a:spcBef>
              <a:spcAft>
                <a:spcPts val="0"/>
              </a:spcAft>
              <a:buClr>
                <a:schemeClr val="bg1"/>
              </a:buClr>
              <a:buSzPct val="100000"/>
            </a:pPr>
            <a:r>
              <a:rPr lang="en-US" sz="2400" dirty="0">
                <a:solidFill>
                  <a:schemeClr val="bg1"/>
                </a:solidFill>
              </a:rPr>
              <a:t> </a:t>
            </a:r>
            <a:r>
              <a:rPr lang="en-US" sz="2400" dirty="0" smtClean="0">
                <a:solidFill>
                  <a:schemeClr val="bg1"/>
                </a:solidFill>
              </a:rPr>
              <a:t>     </a:t>
            </a:r>
            <a:endParaRPr sz="2400" b="0" i="0" u="none" strike="noStrike" cap="none" dirty="0">
              <a:solidFill>
                <a:schemeClr val="bg1"/>
              </a:solidFill>
              <a:sym typeface="Arial"/>
            </a:endParaRPr>
          </a:p>
          <a:p>
            <a:pPr marL="0" marR="0" lvl="0" indent="0" algn="ctr" rtl="0">
              <a:lnSpc>
                <a:spcPct val="54000"/>
              </a:lnSpc>
              <a:spcBef>
                <a:spcPts val="0"/>
              </a:spcBef>
              <a:spcAft>
                <a:spcPts val="0"/>
              </a:spcAft>
              <a:buClr>
                <a:srgbClr val="000000"/>
              </a:buClr>
              <a:buSzPts val="1633"/>
              <a:buFont typeface="Arial"/>
              <a:buNone/>
            </a:pPr>
            <a:endParaRPr sz="2400" b="0" i="0" u="none" strike="noStrike" cap="none" dirty="0">
              <a:solidFill>
                <a:schemeClr val="bg1"/>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1951140" y="1222406"/>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160032" y="1605145"/>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dirty="0">
                <a:solidFill>
                  <a:schemeClr val="lt1"/>
                </a:solidFill>
              </a:rPr>
              <a:t>R</a:t>
            </a:r>
            <a:r>
              <a:rPr lang="en-US" sz="3266" b="1" i="0" u="none" strike="noStrike" cap="none" dirty="0" smtClean="0">
                <a:solidFill>
                  <a:schemeClr val="lt1"/>
                </a:solidFill>
                <a:latin typeface="Arial"/>
                <a:ea typeface="Arial"/>
                <a:cs typeface="Arial"/>
                <a:sym typeface="Arial"/>
              </a:rPr>
              <a:t>eason </a:t>
            </a:r>
            <a:r>
              <a:rPr lang="en-US" sz="3266" b="1" i="0" u="none" strike="noStrike" cap="none" dirty="0">
                <a:solidFill>
                  <a:schemeClr val="lt1"/>
                </a:solidFill>
                <a:latin typeface="Arial"/>
                <a:ea typeface="Arial"/>
                <a:cs typeface="Arial"/>
                <a:sym typeface="Arial"/>
              </a:rPr>
              <a:t>why your solution should be </a:t>
            </a:r>
            <a:r>
              <a:rPr lang="en-US" sz="3266" b="1" i="0" u="none" strike="noStrike" cap="none" dirty="0" smtClean="0">
                <a:solidFill>
                  <a:schemeClr val="lt1"/>
                </a:solidFill>
                <a:latin typeface="Arial"/>
                <a:ea typeface="Arial"/>
                <a:cs typeface="Arial"/>
                <a:sym typeface="Arial"/>
              </a:rPr>
              <a:t>considered…</a:t>
            </a: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3" name="Text Placeholder 2"/>
          <p:cNvSpPr>
            <a:spLocks noGrp="1"/>
          </p:cNvSpPr>
          <p:nvPr>
            <p:ph type="body" idx="1"/>
          </p:nvPr>
        </p:nvSpPr>
        <p:spPr>
          <a:xfrm>
            <a:off x="2160032" y="2674945"/>
            <a:ext cx="7869793" cy="2840030"/>
          </a:xfrm>
        </p:spPr>
        <p:txBody>
          <a:bodyPr/>
          <a:lstStyle/>
          <a:p>
            <a:pPr marL="114300" indent="0" algn="just">
              <a:buNone/>
            </a:pPr>
            <a:r>
              <a:rPr lang="en-US" dirty="0" smtClean="0">
                <a:solidFill>
                  <a:schemeClr val="bg1"/>
                </a:solidFill>
              </a:rPr>
              <a:t>I personally and scientifically consider my approach would be great approach, it gives better accuracy output than the all approaches I have been researched recently, and a model on this would be a perfectly higher accurate than anyone’s.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p:nvPr/>
        </p:nvSpPr>
        <p:spPr>
          <a:xfrm>
            <a:off x="1983516" y="95383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9" name="Google Shape;199;p7"/>
          <p:cNvSpPr/>
          <p:nvPr/>
        </p:nvSpPr>
        <p:spPr>
          <a:xfrm>
            <a:off x="2111075" y="2432720"/>
            <a:ext cx="80346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Source code (Github Repository Link</a:t>
            </a:r>
            <a:r>
              <a:rPr lang="en-US" sz="2400" b="1" i="0" u="none" strike="noStrike" cap="none" dirty="0" smtClean="0">
                <a:solidFill>
                  <a:schemeClr val="lt1"/>
                </a:solidFill>
                <a:latin typeface="Lato"/>
                <a:ea typeface="Lato"/>
                <a:cs typeface="Lato"/>
                <a:sym typeface="Lato"/>
              </a:rPr>
              <a:t>)</a:t>
            </a:r>
          </a:p>
          <a:p>
            <a:pPr marL="0" marR="0" lvl="0" indent="0" algn="l" rtl="0">
              <a:lnSpc>
                <a:spcPct val="42000"/>
              </a:lnSpc>
              <a:spcBef>
                <a:spcPts val="0"/>
              </a:spcBef>
              <a:spcAft>
                <a:spcPts val="0"/>
              </a:spcAft>
              <a:buClr>
                <a:srgbClr val="000000"/>
              </a:buClr>
              <a:buSzPts val="2400"/>
              <a:buFont typeface="Arial"/>
              <a:buNone/>
            </a:pPr>
            <a:endParaRPr lang="en-US" sz="2400" b="1" dirty="0">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i="0" u="none" strike="noStrike" cap="none" dirty="0" smtClean="0">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dirty="0">
              <a:solidFill>
                <a:schemeClr val="lt1"/>
              </a:solidFill>
              <a:latin typeface="Lato"/>
              <a:sym typeface="Lato"/>
              <a:hlinkClick r:id="rId3"/>
            </a:endParaRPr>
          </a:p>
          <a:p>
            <a:pPr lvl="0">
              <a:lnSpc>
                <a:spcPct val="42000"/>
              </a:lnSpc>
              <a:buSzPts val="2400"/>
            </a:pPr>
            <a:r>
              <a:rPr lang="en-US" sz="2400" b="1" dirty="0">
                <a:solidFill>
                  <a:schemeClr val="lt1"/>
                </a:solidFill>
                <a:latin typeface="Lato"/>
                <a:sym typeface="Lato"/>
                <a:hlinkClick r:id="rId3"/>
              </a:rPr>
              <a:t>https://github.com/ViswaDecoders/sbi-ocr</a:t>
            </a:r>
            <a:endParaRPr lang="en-US" sz="2400" b="1" i="0" u="none" strike="noStrike" cap="none" dirty="0" smtClean="0">
              <a:solidFill>
                <a:schemeClr val="lt1"/>
              </a:solidFill>
              <a:latin typeface="Lato"/>
              <a:ea typeface="Arial"/>
              <a:cs typeface="Arial"/>
              <a:sym typeface="Lato"/>
            </a:endParaRPr>
          </a:p>
          <a:p>
            <a:pPr marL="0" marR="0" lvl="0" indent="0" algn="l" rtl="0">
              <a:lnSpc>
                <a:spcPct val="42000"/>
              </a:lnSpc>
              <a:spcBef>
                <a:spcPts val="0"/>
              </a:spcBef>
              <a:spcAft>
                <a:spcPts val="0"/>
              </a:spcAft>
              <a:buClr>
                <a:srgbClr val="000000"/>
              </a:buClr>
              <a:buSzPts val="2400"/>
              <a:buFont typeface="Arial"/>
              <a:buNone/>
            </a:pPr>
            <a:endParaRPr sz="1400"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200" name="Google Shape;200;p7"/>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p:nvPr/>
        </p:nvSpPr>
        <p:spPr>
          <a:xfrm>
            <a:off x="1983516" y="953832"/>
            <a:ext cx="8289600" cy="45018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206" name="Google Shape;206;p8"/>
          <p:cNvSpPr/>
          <p:nvPr/>
        </p:nvSpPr>
        <p:spPr>
          <a:xfrm>
            <a:off x="2110866" y="2132690"/>
            <a:ext cx="8034900" cy="1815600"/>
          </a:xfrm>
          <a:prstGeom prst="rect">
            <a:avLst/>
          </a:prstGeom>
          <a:noFill/>
          <a:ln>
            <a:noFill/>
          </a:ln>
        </p:spPr>
        <p:txBody>
          <a:bodyPr spcFirstLastPara="1" wrap="square" lIns="81625" tIns="40800" rIns="81625" bIns="40800" anchor="t" anchorCtr="0">
            <a:noAutofit/>
          </a:bodyPr>
          <a:lstStyle/>
          <a:p>
            <a:pPr marL="0" marR="0" lvl="0" indent="0" algn="l" rtl="0">
              <a:lnSpc>
                <a:spcPct val="42000"/>
              </a:lnSpc>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Demonstration Video showing the </a:t>
            </a:r>
            <a:endParaRPr sz="2400" b="1" i="0" u="none" strike="noStrike" cap="none" dirty="0">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endParaRPr sz="2400" b="1" i="0" u="none" strike="noStrike" cap="none" dirty="0">
              <a:solidFill>
                <a:schemeClr val="lt1"/>
              </a:solidFill>
              <a:latin typeface="Lato"/>
              <a:ea typeface="Lato"/>
              <a:cs typeface="Lato"/>
              <a:sym typeface="Lato"/>
            </a:endParaRPr>
          </a:p>
          <a:p>
            <a:pPr marL="0" marR="0" lvl="0" indent="0" algn="l" rtl="0">
              <a:lnSpc>
                <a:spcPct val="42000"/>
              </a:lnSpc>
              <a:spcBef>
                <a:spcPts val="0"/>
              </a:spcBef>
              <a:spcAft>
                <a:spcPts val="0"/>
              </a:spcAft>
              <a:buClr>
                <a:srgbClr val="000000"/>
              </a:buClr>
              <a:buSzPts val="2400"/>
              <a:buFont typeface="Arial"/>
              <a:buNone/>
            </a:pPr>
            <a:r>
              <a:rPr lang="en-US" sz="2400" b="1" i="0" u="none" strike="noStrike" cap="none" dirty="0">
                <a:solidFill>
                  <a:schemeClr val="lt1"/>
                </a:solidFill>
                <a:latin typeface="Lato"/>
                <a:ea typeface="Lato"/>
                <a:cs typeface="Lato"/>
                <a:sym typeface="Lato"/>
              </a:rPr>
              <a:t>functionalities/working of the solution</a:t>
            </a:r>
            <a:r>
              <a:rPr lang="en-US" sz="2400" b="1" i="0" u="none" strike="noStrike" cap="none" dirty="0" smtClean="0">
                <a:solidFill>
                  <a:schemeClr val="lt1"/>
                </a:solidFill>
                <a:latin typeface="Lato"/>
                <a:ea typeface="Lato"/>
                <a:cs typeface="Lato"/>
                <a:sym typeface="Lato"/>
              </a:rPr>
              <a:t>.</a:t>
            </a:r>
          </a:p>
          <a:p>
            <a:pPr marL="0" marR="0" lvl="0" indent="0" algn="l" rtl="0">
              <a:lnSpc>
                <a:spcPct val="42000"/>
              </a:lnSpc>
              <a:spcBef>
                <a:spcPts val="0"/>
              </a:spcBef>
              <a:spcAft>
                <a:spcPts val="0"/>
              </a:spcAft>
              <a:buClr>
                <a:srgbClr val="000000"/>
              </a:buClr>
              <a:buSzPts val="2400"/>
              <a:buFont typeface="Arial"/>
              <a:buNone/>
            </a:pPr>
            <a:endParaRPr lang="en-US" sz="2400" b="1" dirty="0">
              <a:solidFill>
                <a:schemeClr val="lt1"/>
              </a:solidFill>
              <a:latin typeface="Lato"/>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i="0" u="none" strike="noStrike" cap="none" dirty="0" smtClean="0">
              <a:solidFill>
                <a:schemeClr val="lt1"/>
              </a:solidFill>
              <a:latin typeface="Lato"/>
              <a:ea typeface="Arial"/>
              <a:cs typeface="Arial"/>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dirty="0">
              <a:solidFill>
                <a:schemeClr val="lt1"/>
              </a:solidFill>
              <a:latin typeface="Lato"/>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i="0" u="none" strike="noStrike" cap="none" dirty="0" smtClean="0">
              <a:solidFill>
                <a:schemeClr val="lt1"/>
              </a:solidFill>
              <a:latin typeface="Lato"/>
              <a:ea typeface="Arial"/>
              <a:cs typeface="Arial"/>
              <a:sym typeface="Lato"/>
            </a:endParaRPr>
          </a:p>
          <a:p>
            <a:pPr marL="0" marR="0" lvl="0" indent="0" algn="l" rtl="0">
              <a:lnSpc>
                <a:spcPct val="42000"/>
              </a:lnSpc>
              <a:spcBef>
                <a:spcPts val="0"/>
              </a:spcBef>
              <a:spcAft>
                <a:spcPts val="0"/>
              </a:spcAft>
              <a:buClr>
                <a:srgbClr val="000000"/>
              </a:buClr>
              <a:buSzPts val="2400"/>
              <a:buFont typeface="Arial"/>
              <a:buNone/>
            </a:pPr>
            <a:endParaRPr lang="en-US" sz="2400" b="1" dirty="0">
              <a:solidFill>
                <a:schemeClr val="lt1"/>
              </a:solidFill>
              <a:latin typeface="Lato"/>
              <a:sym typeface="Lato"/>
            </a:endParaRPr>
          </a:p>
          <a:p>
            <a:pPr lvl="0">
              <a:lnSpc>
                <a:spcPct val="42000"/>
              </a:lnSpc>
              <a:buSzPts val="2400"/>
            </a:pPr>
            <a:r>
              <a:rPr lang="en-US" sz="2400" dirty="0">
                <a:solidFill>
                  <a:schemeClr val="lt1"/>
                </a:solidFill>
                <a:hlinkClick r:id="rId3"/>
              </a:rPr>
              <a:t>https://</a:t>
            </a:r>
            <a:r>
              <a:rPr lang="en-US" sz="2400" dirty="0" smtClean="0">
                <a:solidFill>
                  <a:schemeClr val="lt1"/>
                </a:solidFill>
                <a:hlinkClick r:id="rId3"/>
              </a:rPr>
              <a:t>drive.google.com/file/d/1sNBqwKK2etZ4x08XspK8j</a:t>
            </a:r>
          </a:p>
          <a:p>
            <a:pPr lvl="0">
              <a:lnSpc>
                <a:spcPct val="42000"/>
              </a:lnSpc>
              <a:buSzPts val="2400"/>
            </a:pPr>
            <a:endParaRPr lang="en-US" sz="2400" dirty="0">
              <a:solidFill>
                <a:schemeClr val="lt1"/>
              </a:solidFill>
              <a:hlinkClick r:id="rId3"/>
            </a:endParaRPr>
          </a:p>
          <a:p>
            <a:pPr lvl="0">
              <a:lnSpc>
                <a:spcPct val="42000"/>
              </a:lnSpc>
              <a:buSzPts val="2400"/>
            </a:pPr>
            <a:r>
              <a:rPr lang="en-US" sz="2400" dirty="0" smtClean="0">
                <a:solidFill>
                  <a:schemeClr val="lt1"/>
                </a:solidFill>
                <a:hlinkClick r:id="rId3"/>
              </a:rPr>
              <a:t>UTsHCw183SX/</a:t>
            </a:r>
            <a:r>
              <a:rPr lang="en-US" sz="2400" dirty="0" err="1" smtClean="0">
                <a:solidFill>
                  <a:schemeClr val="lt1"/>
                </a:solidFill>
                <a:hlinkClick r:id="rId3"/>
              </a:rPr>
              <a:t>view?usp</a:t>
            </a:r>
            <a:r>
              <a:rPr lang="en-US" sz="2400" dirty="0" smtClean="0">
                <a:solidFill>
                  <a:schemeClr val="lt1"/>
                </a:solidFill>
                <a:hlinkClick r:id="rId3"/>
              </a:rPr>
              <a:t>=sharing</a:t>
            </a:r>
            <a:endParaRPr sz="2400" b="0" i="0" u="none" strike="noStrike" cap="none" dirty="0">
              <a:solidFill>
                <a:schemeClr val="lt1"/>
              </a:solidFil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4">
            <a:alphaModFix/>
          </a:blip>
          <a:srcRect/>
          <a:stretch/>
        </p:blipFill>
        <p:spPr>
          <a:xfrm>
            <a:off x="5050643" y="6152870"/>
            <a:ext cx="1826269"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400</Words>
  <Application>Microsoft Office PowerPoint</Application>
  <PresentationFormat>Widescreen</PresentationFormat>
  <Paragraphs>67</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Century Schoolbook</vt:lpstr>
      <vt:lpstr>Noto Sans Symbols</vt:lpstr>
      <vt:lpstr>Calibri</vt:lpstr>
      <vt:lpstr>Lato</vt:lpstr>
      <vt:lpstr>Arial</vt:lpstr>
      <vt:lpstr>1_Office Theme</vt:lpstr>
      <vt:lpstr>Office Theme</vt:lpstr>
      <vt:lpstr>PowerPoint Presentation</vt:lpstr>
      <vt:lpstr>In the era of today’s world, internet and technology changed the way of life to millions time forward. Similarly, this can make in ease for customers to do tasks of various things by just sitting at home rather than wasting in traveling and extra efforts. So, customers can scan the forms of application and upload in the app where the app do the OCR and extracts all details in separate text files, where info is gathered for further processing from SBI authorities for various purposes.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NEERU</cp:lastModifiedBy>
  <cp:revision>11</cp:revision>
  <dcterms:modified xsi:type="dcterms:W3CDTF">2022-05-15T18:47:24Z</dcterms:modified>
</cp:coreProperties>
</file>