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21"/>
  </p:notesMasterIdLst>
  <p:handoutMasterIdLst>
    <p:handoutMasterId r:id="rId22"/>
  </p:handoutMasterIdLst>
  <p:sldIdLst>
    <p:sldId id="314" r:id="rId5"/>
    <p:sldId id="335" r:id="rId6"/>
    <p:sldId id="315" r:id="rId7"/>
    <p:sldId id="317" r:id="rId8"/>
    <p:sldId id="319" r:id="rId9"/>
    <p:sldId id="318" r:id="rId10"/>
    <p:sldId id="325" r:id="rId11"/>
    <p:sldId id="323" r:id="rId12"/>
    <p:sldId id="337" r:id="rId13"/>
    <p:sldId id="336" r:id="rId14"/>
    <p:sldId id="338" r:id="rId15"/>
    <p:sldId id="327" r:id="rId16"/>
    <p:sldId id="328" r:id="rId17"/>
    <p:sldId id="339" r:id="rId18"/>
    <p:sldId id="320" r:id="rId19"/>
    <p:sldId id="322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85">
          <p15:clr>
            <a:srgbClr val="A4A3A4"/>
          </p15:clr>
        </p15:guide>
        <p15:guide id="2" pos="3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04041"/>
    <a:srgbClr val="969696"/>
    <a:srgbClr val="9E9A95"/>
    <a:srgbClr val="382E25"/>
    <a:srgbClr val="C17945"/>
    <a:srgbClr val="31526A"/>
    <a:srgbClr val="690304"/>
    <a:srgbClr val="252626"/>
    <a:srgbClr val="A6A6A6"/>
    <a:srgbClr val="C6BF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68" autoAdjust="0"/>
    <p:restoredTop sz="96512" autoAdjust="0"/>
  </p:normalViewPr>
  <p:slideViewPr>
    <p:cSldViewPr snapToGrid="0" snapToObjects="1">
      <p:cViewPr varScale="1">
        <p:scale>
          <a:sx n="160" d="100"/>
          <a:sy n="160" d="100"/>
        </p:scale>
        <p:origin x="976" y="168"/>
      </p:cViewPr>
      <p:guideLst>
        <p:guide orient="horz" pos="3185"/>
        <p:guide pos="392"/>
      </p:guideLst>
    </p:cSldViewPr>
  </p:slideViewPr>
  <p:outlineViewPr>
    <p:cViewPr>
      <p:scale>
        <a:sx n="33" d="100"/>
        <a:sy n="33" d="100"/>
      </p:scale>
      <p:origin x="0" y="-33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32" d="100"/>
          <a:sy n="132" d="100"/>
        </p:scale>
        <p:origin x="-592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859BD-4604-2843-976C-9F2DEE3C79DB}" type="datetimeFigureOut">
              <a:rPr lang="en-US" smtClean="0"/>
              <a:t>12/4/22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64456-6A4C-DF40-836A-7ED7CB722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83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08F45-8DB7-E449-85E4-EC04F96DF3AA}" type="datetimeFigureOut">
              <a:rPr lang="en-US" smtClean="0"/>
              <a:t>12/4/22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6D261-4ACC-5E49-97C5-9D8FD2D9A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45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633304" y="-648376"/>
            <a:ext cx="733465" cy="2367520"/>
            <a:chOff x="685136" y="-246616"/>
            <a:chExt cx="733465" cy="2367520"/>
          </a:xfrm>
        </p:grpSpPr>
        <p:sp>
          <p:nvSpPr>
            <p:cNvPr id="6" name="Rectangle 5"/>
            <p:cNvSpPr/>
            <p:nvPr userDrawn="1"/>
          </p:nvSpPr>
          <p:spPr>
            <a:xfrm>
              <a:off x="685136" y="-246616"/>
              <a:ext cx="733465" cy="236752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308" y="1380149"/>
              <a:ext cx="489120" cy="620806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02903" y="2766523"/>
            <a:ext cx="7734221" cy="1114494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000" b="1" i="0" spc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Unnecessarily extra long title of presentation</a:t>
            </a:r>
          </a:p>
        </p:txBody>
      </p:sp>
      <p:sp>
        <p:nvSpPr>
          <p:cNvPr id="11" name="Text Placeholder 1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30694" y="4709821"/>
            <a:ext cx="7734222" cy="277654"/>
          </a:xfrm>
        </p:spPr>
        <p:txBody>
          <a:bodyPr anchor="ctr">
            <a:noAutofit/>
          </a:bodyPr>
          <a:lstStyle>
            <a:lvl1pPr marL="0" indent="0">
              <a:buNone/>
              <a:defRPr sz="1100" b="1" spc="8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INDIANA UNIVERSITY BLOOMINGTON</a:t>
            </a:r>
          </a:p>
        </p:txBody>
      </p:sp>
      <p:sp>
        <p:nvSpPr>
          <p:cNvPr id="9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530694" y="2443859"/>
            <a:ext cx="7734222" cy="252412"/>
          </a:xfrm>
        </p:spPr>
        <p:txBody>
          <a:bodyPr anchor="ctr">
            <a:noAutofit/>
          </a:bodyPr>
          <a:lstStyle>
            <a:lvl1pPr marL="0" indent="0">
              <a:buNone/>
              <a:defRPr sz="1800" b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SUBHEAD OR NAME OF SCHOOL, DEPARTMENT, OR UNIT</a:t>
            </a:r>
          </a:p>
        </p:txBody>
      </p:sp>
    </p:spTree>
    <p:extLst>
      <p:ext uri="{BB962C8B-B14F-4D97-AF65-F5344CB8AC3E}">
        <p14:creationId xmlns:p14="http://schemas.microsoft.com/office/powerpoint/2010/main" val="125665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660B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506694" y="2274522"/>
            <a:ext cx="6802482" cy="656910"/>
          </a:xfrm>
        </p:spPr>
        <p:txBody>
          <a:bodyPr anchor="ctr">
            <a:noAutofit/>
          </a:bodyPr>
          <a:lstStyle>
            <a:lvl1pPr>
              <a:defRPr sz="4000" b="1" i="0" spc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526131" y="2031339"/>
            <a:ext cx="3700462" cy="252412"/>
          </a:xfrm>
        </p:spPr>
        <p:txBody>
          <a:bodyPr anchor="ctr">
            <a:noAutofit/>
          </a:bodyPr>
          <a:lstStyle>
            <a:lvl1pPr marL="0" indent="0">
              <a:buNone/>
              <a:defRPr sz="1400" b="1" i="0" spc="5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NUMBER OR SUBTITLE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-14942" y="2032000"/>
            <a:ext cx="148614" cy="836706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5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9827" y="759070"/>
            <a:ext cx="8004391" cy="699065"/>
          </a:xfrm>
        </p:spPr>
        <p:txBody>
          <a:bodyPr>
            <a:normAutofit/>
          </a:bodyPr>
          <a:lstStyle>
            <a:lvl1pPr>
              <a:defRPr sz="3000" b="1" i="0" cap="none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957832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4833956" y="284947"/>
            <a:ext cx="3700462" cy="252412"/>
          </a:xfrm>
        </p:spPr>
        <p:txBody>
          <a:bodyPr>
            <a:noAutofit/>
          </a:bodyPr>
          <a:lstStyle>
            <a:lvl1pPr marL="0" indent="0" algn="r">
              <a:buNone/>
              <a:defRPr sz="1100" b="0" i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TITLE OR SUBTITLE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556000" y="35410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518824" y="1629404"/>
            <a:ext cx="8015594" cy="2810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tabLst/>
              <a:defRPr sz="1800">
                <a:solidFill>
                  <a:srgbClr val="404041"/>
                </a:solidFill>
                <a:latin typeface="Arial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subtitle style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4" name="Rectangle 13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2060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5303" y="464386"/>
            <a:ext cx="4560579" cy="7793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000" b="1" i="0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525303" y="1629405"/>
            <a:ext cx="4560579" cy="2792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1pPr>
            <a:lvl2pPr marL="742950" indent="-28575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2pPr>
            <a:lvl3pPr marL="11430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3pPr>
            <a:lvl4pPr marL="16002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4pPr>
            <a:lvl5pPr marL="20574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73058" y="0"/>
            <a:ext cx="3570941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0" y="486799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635303" y="4661517"/>
            <a:ext cx="387197" cy="528963"/>
            <a:chOff x="635303" y="4661517"/>
            <a:chExt cx="387197" cy="528963"/>
          </a:xfrm>
        </p:grpSpPr>
        <p:sp>
          <p:nvSpPr>
            <p:cNvPr id="11" name="Rectangle 10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: black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3348" y="759070"/>
            <a:ext cx="8004409" cy="699065"/>
          </a:xfrm>
        </p:spPr>
        <p:txBody>
          <a:bodyPr>
            <a:normAutofit/>
          </a:bodyPr>
          <a:lstStyle>
            <a:lvl1pPr>
              <a:defRPr sz="3000" b="1" i="0" cap="none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3348" y="1630404"/>
            <a:ext cx="8011069" cy="2818769"/>
          </a:xfrm>
        </p:spPr>
        <p:txBody>
          <a:bodyPr>
            <a:normAutofit/>
          </a:bodyPr>
          <a:lstStyle>
            <a:lvl1pPr marL="342900" indent="-342900" algn="l">
              <a:lnSpc>
                <a:spcPct val="100000"/>
              </a:lnSpc>
              <a:buFont typeface="+mj-lt"/>
              <a:buAutoNum type="arabicPeriod"/>
              <a:defRPr sz="1800" spc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4833956" y="284947"/>
            <a:ext cx="3700462" cy="252412"/>
          </a:xfrm>
        </p:spPr>
        <p:txBody>
          <a:bodyPr>
            <a:noAutofit/>
          </a:bodyPr>
          <a:lstStyle>
            <a:lvl1pPr marL="0" indent="0" algn="r">
              <a:buNone/>
              <a:defRPr sz="1100" b="0" i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TITLE OR SUBTITLE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0" y="957832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30124" y="464386"/>
            <a:ext cx="4560579" cy="7793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000" b="1" i="0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530124" y="1629404"/>
            <a:ext cx="4560579" cy="280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742950" indent="-28575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2pPr>
            <a:lvl3pPr marL="11430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3pPr>
            <a:lvl4pPr marL="16002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4pPr>
            <a:lvl5pPr marL="20574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64909" y="0"/>
            <a:ext cx="3570941" cy="51435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-15847" y="486799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635303" y="4661517"/>
            <a:ext cx="387197" cy="528963"/>
            <a:chOff x="635303" y="4661517"/>
            <a:chExt cx="38719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33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9" name="Rectangle 8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565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703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with IUPUI lockup">
    <p:bg>
      <p:bgPr>
        <a:solidFill>
          <a:srgbClr val="6903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 userDrawn="1">
            <p:ph idx="1"/>
          </p:nvPr>
        </p:nvSpPr>
        <p:spPr>
          <a:xfrm>
            <a:off x="536602" y="680397"/>
            <a:ext cx="7859185" cy="2721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-15847" y="680397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31042" y="4235585"/>
            <a:ext cx="536130" cy="922081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8D10E6-FF8A-CC4E-B6D5-BFBD2D0FEC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1083" t="-148" r="-1556" b="28718"/>
          <a:stretch/>
        </p:blipFill>
        <p:spPr>
          <a:xfrm>
            <a:off x="1240484" y="4147274"/>
            <a:ext cx="4622227" cy="457200"/>
          </a:xfrm>
          <a:prstGeom prst="rect">
            <a:avLst/>
          </a:prstGeom>
        </p:spPr>
      </p:pic>
      <p:pic>
        <p:nvPicPr>
          <p:cNvPr id="13" name="Picture 12" descr="tab-rg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45" y="4326066"/>
            <a:ext cx="357525" cy="45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61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1892" y="634604"/>
            <a:ext cx="680248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1892" y="1589938"/>
            <a:ext cx="6802482" cy="3215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9" r:id="rId1"/>
    <p:sldLayoutId id="2147493467" r:id="rId2"/>
    <p:sldLayoutId id="2147493472" r:id="rId3"/>
    <p:sldLayoutId id="2147493457" r:id="rId4"/>
    <p:sldLayoutId id="2147493456" r:id="rId5"/>
    <p:sldLayoutId id="2147493474" r:id="rId6"/>
    <p:sldLayoutId id="2147493475" r:id="rId7"/>
    <p:sldLayoutId id="2147493476" r:id="rId8"/>
    <p:sldLayoutId id="2147493477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i="0" kern="100" spc="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Clr>
          <a:schemeClr val="tx1">
            <a:lumMod val="50000"/>
            <a:lumOff val="50000"/>
          </a:schemeClr>
        </a:buClr>
        <a:buSzPct val="100000"/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andinisaikumardukka/movie_rating_prediction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Prediction of Movie Ratings using Artificial Neural Networks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INDIANA UNIVERSITY BLOOMINGTON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Luddy</a:t>
            </a:r>
            <a:r>
              <a:rPr lang="en-US" dirty="0"/>
              <a:t> School of Informatics</a:t>
            </a:r>
          </a:p>
        </p:txBody>
      </p:sp>
    </p:spTree>
    <p:extLst>
      <p:ext uri="{BB962C8B-B14F-4D97-AF65-F5344CB8AC3E}">
        <p14:creationId xmlns:p14="http://schemas.microsoft.com/office/powerpoint/2010/main" val="919017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Exploratory Data Analysis.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PLAN OF APPROACH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80EAD2-E196-BDC0-A5C0-9F77C13C5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82" y="1458135"/>
            <a:ext cx="3426254" cy="23352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7E81DE-E363-D83B-0789-49AFA7E6A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438" y="1458135"/>
            <a:ext cx="3426254" cy="23352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834C12F-920D-8838-76D2-A09E221F1CFD}"/>
              </a:ext>
            </a:extLst>
          </p:cNvPr>
          <p:cNvSpPr txBox="1"/>
          <p:nvPr/>
        </p:nvSpPr>
        <p:spPr>
          <a:xfrm>
            <a:off x="609782" y="3891987"/>
            <a:ext cx="342625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Outlier removal for ratings in the x-axis and duration on the y-axis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B71322-CE67-B0C5-BBA5-ACDAC2308AE4}"/>
              </a:ext>
            </a:extLst>
          </p:cNvPr>
          <p:cNvSpPr txBox="1"/>
          <p:nvPr/>
        </p:nvSpPr>
        <p:spPr>
          <a:xfrm>
            <a:off x="4910437" y="3891987"/>
            <a:ext cx="342625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Outlier removal for ratings in the x-axis and number of votes on the y-axis</a:t>
            </a:r>
          </a:p>
        </p:txBody>
      </p:sp>
    </p:spTree>
    <p:extLst>
      <p:ext uri="{BB962C8B-B14F-4D97-AF65-F5344CB8AC3E}">
        <p14:creationId xmlns:p14="http://schemas.microsoft.com/office/powerpoint/2010/main" val="3648838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Feature Engineering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PLAN OF APPROACH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081505-3251-305A-C166-2F07AC060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27" y="1522394"/>
            <a:ext cx="4434940" cy="28620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B752B2-8BC6-D8EC-3C3B-C75EE65EB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767" y="1992504"/>
            <a:ext cx="3341007" cy="11584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830535-8C83-7703-D4B7-FC83CC9F5A51}"/>
              </a:ext>
            </a:extLst>
          </p:cNvPr>
          <p:cNvSpPr txBox="1"/>
          <p:nvPr/>
        </p:nvSpPr>
        <p:spPr>
          <a:xfrm>
            <a:off x="4978413" y="3339116"/>
            <a:ext cx="341154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300" dirty="0"/>
              <a:t>Since we’ve considered the correlation threshold to be 90%, We’ve dropped the actor attribute</a:t>
            </a:r>
          </a:p>
        </p:txBody>
      </p:sp>
    </p:spTree>
    <p:extLst>
      <p:ext uri="{BB962C8B-B14F-4D97-AF65-F5344CB8AC3E}">
        <p14:creationId xmlns:p14="http://schemas.microsoft.com/office/powerpoint/2010/main" val="4189076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Model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22881" y="1631393"/>
            <a:ext cx="4053176" cy="2810633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Gradient Boosting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Support Vector Regression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Linear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Stochastic Gradient Descent Regressor</a:t>
            </a:r>
          </a:p>
          <a:p>
            <a:endParaRPr lang="en-US" sz="130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806A404-CCD3-51DC-F174-E532A9EBA5EB}"/>
              </a:ext>
            </a:extLst>
          </p:cNvPr>
          <p:cNvSpPr txBox="1">
            <a:spLocks/>
          </p:cNvSpPr>
          <p:nvPr/>
        </p:nvSpPr>
        <p:spPr>
          <a:xfrm>
            <a:off x="4376057" y="1631393"/>
            <a:ext cx="4053176" cy="2810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tabLst/>
              <a:defRPr sz="1800" kern="1200">
                <a:solidFill>
                  <a:srgbClr val="40404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600" kern="1200">
                <a:solidFill>
                  <a:srgbClr val="40404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600" kern="1200">
                <a:solidFill>
                  <a:srgbClr val="40404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600" kern="1200">
                <a:solidFill>
                  <a:srgbClr val="40404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600" kern="1200">
                <a:solidFill>
                  <a:srgbClr val="40404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Ridge Regressor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Lasso Regressor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Random Forest Regressor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err="1"/>
              <a:t>Adaboost</a:t>
            </a:r>
            <a:r>
              <a:rPr lang="en-US" sz="1300" dirty="0"/>
              <a:t> Regressor</a:t>
            </a:r>
          </a:p>
        </p:txBody>
      </p:sp>
    </p:spTree>
    <p:extLst>
      <p:ext uri="{BB962C8B-B14F-4D97-AF65-F5344CB8AC3E}">
        <p14:creationId xmlns:p14="http://schemas.microsoft.com/office/powerpoint/2010/main" val="400101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093" y="703463"/>
            <a:ext cx="8004391" cy="699065"/>
          </a:xfrm>
        </p:spPr>
        <p:txBody>
          <a:bodyPr/>
          <a:lstStyle/>
          <a:p>
            <a:r>
              <a:rPr lang="en-US" dirty="0"/>
              <a:t>Proposed ANN Architecture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ANN + Dense layers. </a:t>
            </a:r>
          </a:p>
          <a:p>
            <a:r>
              <a:rPr lang="en-US" sz="1600" dirty="0"/>
              <a:t>ANN + Dropout +Dense layers. 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66911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SECTION 3</a:t>
            </a:r>
          </a:p>
        </p:txBody>
      </p:sp>
    </p:spTree>
    <p:extLst>
      <p:ext uri="{BB962C8B-B14F-4D97-AF65-F5344CB8AC3E}">
        <p14:creationId xmlns:p14="http://schemas.microsoft.com/office/powerpoint/2010/main" val="3840096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7FB6B3F-BA8C-08E0-748F-C178B144F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645929"/>
              </p:ext>
            </p:extLst>
          </p:nvPr>
        </p:nvGraphicFramePr>
        <p:xfrm>
          <a:off x="210131" y="1404179"/>
          <a:ext cx="4158813" cy="3205574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386271">
                  <a:extLst>
                    <a:ext uri="{9D8B030D-6E8A-4147-A177-3AD203B41FA5}">
                      <a16:colId xmlns:a16="http://schemas.microsoft.com/office/drawing/2014/main" val="1845919732"/>
                    </a:ext>
                  </a:extLst>
                </a:gridCol>
                <a:gridCol w="1386271">
                  <a:extLst>
                    <a:ext uri="{9D8B030D-6E8A-4147-A177-3AD203B41FA5}">
                      <a16:colId xmlns:a16="http://schemas.microsoft.com/office/drawing/2014/main" val="2386780169"/>
                    </a:ext>
                  </a:extLst>
                </a:gridCol>
                <a:gridCol w="1386271">
                  <a:extLst>
                    <a:ext uri="{9D8B030D-6E8A-4147-A177-3AD203B41FA5}">
                      <a16:colId xmlns:a16="http://schemas.microsoft.com/office/drawing/2014/main" val="4166375135"/>
                    </a:ext>
                  </a:extLst>
                </a:gridCol>
              </a:tblGrid>
              <a:tr h="38950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Model</a:t>
                      </a:r>
                    </a:p>
                  </a:txBody>
                  <a:tcPr>
                    <a:solidFill>
                      <a:srgbClr val="4040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R2 Score</a:t>
                      </a:r>
                    </a:p>
                  </a:txBody>
                  <a:tcPr>
                    <a:solidFill>
                      <a:srgbClr val="4040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Mean Squared Error</a:t>
                      </a:r>
                    </a:p>
                  </a:txBody>
                  <a:tcPr>
                    <a:solidFill>
                      <a:srgbClr val="4040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55733"/>
                  </a:ext>
                </a:extLst>
              </a:tr>
              <a:tr h="38950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Gradient Boosting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0.013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991345"/>
                  </a:ext>
                </a:extLst>
              </a:tr>
              <a:tr h="38950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Support Vector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747194"/>
                  </a:ext>
                </a:extLst>
              </a:tr>
              <a:tr h="23969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Linear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-4.87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8.70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930941"/>
                  </a:ext>
                </a:extLst>
              </a:tr>
              <a:tr h="38950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Stochastic Gradient Descent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804595"/>
                  </a:ext>
                </a:extLst>
              </a:tr>
              <a:tr h="239697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Ridge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479133"/>
                  </a:ext>
                </a:extLst>
              </a:tr>
              <a:tr h="38950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Lasso Regressor</a:t>
                      </a:r>
                    </a:p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0.017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909793"/>
                  </a:ext>
                </a:extLst>
              </a:tr>
              <a:tr h="38950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Random Forest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277218"/>
                  </a:ext>
                </a:extLst>
              </a:tr>
              <a:tr h="34045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Adaboost</a:t>
                      </a:r>
                      <a:r>
                        <a:rPr lang="en-US" sz="1000" dirty="0"/>
                        <a:t>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858549"/>
                  </a:ext>
                </a:extLst>
              </a:tr>
            </a:tbl>
          </a:graphicData>
        </a:graphic>
      </p:graphicFrame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F0C23F1E-FCAE-1534-DDF2-5E5C589669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6163"/>
              </p:ext>
            </p:extLst>
          </p:nvPr>
        </p:nvGraphicFramePr>
        <p:xfrm>
          <a:off x="4682161" y="1404179"/>
          <a:ext cx="4158813" cy="1578228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386271">
                  <a:extLst>
                    <a:ext uri="{9D8B030D-6E8A-4147-A177-3AD203B41FA5}">
                      <a16:colId xmlns:a16="http://schemas.microsoft.com/office/drawing/2014/main" val="1845919732"/>
                    </a:ext>
                  </a:extLst>
                </a:gridCol>
                <a:gridCol w="1386271">
                  <a:extLst>
                    <a:ext uri="{9D8B030D-6E8A-4147-A177-3AD203B41FA5}">
                      <a16:colId xmlns:a16="http://schemas.microsoft.com/office/drawing/2014/main" val="2386780169"/>
                    </a:ext>
                  </a:extLst>
                </a:gridCol>
                <a:gridCol w="1386271">
                  <a:extLst>
                    <a:ext uri="{9D8B030D-6E8A-4147-A177-3AD203B41FA5}">
                      <a16:colId xmlns:a16="http://schemas.microsoft.com/office/drawing/2014/main" val="4166375135"/>
                    </a:ext>
                  </a:extLst>
                </a:gridCol>
              </a:tblGrid>
              <a:tr h="38950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Model</a:t>
                      </a:r>
                    </a:p>
                  </a:txBody>
                  <a:tcPr>
                    <a:solidFill>
                      <a:srgbClr val="4040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R2 Score</a:t>
                      </a:r>
                    </a:p>
                  </a:txBody>
                  <a:tcPr>
                    <a:solidFill>
                      <a:srgbClr val="4040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Mean Squared Error</a:t>
                      </a:r>
                    </a:p>
                  </a:txBody>
                  <a:tcPr>
                    <a:solidFill>
                      <a:srgbClr val="4040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55733"/>
                  </a:ext>
                </a:extLst>
              </a:tr>
              <a:tr h="38950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ANN+ Dense 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0.0016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991345"/>
                  </a:ext>
                </a:extLst>
              </a:tr>
              <a:tr h="38950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ANN+ Dropout(0.5)+ Dense 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0.0030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747194"/>
                  </a:ext>
                </a:extLst>
              </a:tr>
              <a:tr h="23969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ANN+ Dropout(0.2)+ Dense 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0.0023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930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5830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4368" y="1795519"/>
            <a:ext cx="7859185" cy="272166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99699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Plan of Approach.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Data Cleaning and Preprocessing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Exploratory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02303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SECTION 1</a:t>
            </a:r>
          </a:p>
        </p:txBody>
      </p:sp>
    </p:spTree>
    <p:extLst>
      <p:ext uri="{BB962C8B-B14F-4D97-AF65-F5344CB8AC3E}">
        <p14:creationId xmlns:p14="http://schemas.microsoft.com/office/powerpoint/2010/main" val="2409528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600" dirty="0"/>
              <a:t>From the taken ‘Movies’ dataset, the major objective to predict the rating of a movie given a certain set of parameters such as genre, names of the cast members etc. To achieve this goal, a number of data cleaning techniques have been used to filter the useful data and feed it the model to obtain the ratings.</a:t>
            </a:r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r>
              <a:rPr lang="en-US" sz="1600" dirty="0"/>
              <a:t>Dataset used: </a:t>
            </a:r>
            <a:r>
              <a:rPr lang="en-US" sz="1600" dirty="0">
                <a:hlinkClick r:id="rId2"/>
              </a:rPr>
              <a:t>https://</a:t>
            </a:r>
            <a:r>
              <a:rPr lang="en-US" sz="1600" dirty="0" err="1">
                <a:hlinkClick r:id="rId2"/>
              </a:rPr>
              <a:t>github.com</a:t>
            </a:r>
            <a:r>
              <a:rPr lang="en-US" sz="1600" dirty="0">
                <a:hlinkClick r:id="rId2"/>
              </a:rPr>
              <a:t>/</a:t>
            </a:r>
            <a:r>
              <a:rPr lang="en-US" sz="1600" dirty="0" err="1">
                <a:hlinkClick r:id="rId2"/>
              </a:rPr>
              <a:t>chandinisaikumardukka</a:t>
            </a:r>
            <a:r>
              <a:rPr lang="en-US" sz="1600" dirty="0">
                <a:hlinkClick r:id="rId2"/>
              </a:rPr>
              <a:t>/</a:t>
            </a:r>
            <a:r>
              <a:rPr lang="en-US" sz="1600" dirty="0" err="1">
                <a:hlinkClick r:id="rId2"/>
              </a:rPr>
              <a:t>movie_rating_prediction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4401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of Approach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SECTION 2</a:t>
            </a:r>
          </a:p>
        </p:txBody>
      </p:sp>
    </p:spTree>
    <p:extLst>
      <p:ext uri="{BB962C8B-B14F-4D97-AF65-F5344CB8AC3E}">
        <p14:creationId xmlns:p14="http://schemas.microsoft.com/office/powerpoint/2010/main" val="4153811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9019" y="408706"/>
            <a:ext cx="25401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A6A6A6"/>
                </a:solidFill>
                <a:latin typeface="Arial"/>
                <a:cs typeface="Arial"/>
              </a:rPr>
              <a:t>PLAN OF APPROACH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C42968-03CA-6BA5-79A8-AD43BC0C8D9C}"/>
              </a:ext>
            </a:extLst>
          </p:cNvPr>
          <p:cNvSpPr/>
          <p:nvPr/>
        </p:nvSpPr>
        <p:spPr>
          <a:xfrm>
            <a:off x="3764947" y="1177448"/>
            <a:ext cx="1607149" cy="5131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Exploratory Data Analysis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94FCD8-1F80-7EEB-6FA5-29F2EC44B538}"/>
              </a:ext>
            </a:extLst>
          </p:cNvPr>
          <p:cNvSpPr/>
          <p:nvPr/>
        </p:nvSpPr>
        <p:spPr>
          <a:xfrm>
            <a:off x="3780846" y="408706"/>
            <a:ext cx="1591250" cy="5131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Data Cleaning and Preprocessing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52413A-053A-ED43-CEE1-22A5C9162076}"/>
              </a:ext>
            </a:extLst>
          </p:cNvPr>
          <p:cNvSpPr/>
          <p:nvPr/>
        </p:nvSpPr>
        <p:spPr>
          <a:xfrm>
            <a:off x="3780846" y="1944290"/>
            <a:ext cx="1591245" cy="4619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Feature Engineering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38993C-B5DF-2685-8D98-3B9D1712B36F}"/>
              </a:ext>
            </a:extLst>
          </p:cNvPr>
          <p:cNvSpPr/>
          <p:nvPr/>
        </p:nvSpPr>
        <p:spPr>
          <a:xfrm>
            <a:off x="3780850" y="3332016"/>
            <a:ext cx="1591239" cy="445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Modelling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E53C6E-15B3-8D0E-B08F-9442090786E1}"/>
              </a:ext>
            </a:extLst>
          </p:cNvPr>
          <p:cNvSpPr/>
          <p:nvPr/>
        </p:nvSpPr>
        <p:spPr>
          <a:xfrm>
            <a:off x="3780846" y="4009087"/>
            <a:ext cx="1591236" cy="445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Evaluation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25E297-2D2A-0F6F-31E0-167746329C43}"/>
              </a:ext>
            </a:extLst>
          </p:cNvPr>
          <p:cNvSpPr/>
          <p:nvPr/>
        </p:nvSpPr>
        <p:spPr>
          <a:xfrm>
            <a:off x="3764947" y="2637653"/>
            <a:ext cx="1607142" cy="4619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Data Scaling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56384E7-222F-6E32-2670-C5E3583246E3}"/>
              </a:ext>
            </a:extLst>
          </p:cNvPr>
          <p:cNvCxnSpPr>
            <a:cxnSpLocks/>
          </p:cNvCxnSpPr>
          <p:nvPr/>
        </p:nvCxnSpPr>
        <p:spPr>
          <a:xfrm>
            <a:off x="4572000" y="961172"/>
            <a:ext cx="0" cy="216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EC34882-D82C-0766-4194-578EA433A7D0}"/>
              </a:ext>
            </a:extLst>
          </p:cNvPr>
          <p:cNvCxnSpPr>
            <a:cxnSpLocks/>
          </p:cNvCxnSpPr>
          <p:nvPr/>
        </p:nvCxnSpPr>
        <p:spPr>
          <a:xfrm>
            <a:off x="4568521" y="1728014"/>
            <a:ext cx="0" cy="216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F169000-42C8-998F-433F-5C913F6CAB23}"/>
              </a:ext>
            </a:extLst>
          </p:cNvPr>
          <p:cNvCxnSpPr>
            <a:cxnSpLocks/>
          </p:cNvCxnSpPr>
          <p:nvPr/>
        </p:nvCxnSpPr>
        <p:spPr>
          <a:xfrm>
            <a:off x="4568521" y="2421377"/>
            <a:ext cx="0" cy="216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8066ED5-33E6-4A3F-F90C-AD364B1C0FE6}"/>
              </a:ext>
            </a:extLst>
          </p:cNvPr>
          <p:cNvCxnSpPr>
            <a:cxnSpLocks/>
          </p:cNvCxnSpPr>
          <p:nvPr/>
        </p:nvCxnSpPr>
        <p:spPr>
          <a:xfrm>
            <a:off x="4568521" y="3099603"/>
            <a:ext cx="0" cy="216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8471D7E-DDBF-772C-9891-8827EA7562D0}"/>
              </a:ext>
            </a:extLst>
          </p:cNvPr>
          <p:cNvCxnSpPr>
            <a:cxnSpLocks/>
          </p:cNvCxnSpPr>
          <p:nvPr/>
        </p:nvCxnSpPr>
        <p:spPr>
          <a:xfrm>
            <a:off x="4549077" y="3777829"/>
            <a:ext cx="0" cy="216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817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Cleaning and Preprocessing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CLEANING AND PREPROCESSING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67429" y="1580600"/>
            <a:ext cx="8266789" cy="2981902"/>
          </a:xfrm>
        </p:spPr>
        <p:txBody>
          <a:bodyPr>
            <a:normAutofit/>
          </a:bodyPr>
          <a:lstStyle/>
          <a:p>
            <a:pPr algn="just"/>
            <a:r>
              <a:rPr lang="en-US" sz="1300" dirty="0"/>
              <a:t>Replacing the null values with mean and mode</a:t>
            </a:r>
          </a:p>
          <a:p>
            <a:pPr algn="just"/>
            <a:r>
              <a:rPr lang="en-US" sz="1300" dirty="0"/>
              <a:t>Generalizing the genre attributes</a:t>
            </a:r>
          </a:p>
          <a:p>
            <a:pPr algn="just"/>
            <a:r>
              <a:rPr lang="en-US" sz="1300" dirty="0"/>
              <a:t>Dropped the </a:t>
            </a:r>
            <a:r>
              <a:rPr lang="en-US" sz="1300" dirty="0" err="1"/>
              <a:t>primary_name</a:t>
            </a:r>
            <a:r>
              <a:rPr lang="en-US" sz="1300" dirty="0"/>
              <a:t> feature</a:t>
            </a:r>
          </a:p>
          <a:p>
            <a:pPr algn="just"/>
            <a:r>
              <a:rPr lang="en-US" sz="1300" dirty="0"/>
              <a:t>Categorized the movies based on the number of votes</a:t>
            </a:r>
          </a:p>
          <a:p>
            <a:pPr algn="just"/>
            <a:r>
              <a:rPr lang="en-US" sz="1300" dirty="0"/>
              <a:t>Generalized the </a:t>
            </a:r>
            <a:r>
              <a:rPr lang="en-US" sz="1300" dirty="0" err="1"/>
              <a:t>primary_profession</a:t>
            </a:r>
            <a:r>
              <a:rPr lang="en-US" sz="1300" dirty="0"/>
              <a:t> feature</a:t>
            </a:r>
          </a:p>
          <a:p>
            <a:pPr algn="just"/>
            <a:r>
              <a:rPr lang="en-US" sz="1300" dirty="0"/>
              <a:t>Dropped movie name and primary profession after one-hot encoding</a:t>
            </a:r>
          </a:p>
        </p:txBody>
      </p:sp>
    </p:spTree>
    <p:extLst>
      <p:ext uri="{BB962C8B-B14F-4D97-AF65-F5344CB8AC3E}">
        <p14:creationId xmlns:p14="http://schemas.microsoft.com/office/powerpoint/2010/main" val="3468073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PLAN OF APROACH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B66B34-163A-1B97-AFB0-CD824C188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85" y="651900"/>
            <a:ext cx="3282221" cy="30010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1B3FE1-58E9-83E5-106C-90B3E2C98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679" y="651900"/>
            <a:ext cx="2948976" cy="29854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4FCF161-2940-43C7-AC29-876E1E48B291}"/>
              </a:ext>
            </a:extLst>
          </p:cNvPr>
          <p:cNvSpPr txBox="1"/>
          <p:nvPr/>
        </p:nvSpPr>
        <p:spPr>
          <a:xfrm>
            <a:off x="268285" y="3784068"/>
            <a:ext cx="328222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Features in the dataset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31E38A-B3BB-3340-AA44-72A1EC6C7779}"/>
              </a:ext>
            </a:extLst>
          </p:cNvPr>
          <p:cNvSpPr txBox="1"/>
          <p:nvPr/>
        </p:nvSpPr>
        <p:spPr>
          <a:xfrm>
            <a:off x="3550506" y="3637396"/>
            <a:ext cx="35079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300" dirty="0"/>
              <a:t>Considering the size of the dataset, language has the most null values, hence it is dropped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4B1DA4-652D-5799-CCEE-B0292339E75E}"/>
              </a:ext>
            </a:extLst>
          </p:cNvPr>
          <p:cNvSpPr txBox="1"/>
          <p:nvPr/>
        </p:nvSpPr>
        <p:spPr>
          <a:xfrm>
            <a:off x="6778655" y="1005976"/>
            <a:ext cx="2122512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The null values in other features such as </a:t>
            </a:r>
            <a:r>
              <a:rPr lang="en-US" sz="1300" dirty="0" err="1"/>
              <a:t>duration_in_min</a:t>
            </a:r>
            <a:r>
              <a:rPr lang="en-US" sz="1300" dirty="0"/>
              <a:t>, birthyear, </a:t>
            </a:r>
            <a:r>
              <a:rPr lang="en-US" sz="1300" dirty="0" err="1"/>
              <a:t>deathyear</a:t>
            </a:r>
            <a:r>
              <a:rPr lang="en-US" sz="1300" dirty="0"/>
              <a:t> are replaced with the mean value of their respective column while null values in genres and primary profession are replaced with the mode of the values.</a:t>
            </a:r>
          </a:p>
        </p:txBody>
      </p:sp>
    </p:spTree>
    <p:extLst>
      <p:ext uri="{BB962C8B-B14F-4D97-AF65-F5344CB8AC3E}">
        <p14:creationId xmlns:p14="http://schemas.microsoft.com/office/powerpoint/2010/main" val="1126946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PLAN OF APROACH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4DCEA8-4090-C9B9-67BE-AA8C239CB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52" y="1006225"/>
            <a:ext cx="7798131" cy="13807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8D004B-DCC0-0F11-1035-7DB9E9A4DED4}"/>
              </a:ext>
            </a:extLst>
          </p:cNvPr>
          <p:cNvSpPr txBox="1"/>
          <p:nvPr/>
        </p:nvSpPr>
        <p:spPr>
          <a:xfrm>
            <a:off x="294235" y="3090487"/>
            <a:ext cx="854496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300" dirty="0"/>
              <a:t>From the above bar chart, We can infer that the genre with the max frequency is ‘drama, Comedy and Adventure’ Also since the number of genres are high, a few subgenres with minimum frequencies such as musical, western, war are clubbed into a main genre with a high frequency.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6ACD08-C206-7A2E-A850-0B5AECE58F28}"/>
              </a:ext>
            </a:extLst>
          </p:cNvPr>
          <p:cNvSpPr txBox="1"/>
          <p:nvPr/>
        </p:nvSpPr>
        <p:spPr>
          <a:xfrm>
            <a:off x="2679359" y="2425556"/>
            <a:ext cx="430919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Bar graph to visualize the frequencies of various genres</a:t>
            </a:r>
          </a:p>
        </p:txBody>
      </p:sp>
    </p:spTree>
    <p:extLst>
      <p:ext uri="{BB962C8B-B14F-4D97-AF65-F5344CB8AC3E}">
        <p14:creationId xmlns:p14="http://schemas.microsoft.com/office/powerpoint/2010/main" val="3753510177"/>
      </p:ext>
    </p:extLst>
  </p:cSld>
  <p:clrMapOvr>
    <a:masterClrMapping/>
  </p:clrMapOvr>
</p:sld>
</file>

<file path=ppt/theme/theme1.xml><?xml version="1.0" encoding="utf-8"?>
<a:theme xmlns:a="http://schemas.openxmlformats.org/drawingml/2006/main" name="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3" id="{D4112C74-A76E-A244-A38B-7B589F31A3A0}" vid="{02DB7040-99DC-AA41-AC99-CF992BB610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Main</Template>
  <TotalTime>468</TotalTime>
  <Words>503</Words>
  <Application>Microsoft Macintosh PowerPoint</Application>
  <PresentationFormat>On-screen Show (16:9)</PresentationFormat>
  <Paragraphs>106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Main</vt:lpstr>
      <vt:lpstr>Prediction of Movie Ratings using Artificial Neural Networks</vt:lpstr>
      <vt:lpstr>Presentation overview</vt:lpstr>
      <vt:lpstr>Objective </vt:lpstr>
      <vt:lpstr>Objective</vt:lpstr>
      <vt:lpstr>Plan of Approach</vt:lpstr>
      <vt:lpstr>PowerPoint Presentation</vt:lpstr>
      <vt:lpstr>Data Cleaning and Preprocessing</vt:lpstr>
      <vt:lpstr>PowerPoint Presentation</vt:lpstr>
      <vt:lpstr>PowerPoint Presentation</vt:lpstr>
      <vt:lpstr>Exploratory Data Analysis.</vt:lpstr>
      <vt:lpstr>Feature Engineering </vt:lpstr>
      <vt:lpstr>Machine Learning Model</vt:lpstr>
      <vt:lpstr>Proposed ANN Architecture</vt:lpstr>
      <vt:lpstr>Results</vt:lpstr>
      <vt:lpstr>Results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Jigsaw unintended Bias Toxic text classification</dc:title>
  <dc:creator>Chowta, Gowtham</dc:creator>
  <cp:lastModifiedBy>Penugonda, Viswa Suhaas</cp:lastModifiedBy>
  <cp:revision>8</cp:revision>
  <cp:lastPrinted>2014-06-24T16:10:50Z</cp:lastPrinted>
  <dcterms:created xsi:type="dcterms:W3CDTF">2022-04-25T17:48:34Z</dcterms:created>
  <dcterms:modified xsi:type="dcterms:W3CDTF">2022-12-05T02:36:17Z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