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63" r:id="rId3"/>
    <p:sldId id="257" r:id="rId4"/>
    <p:sldId id="258" r:id="rId5"/>
    <p:sldId id="259"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7424-2F2F-92EF-3265-4E07AD6A5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DB31B0-4CBE-F774-6B6A-8F383E99B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A021FF-6CC1-A6F0-B5D7-31CD458DC6E6}"/>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47311FB0-4891-09BF-B948-355230B79F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B5ED17-82BC-72A0-E3AF-7828F54DAF1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2222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E476-23F8-3DF9-C7A7-CEA84F835B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6A8060-5C83-5E86-FA8D-841148D38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7E3CC-D10A-1219-D610-2EC1130CA9D3}"/>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56B521CD-AACD-3CAA-70E8-FDFFB3B86A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0F5D5F-387C-9A8D-5679-589A87225EA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0824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A2AA7-6AE1-9905-F435-CDD40F335D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BDC8C-26C9-F177-CD25-EE600898F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67383-D2CE-5986-8E8F-1C733C3714F2}"/>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AC9ADAB6-52C5-50DD-D349-64969B2F8A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67AF92-5FC8-C9AC-468D-072B0FABD59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8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DEF4-4E88-6007-AD11-42244EAB76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9035CF-584A-B44F-CE18-782550FA8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053E9-0431-5EDC-997D-BEB9A4CCC0F4}"/>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AA6EB5C6-0635-5B03-2DCF-958E7020D8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2A9598-0984-490E-9105-27BD2593C23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511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1C30-8CA0-46A5-E64E-C2DA63392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C7FAE0-DA0D-AC87-81FE-8633BDEFA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4AB2F-EEB4-1C32-D730-05759CB885EE}"/>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C933A524-6EB5-4766-740E-844FD89E96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F7E624-C9A4-7425-049B-ED071F91E07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538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FE8-8B28-98AA-48E7-307C5A219A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9DFD40-4182-0455-132E-F54CBA228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13EC68-A9FA-00A8-9958-7BDA9EF27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E04374-D5DC-8199-5F16-062B77376279}"/>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6" name="Footer Placeholder 5">
            <a:extLst>
              <a:ext uri="{FF2B5EF4-FFF2-40B4-BE49-F238E27FC236}">
                <a16:creationId xmlns:a16="http://schemas.microsoft.com/office/drawing/2014/main" id="{C4BB43D1-D9B8-E168-824D-66C48E7B7B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2937F8-A502-7ABF-D8E8-6CC78DB0BAF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642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EB8E-5418-08AE-FE5E-51419CC01D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A038E-D212-4375-F29E-BB4F49874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62084-01FB-EB37-EE03-457BD2223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211AF1-105B-73A4-01C7-D17495A51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33EFE-C258-A394-E592-E5808AC3B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D73B30-CC25-B054-9180-2D58FE86E746}"/>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8" name="Footer Placeholder 7">
            <a:extLst>
              <a:ext uri="{FF2B5EF4-FFF2-40B4-BE49-F238E27FC236}">
                <a16:creationId xmlns:a16="http://schemas.microsoft.com/office/drawing/2014/main" id="{FADC068D-3413-AC8E-0F81-BBED1D9491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0960FBD-AB06-A4D7-E25A-5FA984E9B21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323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D5C-DFEE-52AA-270C-8CF20C5B6B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9E3818-16C2-024E-4CB3-5107A988137C}"/>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4" name="Footer Placeholder 3">
            <a:extLst>
              <a:ext uri="{FF2B5EF4-FFF2-40B4-BE49-F238E27FC236}">
                <a16:creationId xmlns:a16="http://schemas.microsoft.com/office/drawing/2014/main" id="{32431D30-2842-AE94-DB61-E1718444C1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0CFA7BF-B9EC-544A-9E41-30FC05CEB0E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43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F0E07-4D90-6581-4242-E284B5D19FB1}"/>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3" name="Footer Placeholder 2">
            <a:extLst>
              <a:ext uri="{FF2B5EF4-FFF2-40B4-BE49-F238E27FC236}">
                <a16:creationId xmlns:a16="http://schemas.microsoft.com/office/drawing/2014/main" id="{BC027175-5882-F5DE-BA69-9C7781D738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E1D9DB-0BF9-F19B-B4E3-E9EC969BA9C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6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43D5-E10D-07D1-897A-A24D94251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15AC98-966E-F3A4-21A4-CE2F35B66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91B642-845F-8CFB-2328-537D79635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00E5A-1F5E-2A43-0BE3-A16AE8F40AD2}"/>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6" name="Footer Placeholder 5">
            <a:extLst>
              <a:ext uri="{FF2B5EF4-FFF2-40B4-BE49-F238E27FC236}">
                <a16:creationId xmlns:a16="http://schemas.microsoft.com/office/drawing/2014/main" id="{98D8EF1C-FDB7-7FC2-D8F1-9266581B78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6607ED-3D6E-C076-58DB-6911EC012B1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054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A2D5-5001-5581-3379-8AE809E59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38BA2C-374E-67E3-2B0C-9863D824D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50ED529-406B-7BAD-2711-5233B7470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FDAFC-8AD8-35BA-5131-F69991FF5C3C}"/>
              </a:ext>
            </a:extLst>
          </p:cNvPr>
          <p:cNvSpPr>
            <a:spLocks noGrp="1"/>
          </p:cNvSpPr>
          <p:nvPr>
            <p:ph type="dt" sz="half" idx="10"/>
          </p:nvPr>
        </p:nvSpPr>
        <p:spPr/>
        <p:txBody>
          <a:bodyPr/>
          <a:lstStyle/>
          <a:p>
            <a:fld id="{C764DE79-268F-4C1A-8933-263129D2AF90}" type="datetimeFigureOut">
              <a:rPr lang="en-US" smtClean="0"/>
              <a:t>7/5/2024</a:t>
            </a:fld>
            <a:endParaRPr lang="en-US" dirty="0"/>
          </a:p>
        </p:txBody>
      </p:sp>
      <p:sp>
        <p:nvSpPr>
          <p:cNvPr id="6" name="Footer Placeholder 5">
            <a:extLst>
              <a:ext uri="{FF2B5EF4-FFF2-40B4-BE49-F238E27FC236}">
                <a16:creationId xmlns:a16="http://schemas.microsoft.com/office/drawing/2014/main" id="{29139F3B-4E09-655B-FF65-6978E6ACF1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0560D2-1347-5D1A-264F-A9C662DDE1E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822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F9DC2-204B-E173-50CA-621960C46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590C18-8558-E167-C45B-961629B6E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64CBD3-4843-6D2C-DC14-3805DC282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7/5/2024</a:t>
            </a:fld>
            <a:endParaRPr lang="en-US" dirty="0"/>
          </a:p>
        </p:txBody>
      </p:sp>
      <p:sp>
        <p:nvSpPr>
          <p:cNvPr id="5" name="Footer Placeholder 4">
            <a:extLst>
              <a:ext uri="{FF2B5EF4-FFF2-40B4-BE49-F238E27FC236}">
                <a16:creationId xmlns:a16="http://schemas.microsoft.com/office/drawing/2014/main" id="{BABE38A9-2119-9D29-0484-EC2706136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2CA98C2-DC7A-404A-7401-A5C56E80C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4389049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nancial_Analytics.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680" y="1686560"/>
            <a:ext cx="10200640" cy="1742440"/>
          </a:xfrm>
        </p:spPr>
        <p:txBody>
          <a:bodyPr>
            <a:noAutofit/>
          </a:bodyPr>
          <a:lstStyle/>
          <a:p>
            <a:r>
              <a:rPr lang="en-US" b="1" i="1" dirty="0">
                <a:latin typeface="+mn-lt"/>
              </a:rPr>
              <a:t>Financial Analytics</a:t>
            </a:r>
            <a:br>
              <a:rPr lang="en-US" b="1" i="1" dirty="0">
                <a:latin typeface="+mn-lt"/>
              </a:rPr>
            </a:br>
            <a:r>
              <a:rPr lang="en-US" b="1" i="1" dirty="0">
                <a:latin typeface="+mn-lt"/>
              </a:rPr>
              <a:t>using Python and its Libraries</a:t>
            </a:r>
          </a:p>
        </p:txBody>
      </p:sp>
      <p:sp>
        <p:nvSpPr>
          <p:cNvPr id="3" name="Subtitle 2"/>
          <p:cNvSpPr>
            <a:spLocks noGrp="1"/>
          </p:cNvSpPr>
          <p:nvPr>
            <p:ph type="subTitle" idx="1"/>
          </p:nvPr>
        </p:nvSpPr>
        <p:spPr>
          <a:xfrm>
            <a:off x="9570720" y="5644198"/>
            <a:ext cx="2499360" cy="1081722"/>
          </a:xfrm>
        </p:spPr>
        <p:txBody>
          <a:bodyPr>
            <a:normAutofit/>
          </a:bodyPr>
          <a:lstStyle/>
          <a:p>
            <a:pPr algn="l"/>
            <a:r>
              <a:rPr lang="en-US" i="1" dirty="0"/>
              <a:t>Created by</a:t>
            </a:r>
          </a:p>
          <a:p>
            <a:pPr algn="l"/>
            <a:r>
              <a:rPr lang="en-US" i="1" dirty="0"/>
              <a:t>Viswadhanush B R</a:t>
            </a:r>
          </a:p>
        </p:txBody>
      </p:sp>
    </p:spTree>
    <p:extLst>
      <p:ext uri="{BB962C8B-B14F-4D97-AF65-F5344CB8AC3E}">
        <p14:creationId xmlns:p14="http://schemas.microsoft.com/office/powerpoint/2010/main" val="395833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C414-ADC6-04A4-0B30-DF7735C7B092}"/>
              </a:ext>
            </a:extLst>
          </p:cNvPr>
          <p:cNvSpPr>
            <a:spLocks noGrp="1"/>
          </p:cNvSpPr>
          <p:nvPr>
            <p:ph type="title"/>
          </p:nvPr>
        </p:nvSpPr>
        <p:spPr/>
        <p:txBody>
          <a:bodyPr>
            <a:normAutofit/>
          </a:bodyPr>
          <a:lstStyle/>
          <a:p>
            <a:r>
              <a:rPr lang="en-GB" sz="5400" b="1" i="1" dirty="0">
                <a:latin typeface="+mn-lt"/>
              </a:rPr>
              <a:t>Problem Statement</a:t>
            </a:r>
            <a:endParaRPr lang="en-IN" sz="5400" b="1" i="1" dirty="0">
              <a:latin typeface="+mn-lt"/>
            </a:endParaRPr>
          </a:p>
        </p:txBody>
      </p:sp>
      <p:sp>
        <p:nvSpPr>
          <p:cNvPr id="3" name="Content Placeholder 2">
            <a:extLst>
              <a:ext uri="{FF2B5EF4-FFF2-40B4-BE49-F238E27FC236}">
                <a16:creationId xmlns:a16="http://schemas.microsoft.com/office/drawing/2014/main" id="{66F396FA-921E-5DC9-4EBC-6EE68EB5A78F}"/>
              </a:ext>
            </a:extLst>
          </p:cNvPr>
          <p:cNvSpPr>
            <a:spLocks noGrp="1"/>
          </p:cNvSpPr>
          <p:nvPr>
            <p:ph idx="1"/>
          </p:nvPr>
        </p:nvSpPr>
        <p:spPr/>
        <p:txBody>
          <a:bodyPr>
            <a:normAutofit lnSpcReduction="10000"/>
          </a:bodyPr>
          <a:lstStyle/>
          <a:p>
            <a:pPr marL="0" indent="0">
              <a:buNone/>
            </a:pPr>
            <a:r>
              <a:rPr lang="en-GB" i="1" dirty="0"/>
              <a:t>Without analyzing the competition, it is difficult for a business to survive. You are tasked to analyse the competition for the management to provide better results. </a:t>
            </a:r>
          </a:p>
          <a:p>
            <a:pPr marL="0" indent="0">
              <a:buNone/>
            </a:pPr>
            <a:r>
              <a:rPr lang="en-GB" i="1" dirty="0"/>
              <a:t>This data set has information on the market capitalization of the top 500 companies in India.</a:t>
            </a:r>
          </a:p>
          <a:p>
            <a:pPr marL="0" indent="0">
              <a:buNone/>
            </a:pPr>
            <a:r>
              <a:rPr lang="en-GB" i="1" dirty="0"/>
              <a:t>Serial Number Name of Company Mar Cap – Crore Market Capitalization in Crores Sales Qtr – Crore Quarterly Sale in crores. </a:t>
            </a:r>
          </a:p>
          <a:p>
            <a:pPr marL="0" indent="0">
              <a:buNone/>
            </a:pPr>
            <a:r>
              <a:rPr lang="en-GB" i="1" dirty="0"/>
              <a:t>Find key metrics and factors and show the meaningful relationships between attributes.</a:t>
            </a:r>
          </a:p>
          <a:p>
            <a:pPr marL="0" indent="0">
              <a:buNone/>
            </a:pPr>
            <a:r>
              <a:rPr lang="en-GB" i="1" dirty="0"/>
              <a:t>Do your own research and come up with your findings.</a:t>
            </a:r>
            <a:endParaRPr lang="en-IN" i="1" dirty="0"/>
          </a:p>
        </p:txBody>
      </p:sp>
    </p:spTree>
    <p:extLst>
      <p:ext uri="{BB962C8B-B14F-4D97-AF65-F5344CB8AC3E}">
        <p14:creationId xmlns:p14="http://schemas.microsoft.com/office/powerpoint/2010/main" val="3933085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440"/>
            <a:ext cx="3022600" cy="1172528"/>
          </a:xfrm>
        </p:spPr>
        <p:txBody>
          <a:bodyPr>
            <a:normAutofit/>
          </a:bodyPr>
          <a:lstStyle/>
          <a:p>
            <a:r>
              <a:rPr lang="en-US" sz="5400" b="1" i="1" dirty="0">
                <a:latin typeface="+mn-lt"/>
              </a:rPr>
              <a:t>Objective</a:t>
            </a:r>
          </a:p>
        </p:txBody>
      </p:sp>
      <p:sp>
        <p:nvSpPr>
          <p:cNvPr id="3" name="Content Placeholder 2"/>
          <p:cNvSpPr>
            <a:spLocks noGrp="1"/>
          </p:cNvSpPr>
          <p:nvPr>
            <p:ph idx="1"/>
          </p:nvPr>
        </p:nvSpPr>
        <p:spPr>
          <a:xfrm>
            <a:off x="838200" y="1838960"/>
            <a:ext cx="10515600" cy="3180080"/>
          </a:xfrm>
        </p:spPr>
        <p:txBody>
          <a:bodyPr>
            <a:normAutofit/>
          </a:bodyPr>
          <a:lstStyle/>
          <a:p>
            <a:r>
              <a:rPr lang="en-US" sz="2600" i="1" dirty="0"/>
              <a:t>Analyze the competition to help the management improve business performance.</a:t>
            </a:r>
          </a:p>
          <a:p>
            <a:r>
              <a:rPr lang="en-US" sz="2600" i="1" dirty="0"/>
              <a:t>Utilize the provided data set containing information on the market capitalization of the top 500 companies in India.</a:t>
            </a:r>
          </a:p>
          <a:p>
            <a:r>
              <a:rPr lang="en-US" sz="2600" i="1" dirty="0"/>
              <a:t>Extract key metrics and factors from the data.</a:t>
            </a:r>
          </a:p>
          <a:p>
            <a:r>
              <a:rPr lang="en-US" sz="2600" i="1" dirty="0"/>
              <a:t>Identify and illustrate meaningful relationships between different attributes such as market capitalization and quarterly sales.</a:t>
            </a:r>
          </a:p>
        </p:txBody>
      </p:sp>
    </p:spTree>
    <p:extLst>
      <p:ext uri="{BB962C8B-B14F-4D97-AF65-F5344CB8AC3E}">
        <p14:creationId xmlns:p14="http://schemas.microsoft.com/office/powerpoint/2010/main" val="101026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9" y="283031"/>
            <a:ext cx="4468881" cy="1097001"/>
          </a:xfrm>
        </p:spPr>
        <p:txBody>
          <a:bodyPr>
            <a:normAutofit/>
          </a:bodyPr>
          <a:lstStyle/>
          <a:p>
            <a:r>
              <a:rPr lang="en-US" sz="5400" b="1" i="1" dirty="0">
                <a:latin typeface="+mn-lt"/>
              </a:rPr>
              <a:t>Procedure</a:t>
            </a:r>
          </a:p>
        </p:txBody>
      </p:sp>
      <p:sp>
        <p:nvSpPr>
          <p:cNvPr id="3" name="Content Placeholder 2"/>
          <p:cNvSpPr>
            <a:spLocks noGrp="1"/>
          </p:cNvSpPr>
          <p:nvPr>
            <p:ph idx="1"/>
          </p:nvPr>
        </p:nvSpPr>
        <p:spPr>
          <a:xfrm>
            <a:off x="838200" y="1380032"/>
            <a:ext cx="10515600" cy="4097935"/>
          </a:xfrm>
        </p:spPr>
        <p:txBody>
          <a:bodyPr>
            <a:normAutofit fontScale="77500" lnSpcReduction="20000"/>
          </a:bodyPr>
          <a:lstStyle/>
          <a:p>
            <a:pPr marL="0" indent="0">
              <a:buNone/>
            </a:pPr>
            <a:r>
              <a:rPr lang="en-US" sz="3100" b="1" i="1" dirty="0">
                <a:cs typeface="Arial" panose="020B0604020202020204" pitchFamily="34" charset="0"/>
              </a:rPr>
              <a:t>Data Import and Preparation</a:t>
            </a:r>
            <a:endParaRPr lang="en-US" sz="3100" i="1" dirty="0">
              <a:cs typeface="Arial" panose="020B0604020202020204" pitchFamily="34" charset="0"/>
            </a:endParaRPr>
          </a:p>
          <a:p>
            <a:r>
              <a:rPr lang="en-US" sz="3100" i="1" dirty="0">
                <a:cs typeface="Arial" panose="020B0604020202020204" pitchFamily="34" charset="0"/>
              </a:rPr>
              <a:t>Imported the data set containing the names of companies, market capitalization amounts, and quarterly sales amounts using Pandas.</a:t>
            </a:r>
          </a:p>
          <a:p>
            <a:r>
              <a:rPr lang="en-US" sz="3100" i="1" dirty="0">
                <a:cs typeface="Arial" panose="020B0604020202020204" pitchFamily="34" charset="0"/>
              </a:rPr>
              <a:t>Cleaned and preprocessed the data to ensure consistency and accuracy.</a:t>
            </a:r>
          </a:p>
          <a:p>
            <a:pPr marL="0" indent="0">
              <a:buNone/>
            </a:pPr>
            <a:endParaRPr lang="en-US" sz="3100" i="1"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100" b="1" i="1" dirty="0">
                <a:cs typeface="Arial" panose="020B0604020202020204" pitchFamily="34" charset="0"/>
              </a:rPr>
              <a:t>Key Metrics Calculation</a:t>
            </a:r>
            <a:endParaRPr lang="en-US" altLang="en-US" sz="3100" i="1"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100" i="1" dirty="0">
                <a:cs typeface="Arial" panose="020B0604020202020204" pitchFamily="34" charset="0"/>
              </a:rPr>
              <a:t>Calculated the sales market share ratio for each company to determine their relative sales performance compared to the market.</a:t>
            </a:r>
          </a:p>
          <a:p>
            <a:pPr marL="0" lvl="0" indent="0" eaLnBrk="0" fontAlgn="base" hangingPunct="0">
              <a:lnSpc>
                <a:spcPct val="100000"/>
              </a:lnSpc>
              <a:spcBef>
                <a:spcPct val="0"/>
              </a:spcBef>
              <a:spcAft>
                <a:spcPct val="0"/>
              </a:spcAft>
              <a:buNone/>
            </a:pPr>
            <a:endParaRPr lang="en-US" altLang="en-US" sz="3100" i="1"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100" b="1" i="1" dirty="0">
                <a:cs typeface="Arial" panose="020B0604020202020204" pitchFamily="34" charset="0"/>
              </a:rPr>
              <a:t>Top and Bottom Companies Analysis</a:t>
            </a:r>
          </a:p>
          <a:p>
            <a:pPr eaLnBrk="0" fontAlgn="base" hangingPunct="0">
              <a:lnSpc>
                <a:spcPct val="100000"/>
              </a:lnSpc>
              <a:spcBef>
                <a:spcPct val="0"/>
              </a:spcBef>
              <a:spcAft>
                <a:spcPct val="0"/>
              </a:spcAft>
            </a:pPr>
            <a:r>
              <a:rPr lang="en-US" sz="3100" i="1" dirty="0">
                <a:cs typeface="Arial" panose="020B0604020202020204" pitchFamily="34" charset="0"/>
              </a:rPr>
              <a:t>Identified the top 5 and bottom 5 companies based on market capitalization.</a:t>
            </a:r>
            <a:endParaRPr lang="en-US" altLang="en-US" sz="3100" b="1" i="1" dirty="0">
              <a:cs typeface="Arial" panose="020B0604020202020204" pitchFamily="34" charset="0"/>
            </a:endParaRPr>
          </a:p>
          <a:p>
            <a:r>
              <a:rPr lang="en-US" sz="3100" i="1" dirty="0">
                <a:cs typeface="Arial" panose="020B0604020202020204" pitchFamily="34" charset="0"/>
              </a:rPr>
              <a:t>Identified the top 5 and bottom 5 companies based on quarterly sales.</a:t>
            </a:r>
            <a:endParaRPr lang="en-US" altLang="en-US" sz="3100" b="1" i="1" dirty="0">
              <a:cs typeface="Arial" panose="020B0604020202020204" pitchFamily="34" charset="0"/>
            </a:endParaRPr>
          </a:p>
          <a:p>
            <a:endParaRPr lang="en-US" sz="2000" dirty="0"/>
          </a:p>
        </p:txBody>
      </p:sp>
    </p:spTree>
    <p:extLst>
      <p:ext uri="{BB962C8B-B14F-4D97-AF65-F5344CB8AC3E}">
        <p14:creationId xmlns:p14="http://schemas.microsoft.com/office/powerpoint/2010/main" val="1868192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0372"/>
            <a:ext cx="10515600" cy="3437255"/>
          </a:xfrm>
        </p:spPr>
        <p:txBody>
          <a:bodyPr>
            <a:normAutofit fontScale="92500" lnSpcReduction="10000"/>
          </a:bodyPr>
          <a:lstStyle/>
          <a:p>
            <a:pPr marL="0" indent="0">
              <a:buNone/>
            </a:pPr>
            <a:r>
              <a:rPr lang="en-US" sz="2600" b="1" i="1" dirty="0">
                <a:cs typeface="Arial" panose="020B0604020202020204" pitchFamily="34" charset="0"/>
              </a:rPr>
              <a:t>Data Visualization</a:t>
            </a:r>
            <a:endParaRPr lang="en-US" sz="2600" i="1" dirty="0">
              <a:cs typeface="Arial" panose="020B0604020202020204" pitchFamily="34" charset="0"/>
            </a:endParaRPr>
          </a:p>
          <a:p>
            <a:r>
              <a:rPr lang="en-US" sz="2600" i="1" dirty="0">
                <a:cs typeface="Arial" panose="020B0604020202020204" pitchFamily="34" charset="0"/>
              </a:rPr>
              <a:t>Used Seaborn and Matplotlib to create visualizations.</a:t>
            </a:r>
          </a:p>
          <a:p>
            <a:r>
              <a:rPr lang="en-US" sz="2600" i="1" dirty="0">
                <a:cs typeface="Arial" panose="020B0604020202020204" pitchFamily="34" charset="0"/>
              </a:rPr>
              <a:t>Plotted market capitalization and quarterly sales distributions.</a:t>
            </a:r>
          </a:p>
          <a:p>
            <a:r>
              <a:rPr lang="en-US" sz="2600" i="1" dirty="0">
                <a:cs typeface="Arial" panose="020B0604020202020204" pitchFamily="34" charset="0"/>
              </a:rPr>
              <a:t>Visualized top and bottom companies in market capitalization and sales.</a:t>
            </a:r>
          </a:p>
          <a:p>
            <a:pPr marL="0" indent="0">
              <a:buNone/>
            </a:pPr>
            <a:endParaRPr lang="en-US" sz="2600" b="1" i="1" dirty="0">
              <a:cs typeface="Arial" panose="020B0604020202020204" pitchFamily="34" charset="0"/>
            </a:endParaRPr>
          </a:p>
          <a:p>
            <a:pPr marL="0" indent="0">
              <a:buNone/>
            </a:pPr>
            <a:r>
              <a:rPr lang="en-US" sz="2600" b="1" i="1" dirty="0">
                <a:cs typeface="Arial" panose="020B0604020202020204" pitchFamily="34" charset="0"/>
              </a:rPr>
              <a:t>Insights and Relationships</a:t>
            </a:r>
          </a:p>
          <a:p>
            <a:r>
              <a:rPr lang="en-US" sz="2600" i="1" dirty="0">
                <a:cs typeface="Arial" panose="020B0604020202020204" pitchFamily="34" charset="0"/>
              </a:rPr>
              <a:t>Analyzed relationships between market capitalization and quarterly sales.</a:t>
            </a:r>
            <a:endParaRPr lang="en-US" sz="2600" b="1" i="1" dirty="0">
              <a:cs typeface="Arial" panose="020B0604020202020204" pitchFamily="34" charset="0"/>
            </a:endParaRPr>
          </a:p>
          <a:p>
            <a:r>
              <a:rPr lang="en-US" sz="2600" i="1" dirty="0">
                <a:cs typeface="Arial" panose="020B0604020202020204" pitchFamily="34" charset="0"/>
              </a:rPr>
              <a:t>Highlighted key trends and patterns.</a:t>
            </a:r>
          </a:p>
          <a:p>
            <a:pPr marL="0" indent="0">
              <a:buNone/>
            </a:pP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04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79B0-A42E-AFAF-0CF0-C54283911F81}"/>
              </a:ext>
            </a:extLst>
          </p:cNvPr>
          <p:cNvSpPr>
            <a:spLocks noGrp="1"/>
          </p:cNvSpPr>
          <p:nvPr>
            <p:ph type="title"/>
          </p:nvPr>
        </p:nvSpPr>
        <p:spPr>
          <a:xfrm>
            <a:off x="635000" y="222885"/>
            <a:ext cx="2727960" cy="1325563"/>
          </a:xfrm>
        </p:spPr>
        <p:txBody>
          <a:bodyPr>
            <a:normAutofit/>
          </a:bodyPr>
          <a:lstStyle/>
          <a:p>
            <a:r>
              <a:rPr lang="en-GB" sz="5400" b="1" i="1" dirty="0">
                <a:latin typeface="+mn-lt"/>
              </a:rPr>
              <a:t>Output</a:t>
            </a:r>
            <a:endParaRPr lang="en-IN" sz="5400" b="1" i="1" dirty="0">
              <a:latin typeface="+mn-lt"/>
            </a:endParaRPr>
          </a:p>
        </p:txBody>
      </p:sp>
      <p:sp>
        <p:nvSpPr>
          <p:cNvPr id="3" name="Content Placeholder 2">
            <a:extLst>
              <a:ext uri="{FF2B5EF4-FFF2-40B4-BE49-F238E27FC236}">
                <a16:creationId xmlns:a16="http://schemas.microsoft.com/office/drawing/2014/main" id="{488338CC-A3A5-0872-8098-2BB5A049703B}"/>
              </a:ext>
            </a:extLst>
          </p:cNvPr>
          <p:cNvSpPr>
            <a:spLocks noGrp="1"/>
          </p:cNvSpPr>
          <p:nvPr>
            <p:ph idx="1"/>
          </p:nvPr>
        </p:nvSpPr>
        <p:spPr>
          <a:xfrm>
            <a:off x="4117340" y="3041332"/>
            <a:ext cx="3957320" cy="775335"/>
          </a:xfrm>
        </p:spPr>
        <p:txBody>
          <a:bodyPr>
            <a:normAutofit fontScale="85000" lnSpcReduction="20000"/>
          </a:bodyPr>
          <a:lstStyle/>
          <a:p>
            <a:pPr marL="0" indent="0" algn="ctr">
              <a:buNone/>
            </a:pPr>
            <a:r>
              <a:rPr lang="en-IN" b="1" i="1" dirty="0">
                <a:hlinkClick r:id="rId2" action="ppaction://hlinkfile">
                  <a:extLst>
                    <a:ext uri="{A12FA001-AC4F-418D-AE19-62706E023703}">
                      <ahyp:hlinkClr xmlns:ahyp="http://schemas.microsoft.com/office/drawing/2018/hyperlinkcolor" val="tx"/>
                    </a:ext>
                  </a:extLst>
                </a:hlinkClick>
              </a:rPr>
              <a:t>Use Google Colab</a:t>
            </a:r>
          </a:p>
          <a:p>
            <a:pPr marL="0" indent="0" algn="ctr">
              <a:buNone/>
            </a:pPr>
            <a:r>
              <a:rPr lang="en-IN" dirty="0">
                <a:solidFill>
                  <a:srgbClr val="0070C0"/>
                </a:solidFill>
                <a:hlinkClick r:id="rId2" action="ppaction://hlinkfile">
                  <a:extLst>
                    <a:ext uri="{A12FA001-AC4F-418D-AE19-62706E023703}">
                      <ahyp:hlinkClr xmlns:ahyp="http://schemas.microsoft.com/office/drawing/2018/hyperlinkcolor" val="tx"/>
                    </a:ext>
                  </a:extLst>
                </a:hlinkClick>
              </a:rPr>
              <a:t>Financial_Analytics.ipynb</a:t>
            </a:r>
            <a:endParaRPr lang="en-IN" dirty="0">
              <a:solidFill>
                <a:srgbClr val="0070C0"/>
              </a:solidFill>
            </a:endParaRPr>
          </a:p>
        </p:txBody>
      </p:sp>
    </p:spTree>
    <p:extLst>
      <p:ext uri="{BB962C8B-B14F-4D97-AF65-F5344CB8AC3E}">
        <p14:creationId xmlns:p14="http://schemas.microsoft.com/office/powerpoint/2010/main" val="1580443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0"/>
            <a:ext cx="10515600" cy="1006475"/>
          </a:xfrm>
        </p:spPr>
        <p:txBody>
          <a:bodyPr>
            <a:normAutofit/>
          </a:bodyPr>
          <a:lstStyle/>
          <a:p>
            <a:r>
              <a:rPr lang="en-US" sz="5400" b="1" i="1" dirty="0">
                <a:latin typeface="+mn-lt"/>
              </a:rPr>
              <a:t>Findings and Conclusion</a:t>
            </a:r>
          </a:p>
        </p:txBody>
      </p:sp>
      <p:sp>
        <p:nvSpPr>
          <p:cNvPr id="3" name="Content Placeholder 2"/>
          <p:cNvSpPr>
            <a:spLocks noGrp="1"/>
          </p:cNvSpPr>
          <p:nvPr>
            <p:ph idx="1"/>
          </p:nvPr>
        </p:nvSpPr>
        <p:spPr>
          <a:xfrm>
            <a:off x="838200" y="1260475"/>
            <a:ext cx="10515600" cy="5046028"/>
          </a:xfrm>
        </p:spPr>
        <p:txBody>
          <a:bodyPr>
            <a:noAutofit/>
          </a:bodyPr>
          <a:lstStyle/>
          <a:p>
            <a:pPr marL="0" indent="0">
              <a:buNone/>
            </a:pPr>
            <a:r>
              <a:rPr lang="en-US" sz="2600" i="1" dirty="0">
                <a:cs typeface="Arial" panose="020B0604020202020204" pitchFamily="34" charset="0"/>
              </a:rPr>
              <a:t>It is common for market capitalization to rise in tandem with sales growth. This shows that the market value of a firm is significantly influenced by its sales success.</a:t>
            </a:r>
          </a:p>
          <a:p>
            <a:pPr marL="0" indent="0">
              <a:buNone/>
            </a:pPr>
            <a:r>
              <a:rPr lang="en-US" sz="2600" i="1" dirty="0">
                <a:cs typeface="Arial" panose="020B0604020202020204" pitchFamily="34" charset="0"/>
              </a:rPr>
              <a:t>As a result, businesses should concentrate on developing plans to increase sales. Increasing market penetration, launching new goods or services, enhancing advertising and sales campaigns, and precisely identifying client wants are a few examples of how to do this.</a:t>
            </a:r>
          </a:p>
          <a:p>
            <a:pPr marL="0" indent="0">
              <a:buNone/>
            </a:pPr>
            <a:r>
              <a:rPr lang="en-US" sz="2600" i="1" dirty="0">
                <a:cs typeface="Arial" panose="020B0604020202020204" pitchFamily="34" charset="0"/>
              </a:rPr>
              <a:t>Although market capitalization and sales have a positive relationship, it's crucial to remember that market capitalization is also influenced by a number of other factors. These variables may include market trends, business profitability, the level of competition, the caliber of management, the value of the brand, and investor attitude. As such, market capitalization must not to be the exclusive determinant of a company's worth or performance.</a:t>
            </a:r>
          </a:p>
        </p:txBody>
      </p:sp>
    </p:spTree>
    <p:extLst>
      <p:ext uri="{BB962C8B-B14F-4D97-AF65-F5344CB8AC3E}">
        <p14:creationId xmlns:p14="http://schemas.microsoft.com/office/powerpoint/2010/main" val="2611703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03BA-F47A-68D4-BFFD-E34EBE2F4C85}"/>
              </a:ext>
            </a:extLst>
          </p:cNvPr>
          <p:cNvSpPr>
            <a:spLocks noGrp="1"/>
          </p:cNvSpPr>
          <p:nvPr>
            <p:ph type="title"/>
          </p:nvPr>
        </p:nvSpPr>
        <p:spPr>
          <a:xfrm>
            <a:off x="4518660" y="2766218"/>
            <a:ext cx="3154680" cy="1325563"/>
          </a:xfrm>
        </p:spPr>
        <p:txBody>
          <a:bodyPr>
            <a:normAutofit/>
          </a:bodyPr>
          <a:lstStyle/>
          <a:p>
            <a:r>
              <a:rPr lang="en-GB" sz="5400" b="1" i="1" dirty="0">
                <a:latin typeface="+mn-lt"/>
              </a:rPr>
              <a:t>Thank you</a:t>
            </a:r>
            <a:endParaRPr lang="en-IN" sz="5400" b="1" i="1" dirty="0">
              <a:latin typeface="+mn-lt"/>
            </a:endParaRPr>
          </a:p>
        </p:txBody>
      </p:sp>
    </p:spTree>
    <p:extLst>
      <p:ext uri="{BB962C8B-B14F-4D97-AF65-F5344CB8AC3E}">
        <p14:creationId xmlns:p14="http://schemas.microsoft.com/office/powerpoint/2010/main" val="44697186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467</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Financial Analytics using Python and its Libraries</vt:lpstr>
      <vt:lpstr>Problem Statement</vt:lpstr>
      <vt:lpstr>Objective</vt:lpstr>
      <vt:lpstr>Procedure</vt:lpstr>
      <vt:lpstr>PowerPoint Presentation</vt:lpstr>
      <vt:lpstr>Output</vt:lpstr>
      <vt:lpstr>Findings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Guruprasath B</dc:title>
  <dc:creator>PC</dc:creator>
  <cp:lastModifiedBy>Viswadhanush Ravichandran</cp:lastModifiedBy>
  <cp:revision>10</cp:revision>
  <dcterms:created xsi:type="dcterms:W3CDTF">2024-07-05T05:57:59Z</dcterms:created>
  <dcterms:modified xsi:type="dcterms:W3CDTF">2024-07-05T04:10:15Z</dcterms:modified>
</cp:coreProperties>
</file>