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87" r:id="rId41"/>
    <p:sldId id="289" r:id="rId42"/>
    <p:sldId id="288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Pumping Lemma For CFL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GB" b="1" dirty="0" smtClean="0"/>
              <a:t>Top Down parsing</a:t>
            </a:r>
          </a:p>
          <a:p>
            <a:pPr>
              <a:buNone/>
            </a:pPr>
            <a:endParaRPr lang="en-GB" b="1" dirty="0" smtClean="0"/>
          </a:p>
          <a:p>
            <a:pPr algn="just">
              <a:buNone/>
            </a:pPr>
            <a:r>
              <a:rPr lang="en-GB" dirty="0" smtClean="0"/>
              <a:t>             The process of starting from the start symbol to arrive at the leaves of the tree-the terminal string </a:t>
            </a:r>
          </a:p>
          <a:p>
            <a:pPr algn="just">
              <a:buNone/>
            </a:pPr>
            <a:r>
              <a:rPr lang="en-GB" dirty="0" smtClean="0"/>
              <a:t>             Constructing the derivation tree or parse tree of input string from root and ending in given input string.</a:t>
            </a:r>
          </a:p>
          <a:p>
            <a:pPr algn="just">
              <a:buNone/>
            </a:pPr>
            <a:r>
              <a:rPr lang="en-GB" dirty="0" smtClean="0"/>
              <a:t>              Equivalent to leftmost derivation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GB" b="1" dirty="0" smtClean="0"/>
              <a:t>Bottom up Parsing</a:t>
            </a:r>
          </a:p>
          <a:p>
            <a:pPr>
              <a:buNone/>
            </a:pPr>
            <a:endParaRPr lang="en-GB" b="1" dirty="0" smtClean="0"/>
          </a:p>
          <a:p>
            <a:pPr algn="just">
              <a:buNone/>
            </a:pPr>
            <a:r>
              <a:rPr lang="en-GB" dirty="0" smtClean="0"/>
              <a:t>Starting from the input string and successfully reducing  to the start symbol.</a:t>
            </a:r>
          </a:p>
          <a:p>
            <a:pPr algn="just">
              <a:buNone/>
            </a:pPr>
            <a:r>
              <a:rPr lang="en-GB" dirty="0" smtClean="0"/>
              <a:t>Here we build the derivation tree from the given input string to the top.</a:t>
            </a:r>
          </a:p>
          <a:p>
            <a:pPr algn="just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Certain techniques of TDP are LL(1) parsing, LL(K) parsing, left factoring and technique to remove left recursion</a:t>
            </a:r>
          </a:p>
          <a:p>
            <a:r>
              <a:rPr lang="en-GB" dirty="0" smtClean="0"/>
              <a:t>Let G=({S,A,B},{</a:t>
            </a:r>
            <a:r>
              <a:rPr lang="en-GB" dirty="0" err="1" smtClean="0"/>
              <a:t>a,b</a:t>
            </a:r>
            <a:r>
              <a:rPr lang="en-GB" dirty="0" smtClean="0"/>
              <a:t>},P,S),P consists of</a:t>
            </a:r>
          </a:p>
          <a:p>
            <a:pPr>
              <a:buNone/>
            </a:pPr>
            <a:r>
              <a:rPr lang="en-GB" dirty="0" err="1" smtClean="0"/>
              <a:t>S</a:t>
            </a:r>
            <a:r>
              <a:rPr lang="en-GB" dirty="0" err="1" smtClean="0">
                <a:sym typeface="Wingdings" pitchFamily="2" charset="2"/>
              </a:rPr>
              <a:t>aAB</a:t>
            </a:r>
            <a:r>
              <a:rPr lang="en-GB" dirty="0" smtClean="0">
                <a:sym typeface="Wingdings" pitchFamily="2" charset="2"/>
              </a:rPr>
              <a:t>                                           P1</a:t>
            </a:r>
          </a:p>
          <a:p>
            <a:pPr>
              <a:buNone/>
            </a:pPr>
            <a:r>
              <a:rPr lang="en-GB" dirty="0" err="1" smtClean="0">
                <a:sym typeface="Wingdings" pitchFamily="2" charset="2"/>
              </a:rPr>
              <a:t>SbBA</a:t>
            </a:r>
            <a:r>
              <a:rPr lang="en-GB" dirty="0" smtClean="0">
                <a:sym typeface="Wingdings" pitchFamily="2" charset="2"/>
              </a:rPr>
              <a:t>                                           P2</a:t>
            </a:r>
          </a:p>
          <a:p>
            <a:pPr>
              <a:buNone/>
            </a:pPr>
            <a:r>
              <a:rPr lang="en-GB" dirty="0" err="1" smtClean="0">
                <a:sym typeface="Wingdings" pitchFamily="2" charset="2"/>
              </a:rPr>
              <a:t>BaS</a:t>
            </a:r>
            <a:r>
              <a:rPr lang="en-GB" dirty="0" smtClean="0">
                <a:sym typeface="Wingdings" pitchFamily="2" charset="2"/>
              </a:rPr>
              <a:t>                                               P5</a:t>
            </a:r>
          </a:p>
          <a:p>
            <a:pPr>
              <a:buNone/>
            </a:pPr>
            <a:r>
              <a:rPr lang="en-GB" dirty="0" err="1" smtClean="0">
                <a:sym typeface="Wingdings" pitchFamily="2" charset="2"/>
              </a:rPr>
              <a:t>Bb</a:t>
            </a:r>
            <a:r>
              <a:rPr lang="en-GB" dirty="0" smtClean="0">
                <a:sym typeface="Wingdings" pitchFamily="2" charset="2"/>
              </a:rPr>
              <a:t>                                                 P6</a:t>
            </a:r>
          </a:p>
          <a:p>
            <a:pPr>
              <a:buNone/>
            </a:pPr>
            <a:r>
              <a:rPr lang="en-GB" dirty="0" err="1" smtClean="0">
                <a:sym typeface="Wingdings" pitchFamily="2" charset="2"/>
              </a:rPr>
              <a:t>Aa</a:t>
            </a:r>
            <a:r>
              <a:rPr lang="en-GB" dirty="0" smtClean="0">
                <a:sym typeface="Wingdings" pitchFamily="2" charset="2"/>
              </a:rPr>
              <a:t>                                                 P4</a:t>
            </a:r>
          </a:p>
          <a:p>
            <a:pPr>
              <a:buNone/>
            </a:pPr>
            <a:r>
              <a:rPr lang="en-GB" dirty="0" err="1" smtClean="0">
                <a:sym typeface="Wingdings" pitchFamily="2" charset="2"/>
              </a:rPr>
              <a:t>AbS</a:t>
            </a:r>
            <a:r>
              <a:rPr lang="en-GB" dirty="0" smtClean="0">
                <a:sym typeface="Wingdings" pitchFamily="2" charset="2"/>
              </a:rPr>
              <a:t>                                               P3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W=</a:t>
            </a:r>
            <a:r>
              <a:rPr lang="en-GB" dirty="0" err="1" smtClean="0">
                <a:sym typeface="Wingdings" pitchFamily="2" charset="2"/>
              </a:rPr>
              <a:t>abbbab,find</a:t>
            </a:r>
            <a:r>
              <a:rPr lang="en-GB" dirty="0" smtClean="0">
                <a:sym typeface="Wingdings" pitchFamily="2" charset="2"/>
              </a:rPr>
              <a:t> LMD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GB" dirty="0" err="1" smtClean="0"/>
              <a:t>S</a:t>
            </a:r>
            <a:r>
              <a:rPr lang="en-GB" dirty="0" err="1" smtClean="0">
                <a:sym typeface="Wingdings" pitchFamily="2" charset="2"/>
              </a:rPr>
              <a:t>aAB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      </a:t>
            </a:r>
            <a:r>
              <a:rPr lang="en-GB" dirty="0" err="1" smtClean="0">
                <a:sym typeface="Wingdings" pitchFamily="2" charset="2"/>
              </a:rPr>
              <a:t>abSB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      </a:t>
            </a:r>
            <a:r>
              <a:rPr lang="en-GB" dirty="0" err="1" smtClean="0">
                <a:sym typeface="Wingdings" pitchFamily="2" charset="2"/>
              </a:rPr>
              <a:t>abbBAB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      </a:t>
            </a:r>
            <a:r>
              <a:rPr lang="en-GB" dirty="0" err="1" smtClean="0">
                <a:sym typeface="Wingdings" pitchFamily="2" charset="2"/>
              </a:rPr>
              <a:t>abbbaB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      </a:t>
            </a:r>
            <a:r>
              <a:rPr lang="en-GB" dirty="0" err="1" smtClean="0">
                <a:sym typeface="Wingdings" pitchFamily="2" charset="2"/>
              </a:rPr>
              <a:t>abbbab</a:t>
            </a:r>
            <a:endParaRPr lang="en-GB" dirty="0" smtClean="0">
              <a:sym typeface="Wingdings" pitchFamily="2" charset="2"/>
            </a:endParaRPr>
          </a:p>
          <a:p>
            <a:pPr algn="just"/>
            <a:r>
              <a:rPr lang="en-GB" dirty="0" smtClean="0"/>
              <a:t>To perform TDP, prepare a parsing table. Table provides production to be applied for a variable with a particular look ahead for one symbol.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GB" dirty="0" smtClean="0"/>
              <a:t>Denote the given productions as P1,P2,....Let E as error.</a:t>
            </a:r>
          </a:p>
          <a:p>
            <a:r>
              <a:rPr lang="en-GB" dirty="0" smtClean="0"/>
              <a:t>Parsing table for given grammar is</a:t>
            </a:r>
          </a:p>
          <a:p>
            <a:pPr>
              <a:buNone/>
            </a:pPr>
            <a:r>
              <a:rPr lang="en-GB" dirty="0" smtClean="0"/>
              <a:t>                      ^               a                 b</a:t>
            </a:r>
          </a:p>
          <a:p>
            <a:pPr>
              <a:buNone/>
            </a:pPr>
            <a:r>
              <a:rPr lang="en-GB" dirty="0" smtClean="0"/>
              <a:t>         S           E                P1               P2</a:t>
            </a:r>
          </a:p>
          <a:p>
            <a:pPr>
              <a:buNone/>
            </a:pPr>
            <a:r>
              <a:rPr lang="en-GB" dirty="0" smtClean="0"/>
              <a:t>         A          E                 P4              P3</a:t>
            </a:r>
          </a:p>
          <a:p>
            <a:pPr>
              <a:buNone/>
            </a:pPr>
            <a:r>
              <a:rPr lang="en-GB" dirty="0" smtClean="0"/>
              <a:t>         B           E                P5                P6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24384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028700" y="32385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GB" b="1" dirty="0" smtClean="0"/>
              <a:t>LL(1) grammar</a:t>
            </a:r>
          </a:p>
          <a:p>
            <a:pPr>
              <a:buNone/>
            </a:pPr>
            <a:r>
              <a:rPr lang="en-GB" dirty="0" smtClean="0"/>
              <a:t>             Look ahead one symbol in the input string and decide the production to be applied in the derivation of input string</a:t>
            </a:r>
          </a:p>
          <a:p>
            <a:r>
              <a:rPr lang="en-GB" b="1" dirty="0" smtClean="0"/>
              <a:t>LL(K) grammar</a:t>
            </a:r>
          </a:p>
          <a:p>
            <a:pPr algn="just">
              <a:buNone/>
            </a:pPr>
            <a:r>
              <a:rPr lang="en-GB" dirty="0" smtClean="0"/>
              <a:t>            Look ahead K symbols in the input string and decide the production to be applied in the derivation of input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Left Factoring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LMD,One</a:t>
            </a:r>
            <a:r>
              <a:rPr lang="en-GB" dirty="0" smtClean="0"/>
              <a:t> among several choices was obtained by look ahead for k symbols.</a:t>
            </a:r>
          </a:p>
          <a:p>
            <a:r>
              <a:rPr lang="en-GB" dirty="0" smtClean="0"/>
              <a:t>In some grammar this non-determinism cannot be solved by looking ahead.</a:t>
            </a:r>
          </a:p>
          <a:p>
            <a:r>
              <a:rPr lang="en-GB" dirty="0" smtClean="0"/>
              <a:t>When the grammar have two A productions of the form</a:t>
            </a:r>
          </a:p>
          <a:p>
            <a:pPr>
              <a:buNone/>
            </a:pPr>
            <a:r>
              <a:rPr lang="en-GB" dirty="0" err="1" smtClean="0"/>
              <a:t>A</a:t>
            </a:r>
            <a:r>
              <a:rPr lang="en-GB" dirty="0" err="1" smtClean="0">
                <a:sym typeface="Wingdings" pitchFamily="2" charset="2"/>
              </a:rPr>
              <a:t>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ab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       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Aag</a:t>
            </a:r>
            <a:endParaRPr lang="en-GB" dirty="0" smtClean="0">
              <a:latin typeface="Symbol" pitchFamily="18" charset="2"/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Using left factoring we can eliminate this.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r>
              <a:rPr lang="en-GB" b="1" dirty="0" smtClean="0"/>
              <a:t>Theorem1</a:t>
            </a:r>
          </a:p>
          <a:p>
            <a:pPr>
              <a:buNone/>
            </a:pPr>
            <a:r>
              <a:rPr lang="en-GB" dirty="0" smtClean="0"/>
              <a:t>Let G be a CFG having two  A productions of the form </a:t>
            </a:r>
          </a:p>
          <a:p>
            <a:pPr>
              <a:buNone/>
            </a:pPr>
            <a:r>
              <a:rPr lang="en-GB" dirty="0" err="1" smtClean="0"/>
              <a:t>A</a:t>
            </a:r>
            <a:r>
              <a:rPr lang="en-GB" dirty="0" err="1" smtClean="0">
                <a:sym typeface="Wingdings" pitchFamily="2" charset="2"/>
              </a:rPr>
              <a:t>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ab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       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Aag</a:t>
            </a:r>
            <a:endParaRPr lang="en-GB" dirty="0" smtClean="0">
              <a:latin typeface="Symbol" pitchFamily="18" charset="2"/>
              <a:sym typeface="Wingdings" pitchFamily="2" charset="2"/>
            </a:endParaRPr>
          </a:p>
          <a:p>
            <a:pPr>
              <a:buNone/>
            </a:pPr>
            <a:r>
              <a:rPr lang="en-GB" dirty="0" smtClean="0"/>
              <a:t>These two productions are replaced by </a:t>
            </a:r>
          </a:p>
          <a:p>
            <a:pPr>
              <a:buNone/>
            </a:pPr>
            <a:r>
              <a:rPr lang="en-GB" dirty="0" err="1" smtClean="0"/>
              <a:t>A</a:t>
            </a:r>
            <a:r>
              <a:rPr lang="en-GB" dirty="0" err="1" smtClean="0">
                <a:sym typeface="Wingdings" pitchFamily="2" charset="2"/>
              </a:rPr>
              <a:t>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aA</a:t>
            </a:r>
            <a:r>
              <a:rPr lang="en-GB" dirty="0" smtClean="0">
                <a:sym typeface="Wingdings" pitchFamily="2" charset="2"/>
              </a:rPr>
              <a:t>’</a:t>
            </a:r>
          </a:p>
          <a:p>
            <a:pPr>
              <a:buNone/>
            </a:pPr>
            <a:r>
              <a:rPr lang="en-GB" dirty="0" err="1" smtClean="0">
                <a:sym typeface="Wingdings" pitchFamily="2" charset="2"/>
              </a:rPr>
              <a:t>A’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b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 </a:t>
            </a:r>
          </a:p>
          <a:p>
            <a:pPr>
              <a:buFont typeface="Symbol"/>
              <a:buChar char="A"/>
            </a:pPr>
            <a:r>
              <a:rPr lang="en-GB" dirty="0" smtClean="0">
                <a:sym typeface="Wingdings" pitchFamily="2" charset="2"/>
              </a:rPr>
              <a:t>’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g</a:t>
            </a:r>
          </a:p>
          <a:p>
            <a:pPr>
              <a:buFont typeface="Symbol"/>
              <a:buChar char="A"/>
            </a:pPr>
            <a:r>
              <a:rPr lang="en-GB" dirty="0" smtClean="0"/>
              <a:t>‘ is a new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GB" b="1" dirty="0" smtClean="0"/>
              <a:t>Left Recursion</a:t>
            </a:r>
          </a:p>
          <a:p>
            <a:pPr algn="just">
              <a:buNone/>
            </a:pPr>
            <a:r>
              <a:rPr lang="en-GB" dirty="0" smtClean="0"/>
              <a:t>           A variable A is called left recursive if there is A production of the form </a:t>
            </a:r>
            <a:r>
              <a:rPr lang="en-GB" dirty="0" err="1" smtClean="0"/>
              <a:t>A</a:t>
            </a:r>
            <a:r>
              <a:rPr lang="en-GB" dirty="0" err="1" smtClean="0">
                <a:sym typeface="Wingdings" pitchFamily="2" charset="2"/>
              </a:rPr>
              <a:t>A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a.</a:t>
            </a:r>
            <a:r>
              <a:rPr lang="en-GB" dirty="0" err="1" smtClean="0">
                <a:sym typeface="Wingdings" pitchFamily="2" charset="2"/>
              </a:rPr>
              <a:t>These</a:t>
            </a:r>
            <a:r>
              <a:rPr lang="en-GB" dirty="0" smtClean="0">
                <a:sym typeface="Wingdings" pitchFamily="2" charset="2"/>
              </a:rPr>
              <a:t> generate infinite loop.</a:t>
            </a:r>
          </a:p>
          <a:p>
            <a:pPr algn="just">
              <a:buNone/>
            </a:pPr>
            <a:r>
              <a:rPr lang="en-GB" dirty="0" smtClean="0">
                <a:sym typeface="Wingdings" pitchFamily="2" charset="2"/>
              </a:rPr>
              <a:t>Technique for avoiding Left Recursion</a:t>
            </a:r>
          </a:p>
          <a:p>
            <a:pPr algn="just">
              <a:buNone/>
            </a:pPr>
            <a:r>
              <a:rPr lang="en-GB" dirty="0" smtClean="0"/>
              <a:t>Theorem 2</a:t>
            </a:r>
          </a:p>
          <a:p>
            <a:pPr algn="just">
              <a:buNone/>
            </a:pPr>
            <a:r>
              <a:rPr lang="en-GB" dirty="0" smtClean="0"/>
              <a:t>Let G be a </a:t>
            </a:r>
            <a:r>
              <a:rPr lang="en-GB" dirty="0" err="1" smtClean="0"/>
              <a:t>CFG.the</a:t>
            </a:r>
            <a:r>
              <a:rPr lang="en-GB" dirty="0" smtClean="0"/>
              <a:t> set of all productions are</a:t>
            </a:r>
          </a:p>
          <a:p>
            <a:pPr algn="just">
              <a:buNone/>
            </a:pPr>
            <a:r>
              <a:rPr lang="en-GB" dirty="0" smtClean="0"/>
              <a:t>A</a:t>
            </a:r>
            <a:r>
              <a:rPr lang="en-GB" dirty="0" smtClean="0">
                <a:sym typeface="Wingdings" pitchFamily="2" charset="2"/>
              </a:rPr>
              <a:t>A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a1|.......|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Aa</a:t>
            </a:r>
            <a:r>
              <a:rPr lang="en-GB" dirty="0" err="1" smtClean="0">
                <a:sym typeface="Wingdings" pitchFamily="2" charset="2"/>
              </a:rPr>
              <a:t>n</a:t>
            </a:r>
            <a:endParaRPr lang="en-GB" dirty="0" smtClean="0">
              <a:sym typeface="Wingdings" pitchFamily="2" charset="2"/>
            </a:endParaRPr>
          </a:p>
          <a:p>
            <a:pPr algn="just">
              <a:buNone/>
            </a:pPr>
            <a:r>
              <a:rPr lang="en-GB" dirty="0" smtClean="0">
                <a:sym typeface="Wingdings" pitchFamily="2" charset="2"/>
              </a:rPr>
              <a:t>A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b1|b2........</a:t>
            </a:r>
            <a:r>
              <a:rPr lang="en-GB" dirty="0" err="1" smtClean="0">
                <a:latin typeface="Symbol" pitchFamily="18" charset="2"/>
                <a:sym typeface="Wingdings" pitchFamily="2" charset="2"/>
              </a:rPr>
              <a:t>b</a:t>
            </a:r>
            <a:r>
              <a:rPr lang="en-GB" dirty="0" err="1" smtClean="0">
                <a:sym typeface="Wingdings" pitchFamily="2" charset="2"/>
              </a:rPr>
              <a:t>m</a:t>
            </a:r>
            <a:endParaRPr lang="en-GB" dirty="0" smtClean="0"/>
          </a:p>
          <a:p>
            <a:pPr algn="just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GB" dirty="0" smtClean="0"/>
              <a:t>Grammar G’ is given by</a:t>
            </a:r>
          </a:p>
          <a:p>
            <a:r>
              <a:rPr lang="en-GB" dirty="0" smtClean="0"/>
              <a:t>A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b="1" dirty="0" smtClean="0">
                <a:latin typeface="Symbol" pitchFamily="18" charset="2"/>
                <a:sym typeface="Wingdings" pitchFamily="2" charset="2"/>
              </a:rPr>
              <a:t>b1</a:t>
            </a:r>
            <a:r>
              <a:rPr lang="en-GB" dirty="0" smtClean="0"/>
              <a:t> A’|</a:t>
            </a:r>
            <a:r>
              <a:rPr lang="en-GB" b="1" dirty="0" smtClean="0">
                <a:latin typeface="Symbol" pitchFamily="18" charset="2"/>
                <a:sym typeface="Wingdings" pitchFamily="2" charset="2"/>
              </a:rPr>
              <a:t>b2</a:t>
            </a:r>
            <a:r>
              <a:rPr lang="en-GB" dirty="0" smtClean="0"/>
              <a:t> A’......</a:t>
            </a:r>
            <a:r>
              <a:rPr lang="en-GB" b="1" dirty="0" smtClean="0">
                <a:latin typeface="Symbol" pitchFamily="18" charset="2"/>
                <a:sym typeface="Wingdings" pitchFamily="2" charset="2"/>
              </a:rPr>
              <a:t> </a:t>
            </a:r>
            <a:r>
              <a:rPr lang="en-GB" b="1" dirty="0" err="1" smtClean="0">
                <a:latin typeface="Symbol" pitchFamily="18" charset="2"/>
                <a:sym typeface="Wingdings" pitchFamily="2" charset="2"/>
              </a:rPr>
              <a:t>b</a:t>
            </a:r>
            <a:r>
              <a:rPr lang="en-GB" b="1" dirty="0" err="1" smtClean="0">
                <a:sym typeface="Wingdings" pitchFamily="2" charset="2"/>
              </a:rPr>
              <a:t>m</a:t>
            </a:r>
            <a:r>
              <a:rPr lang="en-GB" dirty="0" smtClean="0"/>
              <a:t> A’</a:t>
            </a:r>
          </a:p>
          <a:p>
            <a:pPr>
              <a:buNone/>
            </a:pPr>
            <a:r>
              <a:rPr lang="en-GB" dirty="0" smtClean="0"/>
              <a:t>    A’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a1</a:t>
            </a:r>
            <a:r>
              <a:rPr lang="en-GB" dirty="0" smtClean="0"/>
              <a:t> A’| 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a2</a:t>
            </a:r>
            <a:r>
              <a:rPr lang="en-GB" dirty="0" smtClean="0"/>
              <a:t> A’.....</a:t>
            </a:r>
            <a:r>
              <a:rPr lang="en-GB" dirty="0" smtClean="0">
                <a:latin typeface="Symbol" pitchFamily="18" charset="2"/>
                <a:sym typeface="Wingdings" pitchFamily="2" charset="2"/>
              </a:rPr>
              <a:t> a</a:t>
            </a:r>
            <a:r>
              <a:rPr lang="en-GB" dirty="0" smtClean="0"/>
              <a:t> </a:t>
            </a:r>
            <a:r>
              <a:rPr lang="en-GB" dirty="0" err="1" smtClean="0">
                <a:sym typeface="Wingdings" pitchFamily="2" charset="2"/>
              </a:rPr>
              <a:t>n</a:t>
            </a:r>
            <a:r>
              <a:rPr lang="en-GB" dirty="0" err="1" smtClean="0"/>
              <a:t>A</a:t>
            </a:r>
            <a:r>
              <a:rPr lang="en-GB" dirty="0" smtClean="0"/>
              <a:t>’</a:t>
            </a:r>
          </a:p>
          <a:p>
            <a:pPr>
              <a:buNone/>
            </a:pPr>
            <a:r>
              <a:rPr lang="en-GB" dirty="0" smtClean="0"/>
              <a:t>    A’</a:t>
            </a:r>
            <a:r>
              <a:rPr lang="en-GB" dirty="0" smtClean="0">
                <a:sym typeface="Wingdings" pitchFamily="2" charset="2"/>
              </a:rPr>
              <a:t>^ is equivalent to G.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Construction of TDP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Step1:eliminate left recursion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Step2:Applt theorem1 to get left factoring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Step3:If the resulting grammar is LL(K),apply TDP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GB" dirty="0" smtClean="0"/>
              <a:t>If A is a CFL , then there is a number p(pumping length)where if S is any string in A of length at least p, then S may be divided into 5 pieces S=</a:t>
            </a:r>
            <a:r>
              <a:rPr lang="en-GB" dirty="0" err="1" smtClean="0"/>
              <a:t>uvxyz</a:t>
            </a:r>
            <a:r>
              <a:rPr lang="en-GB" dirty="0" smtClean="0"/>
              <a:t> satisfying conditions</a:t>
            </a:r>
          </a:p>
          <a:p>
            <a:pPr>
              <a:buNone/>
            </a:pPr>
            <a:r>
              <a:rPr lang="en-GB" dirty="0" smtClean="0"/>
              <a:t>1)For each </a:t>
            </a:r>
            <a:r>
              <a:rPr lang="en-GB" dirty="0" err="1" smtClean="0"/>
              <a:t>i</a:t>
            </a:r>
            <a:r>
              <a:rPr lang="en-GB" dirty="0" smtClean="0"/>
              <a:t>&gt;=0,uv</a:t>
            </a:r>
            <a:r>
              <a:rPr lang="en-GB" baseline="30000" dirty="0" smtClean="0"/>
              <a:t>i</a:t>
            </a:r>
            <a:r>
              <a:rPr lang="en-GB" dirty="0" smtClean="0"/>
              <a:t>xy</a:t>
            </a:r>
            <a:r>
              <a:rPr lang="en-GB" baseline="30000" dirty="0" smtClean="0"/>
              <a:t>i</a:t>
            </a:r>
            <a:r>
              <a:rPr lang="en-GB" dirty="0" smtClean="0"/>
              <a:t>z</a:t>
            </a:r>
          </a:p>
          <a:p>
            <a:pPr>
              <a:buNone/>
            </a:pPr>
            <a:r>
              <a:rPr lang="en-GB" dirty="0" smtClean="0"/>
              <a:t>2)|</a:t>
            </a:r>
            <a:r>
              <a:rPr lang="en-GB" dirty="0" err="1" smtClean="0"/>
              <a:t>vy</a:t>
            </a:r>
            <a:r>
              <a:rPr lang="en-GB" dirty="0" smtClean="0"/>
              <a:t>|&gt;0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3)|</a:t>
            </a:r>
            <a:r>
              <a:rPr lang="en-GB" dirty="0" err="1" smtClean="0"/>
              <a:t>vxy</a:t>
            </a:r>
            <a:r>
              <a:rPr lang="en-GB" dirty="0" smtClean="0"/>
              <a:t>|&lt;=p</a:t>
            </a:r>
          </a:p>
          <a:p>
            <a:pPr>
              <a:buNone/>
            </a:pPr>
            <a:r>
              <a:rPr lang="en-GB" dirty="0" smtClean="0"/>
              <a:t>                 Either v or y is not empty.</a:t>
            </a:r>
          </a:p>
          <a:p>
            <a:pPr>
              <a:buNone/>
            </a:pPr>
            <a:r>
              <a:rPr lang="en-GB" dirty="0" err="1" smtClean="0"/>
              <a:t>v,x,y</a:t>
            </a:r>
            <a:r>
              <a:rPr lang="en-GB" dirty="0" smtClean="0"/>
              <a:t>  together have length at most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4.Turing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Mathematical model for type 0 grammar.</a:t>
            </a:r>
          </a:p>
          <a:p>
            <a:r>
              <a:rPr lang="en-GB" dirty="0" smtClean="0"/>
              <a:t>Mathematical model of a general purpose computer.</a:t>
            </a:r>
          </a:p>
          <a:p>
            <a:r>
              <a:rPr lang="en-GB" dirty="0" smtClean="0"/>
              <a:t>Introduced by Alan Turing</a:t>
            </a:r>
          </a:p>
          <a:p>
            <a:r>
              <a:rPr lang="en-GB" dirty="0" smtClean="0"/>
              <a:t>Capable of performing any calculation which can be performed by any computing machine.</a:t>
            </a:r>
          </a:p>
          <a:p>
            <a:r>
              <a:rPr lang="en-GB" dirty="0" smtClean="0"/>
              <a:t>It has a simple tape of infinite length on which it may read or write data.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Formal definition and notations</a:t>
            </a:r>
          </a:p>
          <a:p>
            <a:pPr algn="just"/>
            <a:r>
              <a:rPr lang="en-GB" dirty="0" smtClean="0"/>
              <a:t> TM consists of a finite control which can be in any of the finite set of states.</a:t>
            </a:r>
          </a:p>
          <a:p>
            <a:pPr algn="just"/>
            <a:r>
              <a:rPr lang="en-GB" dirty="0" smtClean="0"/>
              <a:t> Has a tape of infinite length. Tape is divided into squares or cells</a:t>
            </a:r>
          </a:p>
          <a:p>
            <a:pPr algn="just"/>
            <a:r>
              <a:rPr lang="en-GB" dirty="0" smtClean="0"/>
              <a:t>Each cell can hold anyone of the finite no: of symbols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4343400"/>
            <a:ext cx="14478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Finite  Control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54102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60198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0668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812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8956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5814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3434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1054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9436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858000" y="5791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0600" y="5486400"/>
            <a:ext cx="3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800600" y="5715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26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24384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32766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39624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46482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2"/>
          </p:cNvCxnSpPr>
          <p:nvPr/>
        </p:nvCxnSpPr>
        <p:spPr>
          <a:xfrm rot="5400000">
            <a:off x="3448050" y="4476750"/>
            <a:ext cx="4572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GB" dirty="0" smtClean="0"/>
              <a:t>Input is placed on the tape.</a:t>
            </a:r>
          </a:p>
          <a:p>
            <a:r>
              <a:rPr lang="en-GB" dirty="0" smtClean="0"/>
              <a:t>Input -&gt;finite length string of symbols from input alphabet.</a:t>
            </a:r>
          </a:p>
          <a:p>
            <a:r>
              <a:rPr lang="en-GB" dirty="0" smtClean="0"/>
              <a:t>Other tape cells extending infinitely to the left and right holds a special symbol called ’blank’.</a:t>
            </a:r>
          </a:p>
          <a:p>
            <a:r>
              <a:rPr lang="en-GB" dirty="0" smtClean="0"/>
              <a:t>Blank is tape symbol not input symbol.</a:t>
            </a:r>
          </a:p>
          <a:p>
            <a:r>
              <a:rPr lang="en-GB" dirty="0" smtClean="0"/>
              <a:t>Tape head-&gt;Positioned on one of the tape cells.(scanning the cell)</a:t>
            </a:r>
          </a:p>
          <a:p>
            <a:r>
              <a:rPr lang="en-GB" dirty="0" smtClean="0"/>
              <a:t>Initially tape is at the leftmost cell that holds the input.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Move of TM is a function of the state of finite control and tape symbol scanned.</a:t>
            </a:r>
            <a:endParaRPr lang="en-US" dirty="0" smtClean="0"/>
          </a:p>
          <a:p>
            <a:pPr algn="just"/>
            <a:r>
              <a:rPr lang="en-GB" dirty="0" smtClean="0"/>
              <a:t>In one move TM will</a:t>
            </a:r>
          </a:p>
          <a:p>
            <a:pPr algn="just">
              <a:buNone/>
            </a:pPr>
            <a:r>
              <a:rPr lang="en-GB" b="1" dirty="0" smtClean="0"/>
              <a:t>Change the state: </a:t>
            </a:r>
            <a:r>
              <a:rPr lang="en-GB" dirty="0" smtClean="0"/>
              <a:t>Next state may be same state or a new state</a:t>
            </a:r>
          </a:p>
          <a:p>
            <a:pPr algn="just">
              <a:buNone/>
            </a:pPr>
            <a:r>
              <a:rPr lang="en-GB" b="1" dirty="0" smtClean="0"/>
              <a:t>Write a tape symbol in the cell scanned</a:t>
            </a:r>
            <a:r>
              <a:rPr lang="en-GB" dirty="0" smtClean="0"/>
              <a:t>:</a:t>
            </a:r>
          </a:p>
          <a:p>
            <a:pPr algn="just">
              <a:buNone/>
            </a:pPr>
            <a:r>
              <a:rPr lang="en-GB" dirty="0" smtClean="0"/>
              <a:t>Replaces whatever symbol was there in cell. Symbol written may be same as current symbol</a:t>
            </a:r>
            <a:endParaRPr lang="en-GB" b="1" dirty="0" smtClean="0"/>
          </a:p>
          <a:p>
            <a:pPr algn="just">
              <a:buNone/>
            </a:pPr>
            <a:r>
              <a:rPr lang="en-GB" b="1" dirty="0" smtClean="0"/>
              <a:t>Move the tape Left/Right</a:t>
            </a:r>
          </a:p>
          <a:p>
            <a:pPr algn="just">
              <a:buNone/>
            </a:pPr>
            <a:r>
              <a:rPr lang="en-GB" dirty="0" smtClean="0"/>
              <a:t>Based on condition or previous </a:t>
            </a:r>
            <a:r>
              <a:rPr lang="en-GB" dirty="0" err="1" smtClean="0"/>
              <a:t>state,direction</a:t>
            </a:r>
            <a:r>
              <a:rPr lang="en-GB" dirty="0" smtClean="0"/>
              <a:t> of movement is decided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 smtClean="0"/>
              <a:t>Notation</a:t>
            </a:r>
            <a:endParaRPr lang="en-US" b="1" u="sng" dirty="0" smtClean="0"/>
          </a:p>
          <a:p>
            <a:pPr>
              <a:buNone/>
            </a:pPr>
            <a:r>
              <a:rPr lang="en-GB" dirty="0" smtClean="0"/>
              <a:t>Turing Machine is defined as 7 </a:t>
            </a:r>
            <a:r>
              <a:rPr lang="en-GB" dirty="0" err="1" smtClean="0"/>
              <a:t>tuple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   M=(Q,</a:t>
            </a:r>
            <a:r>
              <a:rPr lang="el-GR" dirty="0" smtClean="0"/>
              <a:t> Σ</a:t>
            </a:r>
            <a:r>
              <a:rPr lang="en-US" dirty="0" smtClean="0">
                <a:cs typeface="Times New Roman" pitchFamily="18" charset="0"/>
              </a:rPr>
              <a:t> , Г,</a:t>
            </a:r>
            <a:r>
              <a:rPr lang="el-GR" dirty="0" smtClean="0"/>
              <a:t> δ</a:t>
            </a:r>
            <a:r>
              <a:rPr lang="en-GB" baseline="-25000" dirty="0" smtClean="0"/>
              <a:t>,</a:t>
            </a:r>
            <a:r>
              <a:rPr lang="en-GB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,B,F)</a:t>
            </a:r>
          </a:p>
          <a:p>
            <a:pPr>
              <a:buNone/>
            </a:pPr>
            <a:r>
              <a:rPr lang="en-GB" dirty="0" smtClean="0"/>
              <a:t>Q:Finite set of states of finite control</a:t>
            </a:r>
          </a:p>
          <a:p>
            <a:pPr>
              <a:buNone/>
            </a:pPr>
            <a:r>
              <a:rPr lang="el-GR" dirty="0" smtClean="0"/>
              <a:t>Σ</a:t>
            </a:r>
            <a:r>
              <a:rPr lang="en-GB" dirty="0" smtClean="0"/>
              <a:t>:Finite set of input symbols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Г:Complete set of tape symbols,</a:t>
            </a:r>
            <a:r>
              <a:rPr lang="el-GR" dirty="0" smtClean="0"/>
              <a:t> Σ</a:t>
            </a:r>
            <a:r>
              <a:rPr lang="en-GB" dirty="0" smtClean="0"/>
              <a:t> is a subset of </a:t>
            </a:r>
            <a:r>
              <a:rPr lang="en-US" dirty="0" smtClean="0">
                <a:cs typeface="Times New Roman" pitchFamily="18" charset="0"/>
              </a:rPr>
              <a:t>Г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GB" dirty="0" smtClean="0"/>
              <a:t>:Transition Function</a:t>
            </a:r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0:</a:t>
            </a:r>
            <a:r>
              <a:rPr lang="en-GB" dirty="0" smtClean="0"/>
              <a:t>Start state, member of Q.</a:t>
            </a:r>
          </a:p>
          <a:p>
            <a:pPr>
              <a:buNone/>
            </a:pPr>
            <a:r>
              <a:rPr lang="en-GB" dirty="0" smtClean="0"/>
              <a:t>B:Blank symbol.</a:t>
            </a:r>
            <a:r>
              <a:rPr lang="en-US" dirty="0" smtClean="0">
                <a:cs typeface="Times New Roman" pitchFamily="18" charset="0"/>
              </a:rPr>
              <a:t> An Element of </a:t>
            </a:r>
            <a:r>
              <a:rPr lang="en-US" dirty="0" err="1" smtClean="0">
                <a:cs typeface="Times New Roman" pitchFamily="18" charset="0"/>
              </a:rPr>
              <a:t>Г,but</a:t>
            </a:r>
            <a:r>
              <a:rPr lang="en-US" dirty="0" smtClean="0">
                <a:cs typeface="Times New Roman" pitchFamily="18" charset="0"/>
              </a:rPr>
              <a:t> not an element of </a:t>
            </a:r>
            <a:r>
              <a:rPr lang="el-GR" dirty="0" smtClean="0"/>
              <a:t>Σ</a:t>
            </a:r>
            <a:r>
              <a:rPr lang="en-US" dirty="0" smtClean="0">
                <a:cs typeface="Times New Roman" pitchFamily="18" charset="0"/>
              </a:rPr>
              <a:t>.Initially all are B , later finite cells hold input symbols.</a:t>
            </a:r>
          </a:p>
          <a:p>
            <a:pPr>
              <a:buNone/>
            </a:pPr>
            <a:r>
              <a:rPr lang="en-GB" dirty="0" smtClean="0">
                <a:cs typeface="Times New Roman" pitchFamily="18" charset="0"/>
              </a:rPr>
              <a:t>F:Set of final states.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l-GR" dirty="0" smtClean="0"/>
              <a:t>δ</a:t>
            </a:r>
            <a:r>
              <a:rPr lang="en-GB" dirty="0" smtClean="0"/>
              <a:t>(</a:t>
            </a:r>
            <a:r>
              <a:rPr lang="en-GB" dirty="0" err="1" smtClean="0"/>
              <a:t>q,x</a:t>
            </a:r>
            <a:r>
              <a:rPr lang="en-GB" dirty="0" smtClean="0"/>
              <a:t>) means transition from state q for tape symbol x.</a:t>
            </a:r>
          </a:p>
          <a:p>
            <a:r>
              <a:rPr lang="el-GR" dirty="0" smtClean="0"/>
              <a:t>δ</a:t>
            </a:r>
            <a:r>
              <a:rPr lang="en-GB" dirty="0" smtClean="0"/>
              <a:t>(</a:t>
            </a:r>
            <a:r>
              <a:rPr lang="en-GB" dirty="0" err="1" smtClean="0"/>
              <a:t>q,x</a:t>
            </a:r>
            <a:r>
              <a:rPr lang="en-GB" dirty="0" smtClean="0"/>
              <a:t>)</a:t>
            </a:r>
            <a:r>
              <a:rPr lang="en-GB" dirty="0" smtClean="0">
                <a:sym typeface="Wingdings" pitchFamily="2" charset="2"/>
              </a:rPr>
              <a:t>(</a:t>
            </a:r>
            <a:r>
              <a:rPr lang="en-GB" dirty="0" err="1" smtClean="0">
                <a:sym typeface="Wingdings" pitchFamily="2" charset="2"/>
              </a:rPr>
              <a:t>p,Y,D</a:t>
            </a:r>
            <a:r>
              <a:rPr lang="en-GB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GB" dirty="0" smtClean="0"/>
              <a:t>Where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sym typeface="Wingdings" pitchFamily="2" charset="2"/>
              </a:rPr>
              <a:t>    p is the next state in Q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sym typeface="Wingdings" pitchFamily="2" charset="2"/>
              </a:rPr>
              <a:t>   Y is the symbol in </a:t>
            </a:r>
            <a:r>
              <a:rPr lang="en-US" dirty="0" smtClean="0">
                <a:cs typeface="Times New Roman" pitchFamily="18" charset="0"/>
              </a:rPr>
              <a:t>Г </a:t>
            </a:r>
            <a:r>
              <a:rPr lang="en-GB" dirty="0" smtClean="0"/>
              <a:t>written in the cell</a:t>
            </a:r>
          </a:p>
          <a:p>
            <a:pPr algn="just">
              <a:buNone/>
            </a:pPr>
            <a:r>
              <a:rPr lang="en-GB" dirty="0" smtClean="0"/>
              <a:t>       being scanned, replacing whatever symbol</a:t>
            </a:r>
          </a:p>
          <a:p>
            <a:pPr algn="just">
              <a:buNone/>
            </a:pPr>
            <a:r>
              <a:rPr lang="en-GB" dirty="0" smtClean="0"/>
              <a:t>       was there in cell.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>
                <a:sym typeface="Wingdings" pitchFamily="2" charset="2"/>
              </a:rPr>
              <a:t>    D is the direction of head   movement(left/right).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TM starts in some initial state with some input on tape.</a:t>
            </a:r>
          </a:p>
          <a:p>
            <a:r>
              <a:rPr lang="en-GB" sz="2800" dirty="0" smtClean="0"/>
              <a:t>TM takes string placed upon its tape on starting computation.</a:t>
            </a:r>
          </a:p>
          <a:p>
            <a:r>
              <a:rPr lang="en-GB" sz="2800" dirty="0" smtClean="0"/>
              <a:t>R/W will point to the first letter of input string.</a:t>
            </a:r>
          </a:p>
          <a:p>
            <a:r>
              <a:rPr lang="en-GB" sz="2800" dirty="0" smtClean="0"/>
              <a:t>During processing the contents of any cell in the tape  may be examined and changed many times.</a:t>
            </a:r>
          </a:p>
          <a:p>
            <a:r>
              <a:rPr lang="en-GB" sz="2800" dirty="0" smtClean="0"/>
              <a:t>Output of TM is taken from the tape once the computation has halted when it enters in final state.</a:t>
            </a:r>
          </a:p>
          <a:p>
            <a:r>
              <a:rPr lang="en-GB" sz="2800" dirty="0" smtClean="0"/>
              <a:t>TM can write on its tape so it can leave an answer on the tape at the end of computation.</a:t>
            </a:r>
          </a:p>
          <a:p>
            <a:r>
              <a:rPr lang="en-GB" sz="2800" dirty="0" smtClean="0"/>
              <a:t>Special state called halt state signals the end </a:t>
            </a:r>
            <a:r>
              <a:rPr lang="en-GB" sz="2800" smtClean="0"/>
              <a:t>of computation.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TM defined by</a:t>
            </a:r>
          </a:p>
          <a:p>
            <a:pPr>
              <a:buNone/>
            </a:pPr>
            <a:r>
              <a:rPr lang="en-US" dirty="0" smtClean="0"/>
              <a:t>Q={q</a:t>
            </a:r>
            <a:r>
              <a:rPr lang="en-US" baseline="-25000" dirty="0" smtClean="0"/>
              <a:t>0</a:t>
            </a:r>
            <a:r>
              <a:rPr lang="en-US" dirty="0" smtClean="0"/>
              <a:t>,q</a:t>
            </a:r>
            <a:r>
              <a:rPr lang="en-US" baseline="-25000" dirty="0" smtClean="0"/>
              <a:t>1</a:t>
            </a:r>
            <a:r>
              <a:rPr lang="en-US" dirty="0" smtClean="0"/>
              <a:t>} </a:t>
            </a:r>
            <a:r>
              <a:rPr lang="el-GR" dirty="0" smtClean="0"/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  </a:t>
            </a:r>
            <a:r>
              <a:rPr lang="en-US" dirty="0" smtClean="0">
                <a:cs typeface="Times New Roman" pitchFamily="18" charset="0"/>
              </a:rPr>
              <a:t>Г={</a:t>
            </a:r>
            <a:r>
              <a:rPr lang="en-US" dirty="0" err="1" smtClean="0">
                <a:cs typeface="Times New Roman" pitchFamily="18" charset="0"/>
              </a:rPr>
              <a:t>a,b</a:t>
            </a:r>
            <a:r>
              <a:rPr lang="en-US" dirty="0" smtClean="0">
                <a:cs typeface="Times New Roman" pitchFamily="18" charset="0"/>
              </a:rPr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’} </a:t>
            </a:r>
            <a:r>
              <a:rPr lang="en-US" dirty="0" smtClean="0">
                <a:cs typeface="Times New Roman" pitchFamily="18" charset="0"/>
              </a:rPr>
              <a:t>F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={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,a)=(q</a:t>
            </a:r>
            <a:r>
              <a:rPr lang="en-US" baseline="-25000" dirty="0" smtClean="0"/>
              <a:t>0,</a:t>
            </a:r>
            <a:r>
              <a:rPr lang="en-US" dirty="0" smtClean="0"/>
              <a:t>b</a:t>
            </a:r>
            <a:r>
              <a:rPr lang="en-US" baseline="-25000" dirty="0" smtClean="0"/>
              <a:t>,</a:t>
            </a:r>
            <a:r>
              <a:rPr lang="en-US" dirty="0" smtClean="0"/>
              <a:t>R)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,b)=(q</a:t>
            </a:r>
            <a:r>
              <a:rPr lang="en-US" baseline="-25000" dirty="0" smtClean="0"/>
              <a:t>0,</a:t>
            </a:r>
            <a:r>
              <a:rPr lang="en-US" dirty="0" smtClean="0"/>
              <a:t>b</a:t>
            </a:r>
            <a:r>
              <a:rPr lang="en-US" baseline="-25000" dirty="0" smtClean="0"/>
              <a:t>,</a:t>
            </a:r>
            <a:r>
              <a:rPr lang="en-US" dirty="0" smtClean="0"/>
              <a:t>R)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dirty="0" smtClean="0"/>
              <a:t>)=(q</a:t>
            </a:r>
            <a:r>
              <a:rPr lang="en-US" baseline="-25000" dirty="0" smtClean="0"/>
              <a:t>1,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baseline="-25000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Sequence of above moves can be shown as</a:t>
            </a:r>
          </a:p>
          <a:p>
            <a:pPr>
              <a:buNone/>
            </a:pPr>
            <a:r>
              <a:rPr lang="en-US" dirty="0" smtClean="0"/>
              <a:t>              q</a:t>
            </a:r>
            <a:r>
              <a:rPr lang="en-US" baseline="-25000" dirty="0" smtClean="0"/>
              <a:t>0</a:t>
            </a: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q</a:t>
            </a:r>
            <a:r>
              <a:rPr lang="en-US" baseline="-25000" dirty="0" smtClean="0"/>
              <a:t>0                                      </a:t>
            </a: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,a)=(q</a:t>
            </a:r>
            <a:r>
              <a:rPr lang="en-US" baseline="-25000" dirty="0" smtClean="0"/>
              <a:t>0,</a:t>
            </a:r>
            <a:r>
              <a:rPr lang="en-US" dirty="0" smtClean="0"/>
              <a:t>b</a:t>
            </a:r>
            <a:r>
              <a:rPr lang="en-US" baseline="-25000" dirty="0" smtClean="0"/>
              <a:t>,</a:t>
            </a:r>
            <a:r>
              <a:rPr lang="en-US" dirty="0" smtClean="0"/>
              <a:t>R)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Symbol" pitchFamily="18" charset="2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28800" y="4343400"/>
          <a:ext cx="3429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rot="5400000">
            <a:off x="2819400" y="5334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905000" y="5791200"/>
          <a:ext cx="3429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5400000">
            <a:off x="2209800" y="3810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518160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3124200" y="76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29400" y="1143000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,b)=(q</a:t>
            </a:r>
            <a:r>
              <a:rPr lang="en-US" baseline="-25000" dirty="0" smtClean="0"/>
              <a:t>0,</a:t>
            </a:r>
            <a:r>
              <a:rPr lang="en-US" dirty="0" smtClean="0"/>
              <a:t>b</a:t>
            </a:r>
            <a:r>
              <a:rPr lang="en-US" baseline="-25000" dirty="0" smtClean="0"/>
              <a:t>,</a:t>
            </a:r>
            <a:r>
              <a:rPr lang="en-US" dirty="0" smtClean="0"/>
              <a:t>R)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914400" y="2753360"/>
          <a:ext cx="518160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>
            <a:off x="2058194" y="2437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57600" y="533400"/>
            <a:ext cx="38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38400" y="2286000"/>
            <a:ext cx="38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2743200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dirty="0" smtClean="0"/>
              <a:t>)=(q</a:t>
            </a:r>
            <a:r>
              <a:rPr lang="en-US" baseline="-25000" dirty="0" smtClean="0"/>
              <a:t>1,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baseline="-25000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3581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038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machine encounters the first blank ,it will move left  one </a:t>
            </a:r>
            <a:r>
              <a:rPr lang="en-US" dirty="0" err="1" smtClean="0"/>
              <a:t>cell,then</a:t>
            </a:r>
            <a:r>
              <a:rPr lang="en-US" dirty="0" smtClean="0"/>
              <a:t> halt in final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TM is deterministic ,</a:t>
            </a:r>
            <a:r>
              <a:rPr lang="el-GR" dirty="0" smtClean="0"/>
              <a:t> δ</a:t>
            </a:r>
            <a:r>
              <a:rPr lang="en-US" dirty="0" smtClean="0"/>
              <a:t> defines </a:t>
            </a:r>
            <a:r>
              <a:rPr lang="en-US" dirty="0" err="1" smtClean="0"/>
              <a:t>atmost</a:t>
            </a:r>
            <a:r>
              <a:rPr lang="en-US" dirty="0" smtClean="0"/>
              <a:t> one move for each configuration.</a:t>
            </a:r>
          </a:p>
          <a:p>
            <a:pPr>
              <a:buNone/>
            </a:pPr>
            <a:r>
              <a:rPr lang="en-US" dirty="0" smtClean="0"/>
              <a:t>Initially tape has some </a:t>
            </a:r>
            <a:r>
              <a:rPr lang="en-US" dirty="0" err="1" smtClean="0"/>
              <a:t>contents,only</a:t>
            </a:r>
            <a:r>
              <a:rPr lang="en-US" dirty="0" smtClean="0"/>
              <a:t> some contents are considered as input.</a:t>
            </a:r>
          </a:p>
          <a:p>
            <a:pPr>
              <a:buNone/>
            </a:pPr>
            <a:r>
              <a:rPr lang="en-US" dirty="0" smtClean="0"/>
              <a:t>When machine </a:t>
            </a:r>
            <a:r>
              <a:rPr lang="en-US" dirty="0" err="1" smtClean="0"/>
              <a:t>halts,some</a:t>
            </a:r>
            <a:r>
              <a:rPr lang="en-US" dirty="0" smtClean="0"/>
              <a:t> or all contents of tape is considered as output.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algn="just"/>
            <a:r>
              <a:rPr lang="en-GB" dirty="0" smtClean="0"/>
              <a:t>Use pumping lemma to show that the language B={</a:t>
            </a:r>
            <a:r>
              <a:rPr lang="en-GB" dirty="0" err="1" smtClean="0"/>
              <a:t>a</a:t>
            </a:r>
            <a:r>
              <a:rPr lang="en-GB" baseline="30000" dirty="0" err="1" smtClean="0"/>
              <a:t>n</a:t>
            </a:r>
            <a:r>
              <a:rPr lang="en-GB" dirty="0" err="1" smtClean="0"/>
              <a:t>b</a:t>
            </a:r>
            <a:r>
              <a:rPr lang="en-GB" baseline="30000" dirty="0" err="1" smtClean="0"/>
              <a:t>n</a:t>
            </a:r>
            <a:r>
              <a:rPr lang="en-GB" dirty="0" err="1" smtClean="0"/>
              <a:t>c</a:t>
            </a:r>
            <a:r>
              <a:rPr lang="en-GB" baseline="30000" dirty="0" err="1" smtClean="0"/>
              <a:t>n</a:t>
            </a:r>
            <a:r>
              <a:rPr lang="en-GB" dirty="0" err="1" smtClean="0"/>
              <a:t>|n</a:t>
            </a:r>
            <a:r>
              <a:rPr lang="en-GB" dirty="0" smtClean="0"/>
              <a:t>&gt;=0} is not context free</a:t>
            </a:r>
          </a:p>
          <a:p>
            <a:pPr algn="just">
              <a:buNone/>
            </a:pPr>
            <a:r>
              <a:rPr lang="en-GB" b="1" dirty="0" err="1" smtClean="0"/>
              <a:t>Soln</a:t>
            </a:r>
            <a:r>
              <a:rPr lang="en-GB" b="1" dirty="0" smtClean="0"/>
              <a:t>:</a:t>
            </a:r>
          </a:p>
          <a:p>
            <a:pPr algn="just">
              <a:buNone/>
            </a:pPr>
            <a:r>
              <a:rPr lang="en-GB" dirty="0" smtClean="0"/>
              <a:t>Assume B is CFL and obtain contradiction.</a:t>
            </a:r>
          </a:p>
          <a:p>
            <a:pPr algn="just">
              <a:buNone/>
            </a:pPr>
            <a:r>
              <a:rPr lang="en-GB" dirty="0" smtClean="0"/>
              <a:t> p be the pumping length.</a:t>
            </a:r>
          </a:p>
          <a:p>
            <a:pPr algn="just">
              <a:buNone/>
            </a:pPr>
            <a:r>
              <a:rPr lang="en-GB" dirty="0" smtClean="0"/>
              <a:t>Select a string S=</a:t>
            </a:r>
            <a:r>
              <a:rPr lang="en-GB" dirty="0" err="1" smtClean="0"/>
              <a:t>a</a:t>
            </a:r>
            <a:r>
              <a:rPr lang="en-GB" baseline="30000" dirty="0" err="1" smtClean="0"/>
              <a:t>p</a:t>
            </a:r>
            <a:r>
              <a:rPr lang="en-GB" dirty="0" err="1" smtClean="0"/>
              <a:t>b</a:t>
            </a:r>
            <a:r>
              <a:rPr lang="en-GB" baseline="30000" dirty="0" err="1" smtClean="0"/>
              <a:t>p</a:t>
            </a:r>
            <a:r>
              <a:rPr lang="en-GB" dirty="0" err="1" smtClean="0"/>
              <a:t>c</a:t>
            </a:r>
            <a:r>
              <a:rPr lang="en-GB" baseline="30000" dirty="0" err="1" smtClean="0"/>
              <a:t>p</a:t>
            </a:r>
            <a:endParaRPr lang="en-GB" dirty="0" smtClean="0"/>
          </a:p>
          <a:p>
            <a:pPr algn="just">
              <a:buNone/>
            </a:pPr>
            <a:r>
              <a:rPr lang="en-GB" dirty="0" smtClean="0"/>
              <a:t>S is a member of B of length at least p</a:t>
            </a:r>
          </a:p>
          <a:p>
            <a:pPr algn="just">
              <a:buNone/>
            </a:pPr>
            <a:r>
              <a:rPr lang="en-GB" dirty="0" smtClean="0"/>
              <a:t>Divide the string S into </a:t>
            </a:r>
            <a:r>
              <a:rPr lang="en-GB" dirty="0" err="1" smtClean="0"/>
              <a:t>uvxyz</a:t>
            </a:r>
            <a:endParaRPr lang="en-GB" dirty="0" smtClean="0"/>
          </a:p>
          <a:p>
            <a:pPr algn="just">
              <a:buNone/>
            </a:pPr>
            <a:r>
              <a:rPr lang="en-GB" dirty="0" smtClean="0"/>
              <a:t>Condition 2 states v or y is not empty.</a:t>
            </a:r>
            <a:endParaRPr lang="en-GB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sz="3600" b="1" u="sng" dirty="0" smtClean="0"/>
              <a:t>Representation Of TM</a:t>
            </a:r>
          </a:p>
          <a:p>
            <a:pPr>
              <a:buNone/>
            </a:pPr>
            <a:r>
              <a:rPr lang="en-US" dirty="0" smtClean="0"/>
              <a:t>1.Instantaneous Description</a:t>
            </a:r>
          </a:p>
          <a:p>
            <a:pPr>
              <a:buNone/>
            </a:pPr>
            <a:r>
              <a:rPr lang="en-US" dirty="0" smtClean="0"/>
              <a:t>2.Transition Table</a:t>
            </a:r>
          </a:p>
          <a:p>
            <a:pPr>
              <a:buNone/>
            </a:pPr>
            <a:r>
              <a:rPr lang="en-US" dirty="0" smtClean="0"/>
              <a:t>3.Transition Diagram(transition graph)</a:t>
            </a:r>
          </a:p>
          <a:p>
            <a:pPr>
              <a:buNone/>
            </a:pPr>
            <a:r>
              <a:rPr lang="en-US" b="1" u="sng" dirty="0" smtClean="0"/>
              <a:t>Instantaneous Description</a:t>
            </a:r>
          </a:p>
          <a:p>
            <a:pPr>
              <a:buNone/>
            </a:pPr>
            <a:r>
              <a:rPr lang="en-US" dirty="0" smtClean="0"/>
              <a:t>ID is a string </a:t>
            </a:r>
            <a:r>
              <a:rPr lang="en-US" dirty="0" err="1" smtClean="0">
                <a:latin typeface="Symbol" pitchFamily="18" charset="2"/>
              </a:rPr>
              <a:t>abg</a:t>
            </a:r>
            <a:r>
              <a:rPr lang="en-US" dirty="0" smtClean="0">
                <a:latin typeface="Symbol" pitchFamily="18" charset="2"/>
              </a:rPr>
              <a:t>,</a:t>
            </a:r>
          </a:p>
          <a:p>
            <a:pPr>
              <a:buFont typeface="Symbol"/>
              <a:buChar char="b"/>
            </a:pPr>
            <a:r>
              <a:rPr lang="en-US" dirty="0" smtClean="0"/>
              <a:t>is the present state of M</a:t>
            </a:r>
          </a:p>
          <a:p>
            <a:pPr>
              <a:buNone/>
            </a:pPr>
            <a:r>
              <a:rPr lang="en-US" dirty="0" err="1" smtClean="0">
                <a:latin typeface="Symbol" pitchFamily="18" charset="2"/>
              </a:rPr>
              <a:t>ag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contains the entire string</a:t>
            </a:r>
          </a:p>
          <a:p>
            <a:pPr>
              <a:buNone/>
            </a:pPr>
            <a:r>
              <a:rPr lang="en-US" dirty="0" smtClean="0"/>
              <a:t>First symbol of </a:t>
            </a:r>
            <a:r>
              <a:rPr lang="en-US" dirty="0" smtClean="0">
                <a:latin typeface="Symbol" pitchFamily="18" charset="2"/>
              </a:rPr>
              <a:t>g </a:t>
            </a:r>
            <a:r>
              <a:rPr lang="en-US" dirty="0" smtClean="0"/>
              <a:t>is the current input symbol.</a:t>
            </a:r>
          </a:p>
          <a:p>
            <a:pPr>
              <a:buFont typeface="Symbol"/>
              <a:buChar char="g"/>
            </a:pPr>
            <a:r>
              <a:rPr lang="en-US" dirty="0" smtClean="0"/>
              <a:t>Contains subsequent symbols of input</a:t>
            </a:r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contains all symbols to the left of 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Symbol" pitchFamily="18" charset="2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TM is given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Instantaneous description is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u="sng" dirty="0" smtClean="0"/>
              <a:t>a4 a1 a2 a1 a2 </a:t>
            </a:r>
            <a:r>
              <a:rPr lang="en-US" u="sng" dirty="0" err="1" smtClean="0"/>
              <a:t>a2</a:t>
            </a:r>
            <a:r>
              <a:rPr lang="en-US" dirty="0" smtClean="0"/>
              <a:t>   </a:t>
            </a:r>
            <a:r>
              <a:rPr lang="en-US" u="sng" dirty="0" smtClean="0"/>
              <a:t>q3</a:t>
            </a:r>
            <a:r>
              <a:rPr lang="en-US" dirty="0" smtClean="0"/>
              <a:t>  </a:t>
            </a:r>
            <a:r>
              <a:rPr lang="en-US" u="sng" dirty="0" smtClean="0"/>
              <a:t>a1</a:t>
            </a:r>
            <a:r>
              <a:rPr lang="en-US" dirty="0" smtClean="0"/>
              <a:t>     </a:t>
            </a:r>
            <a:r>
              <a:rPr lang="en-US" u="sng" dirty="0" smtClean="0"/>
              <a:t>a4a2</a:t>
            </a:r>
          </a:p>
          <a:p>
            <a:pPr>
              <a:buNone/>
            </a:pPr>
            <a:r>
              <a:rPr lang="en-US" sz="2400" dirty="0" smtClean="0"/>
              <a:t>left sequence         present state     symbol          Right sequence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under R/W</a:t>
            </a:r>
          </a:p>
          <a:p>
            <a:pPr>
              <a:buNone/>
            </a:pPr>
            <a:r>
              <a:rPr lang="en-US" sz="2400" dirty="0" smtClean="0"/>
              <a:t>Blank symbol may appear in ID .</a:t>
            </a:r>
          </a:p>
          <a:p>
            <a:pPr>
              <a:buNone/>
            </a:pPr>
            <a:r>
              <a:rPr lang="en-US" sz="2400" dirty="0" err="1" smtClean="0"/>
              <a:t>Eg:q</a:t>
            </a:r>
            <a:r>
              <a:rPr lang="en-US" sz="2400" dirty="0" err="1" smtClean="0">
                <a:latin typeface="Symbol" pitchFamily="18" charset="2"/>
                <a:cs typeface="Times New Roman" pitchFamily="18" charset="0"/>
              </a:rPr>
              <a:t>’w</a:t>
            </a:r>
            <a:r>
              <a:rPr lang="en-US" sz="2400" dirty="0" smtClean="0">
                <a:latin typeface="Symbol" pitchFamily="18" charset="2"/>
                <a:cs typeface="Times New Roman" pitchFamily="18" charset="0"/>
              </a:rPr>
              <a:t>  </a:t>
            </a:r>
            <a:r>
              <a:rPr lang="en-US" sz="2400" dirty="0" smtClean="0">
                <a:cs typeface="Times New Roman" pitchFamily="18" charset="0"/>
              </a:rPr>
              <a:t>indicates that R/W head  is on the cell left to the first symbol of </a:t>
            </a:r>
            <a:r>
              <a:rPr lang="en-US" sz="2400" dirty="0" err="1" smtClean="0">
                <a:latin typeface="Symbol" pitchFamily="18" charset="2"/>
                <a:cs typeface="Times New Roman" pitchFamily="18" charset="0"/>
              </a:rPr>
              <a:t>w,</a:t>
            </a:r>
            <a:r>
              <a:rPr lang="en-US" sz="2400" dirty="0" err="1" smtClean="0">
                <a:cs typeface="Times New Roman" pitchFamily="18" charset="0"/>
              </a:rPr>
              <a:t>and</a:t>
            </a:r>
            <a:r>
              <a:rPr lang="en-US" sz="2400" dirty="0" smtClean="0">
                <a:cs typeface="Times New Roman" pitchFamily="18" charset="0"/>
              </a:rPr>
              <a:t> this cell contains blank.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00199"/>
          <a:ext cx="6095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167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5410200" y="457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91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943100" y="38481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114800" y="3810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067300" y="3924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400800" y="38100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u="sng" dirty="0" smtClean="0"/>
              <a:t>Moves in TM</a:t>
            </a:r>
          </a:p>
          <a:p>
            <a:pPr>
              <a:buNone/>
            </a:pPr>
            <a:r>
              <a:rPr lang="en-GB" sz="2800" dirty="0" smtClean="0"/>
              <a:t>Change in ID is called move</a:t>
            </a:r>
          </a:p>
          <a:p>
            <a:r>
              <a:rPr lang="en-GB" sz="2800" dirty="0" smtClean="0"/>
              <a:t>Input string to be processed is x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,x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,.....</a:t>
            </a:r>
            <a:r>
              <a:rPr lang="en-GB" sz="2800" dirty="0" err="1" smtClean="0"/>
              <a:t>x</a:t>
            </a:r>
            <a:r>
              <a:rPr lang="en-GB" sz="2800" baseline="-25000" dirty="0" err="1" smtClean="0"/>
              <a:t>n</a:t>
            </a:r>
            <a:r>
              <a:rPr lang="en-GB" sz="2800" dirty="0" err="1" smtClean="0"/>
              <a:t>,present</a:t>
            </a:r>
            <a:r>
              <a:rPr lang="en-GB" sz="2800" dirty="0" smtClean="0"/>
              <a:t> symbol to be processed is x</a:t>
            </a:r>
            <a:r>
              <a:rPr lang="en-GB" sz="2800" baseline="-25000" dirty="0" smtClean="0"/>
              <a:t>i</a:t>
            </a:r>
            <a:endParaRPr lang="en-GB" sz="2800" dirty="0" smtClean="0"/>
          </a:p>
          <a:p>
            <a:r>
              <a:rPr lang="en-GB" sz="2800" dirty="0" smtClean="0"/>
              <a:t>ID before processing x</a:t>
            </a:r>
            <a:r>
              <a:rPr lang="en-GB" sz="2800" baseline="-25000" dirty="0" smtClean="0"/>
              <a:t>i</a:t>
            </a:r>
            <a:r>
              <a:rPr lang="en-GB" sz="2800" dirty="0" smtClean="0"/>
              <a:t> is x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,x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,....x</a:t>
            </a:r>
            <a:r>
              <a:rPr lang="en-GB" sz="2800" baseline="-25000" dirty="0" smtClean="0"/>
              <a:t>i-1</a:t>
            </a:r>
            <a:r>
              <a:rPr lang="en-GB" sz="2800" dirty="0" smtClean="0"/>
              <a:t>qx</a:t>
            </a:r>
            <a:r>
              <a:rPr lang="en-GB" sz="2800" baseline="-25000" dirty="0" smtClean="0"/>
              <a:t>i</a:t>
            </a:r>
            <a:r>
              <a:rPr lang="en-GB" sz="2800" dirty="0" smtClean="0"/>
              <a:t>...</a:t>
            </a:r>
            <a:r>
              <a:rPr lang="en-GB" sz="2800" dirty="0" err="1" smtClean="0"/>
              <a:t>x</a:t>
            </a:r>
            <a:r>
              <a:rPr lang="en-GB" sz="2800" baseline="-25000" dirty="0" err="1" smtClean="0"/>
              <a:t>n</a:t>
            </a:r>
            <a:endParaRPr lang="en-GB" sz="2800" baseline="-25000" dirty="0" smtClean="0"/>
          </a:p>
          <a:p>
            <a:r>
              <a:rPr lang="en-GB" sz="2800" dirty="0" smtClean="0"/>
              <a:t>After processing x</a:t>
            </a:r>
            <a:r>
              <a:rPr lang="en-GB" sz="2800" baseline="-25000" dirty="0" smtClean="0"/>
              <a:t>i </a:t>
            </a:r>
            <a:r>
              <a:rPr lang="en-GB" sz="2800" dirty="0" smtClean="0"/>
              <a:t>ID is x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...x</a:t>
            </a:r>
            <a:r>
              <a:rPr lang="en-GB" sz="2800" baseline="-25000" dirty="0" smtClean="0"/>
              <a:t>i-2</a:t>
            </a:r>
            <a:r>
              <a:rPr lang="en-GB" sz="2800" dirty="0" smtClean="0"/>
              <a:t>px</a:t>
            </a:r>
            <a:r>
              <a:rPr lang="en-GB" sz="2800" baseline="-25000" dirty="0" smtClean="0"/>
              <a:t>i-1</a:t>
            </a:r>
            <a:r>
              <a:rPr lang="en-GB" sz="2800" dirty="0" smtClean="0"/>
              <a:t>yx</a:t>
            </a:r>
            <a:r>
              <a:rPr lang="en-GB" sz="2800" baseline="-25000" dirty="0" smtClean="0"/>
              <a:t>i+1</a:t>
            </a:r>
            <a:r>
              <a:rPr lang="en-GB" sz="2800" dirty="0" smtClean="0"/>
              <a:t>...</a:t>
            </a:r>
            <a:r>
              <a:rPr lang="en-GB" sz="2800" dirty="0" err="1" smtClean="0"/>
              <a:t>x</a:t>
            </a:r>
            <a:r>
              <a:rPr lang="en-GB" sz="2800" baseline="-25000" dirty="0" err="1" smtClean="0"/>
              <a:t>n</a:t>
            </a:r>
            <a:endParaRPr lang="en-GB" sz="2800" baseline="-25000" dirty="0" smtClean="0"/>
          </a:p>
          <a:p>
            <a:r>
              <a:rPr lang="en-GB" sz="2800" dirty="0" smtClean="0"/>
              <a:t>Change of ID is represented by</a:t>
            </a:r>
          </a:p>
          <a:p>
            <a:pPr>
              <a:buNone/>
            </a:pPr>
            <a:r>
              <a:rPr lang="en-GB" sz="2800" dirty="0" smtClean="0"/>
              <a:t>               x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,x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,....x</a:t>
            </a:r>
            <a:r>
              <a:rPr lang="en-GB" sz="2800" baseline="-25000" dirty="0" smtClean="0"/>
              <a:t>i-1</a:t>
            </a:r>
            <a:r>
              <a:rPr lang="en-GB" sz="2800" dirty="0" smtClean="0"/>
              <a:t>qx</a:t>
            </a:r>
            <a:r>
              <a:rPr lang="en-GB" sz="2800" baseline="-25000" dirty="0" smtClean="0"/>
              <a:t>i</a:t>
            </a:r>
            <a:r>
              <a:rPr lang="en-GB" sz="2800" dirty="0" smtClean="0"/>
              <a:t>...</a:t>
            </a:r>
            <a:r>
              <a:rPr lang="en-GB" sz="2800" dirty="0" err="1" smtClean="0"/>
              <a:t>x</a:t>
            </a:r>
            <a:r>
              <a:rPr lang="en-GB" sz="2800" baseline="-25000" dirty="0" err="1" smtClean="0"/>
              <a:t>n</a:t>
            </a:r>
            <a:r>
              <a:rPr lang="en-GB" sz="2800" baseline="-25000" dirty="0" smtClean="0"/>
              <a:t>  </a:t>
            </a:r>
            <a:r>
              <a:rPr lang="en-GB" sz="2800" dirty="0" smtClean="0"/>
              <a:t>|-  x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...x</a:t>
            </a:r>
            <a:r>
              <a:rPr lang="en-GB" sz="2800" baseline="-25000" dirty="0" smtClean="0"/>
              <a:t>i-2</a:t>
            </a:r>
            <a:r>
              <a:rPr lang="en-GB" sz="2800" dirty="0" smtClean="0"/>
              <a:t>px</a:t>
            </a:r>
            <a:r>
              <a:rPr lang="en-GB" sz="2800" baseline="-25000" dirty="0" smtClean="0"/>
              <a:t>i-1</a:t>
            </a:r>
            <a:r>
              <a:rPr lang="en-GB" sz="2800" dirty="0" smtClean="0"/>
              <a:t>yx</a:t>
            </a:r>
            <a:r>
              <a:rPr lang="en-GB" sz="2800" baseline="-25000" dirty="0" smtClean="0"/>
              <a:t>i+1</a:t>
            </a:r>
            <a:r>
              <a:rPr lang="en-GB" sz="2800" dirty="0" smtClean="0"/>
              <a:t>...</a:t>
            </a:r>
            <a:r>
              <a:rPr lang="en-GB" sz="2800" dirty="0" err="1" smtClean="0"/>
              <a:t>x</a:t>
            </a:r>
            <a:r>
              <a:rPr lang="en-GB" sz="2800" baseline="-25000" dirty="0" err="1" smtClean="0"/>
              <a:t>n</a:t>
            </a:r>
            <a:endParaRPr lang="en-GB" sz="2800" dirty="0" smtClean="0"/>
          </a:p>
          <a:p>
            <a:r>
              <a:rPr lang="en-GB" sz="2800" dirty="0" smtClean="0"/>
              <a:t>TM is said to halt starting from some initial configuration x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q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x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|-*y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q</a:t>
            </a:r>
            <a:r>
              <a:rPr lang="en-GB" sz="2800" baseline="-25000" dirty="0" smtClean="0"/>
              <a:t>j</a:t>
            </a:r>
            <a:r>
              <a:rPr lang="en-GB" sz="2800" dirty="0" smtClean="0"/>
              <a:t>ay</a:t>
            </a:r>
            <a:r>
              <a:rPr lang="en-GB" sz="2800" baseline="-25000" dirty="0" smtClean="0"/>
              <a:t>2 </a:t>
            </a:r>
            <a:r>
              <a:rPr lang="en-GB" sz="2800" dirty="0" smtClean="0"/>
              <a:t>where </a:t>
            </a:r>
            <a:r>
              <a:rPr lang="el-GR" sz="2800" dirty="0" smtClean="0"/>
              <a:t>δ</a:t>
            </a:r>
            <a:r>
              <a:rPr lang="en-US" sz="2800" dirty="0" smtClean="0"/>
              <a:t>(</a:t>
            </a:r>
            <a:r>
              <a:rPr lang="en-US" sz="2800" dirty="0" err="1" smtClean="0"/>
              <a:t>q</a:t>
            </a:r>
            <a:r>
              <a:rPr lang="en-US" sz="2800" baseline="-25000" dirty="0" err="1" smtClean="0"/>
              <a:t>j</a:t>
            </a:r>
            <a:r>
              <a:rPr lang="en-US" sz="2800" dirty="0" err="1" smtClean="0"/>
              <a:t>,a</a:t>
            </a:r>
            <a:r>
              <a:rPr lang="en-US" sz="2800" dirty="0" smtClean="0"/>
              <a:t>) is not defined</a:t>
            </a:r>
          </a:p>
          <a:p>
            <a:r>
              <a:rPr lang="en-GB" sz="2800" dirty="0" smtClean="0"/>
              <a:t>The sequence of configuration leading to halt state is called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GB" b="1" u="sng" dirty="0" smtClean="0"/>
              <a:t>Representation by transition table</a:t>
            </a:r>
          </a:p>
          <a:p>
            <a:pPr>
              <a:buNone/>
            </a:pPr>
            <a:r>
              <a:rPr lang="en-GB" dirty="0" smtClean="0"/>
              <a:t>Definition of </a:t>
            </a:r>
            <a:r>
              <a:rPr lang="el-GR" dirty="0" smtClean="0"/>
              <a:t>δ</a:t>
            </a:r>
            <a:r>
              <a:rPr lang="en-GB" dirty="0" smtClean="0"/>
              <a:t> in the form of a table is called transition table.</a:t>
            </a:r>
          </a:p>
          <a:p>
            <a:pPr>
              <a:buNone/>
            </a:pPr>
            <a:r>
              <a:rPr lang="en-US" dirty="0" err="1" smtClean="0">
                <a:latin typeface="Symbol" pitchFamily="18" charset="2"/>
              </a:rPr>
              <a:t>abg</a:t>
            </a:r>
            <a:r>
              <a:rPr lang="en-US" dirty="0" smtClean="0"/>
              <a:t> in the table.</a:t>
            </a:r>
            <a:endParaRPr lang="en-GB" dirty="0" smtClean="0"/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Written in the current cell</a:t>
            </a:r>
            <a:endParaRPr lang="en-GB" dirty="0" smtClean="0"/>
          </a:p>
          <a:p>
            <a:pPr>
              <a:buFont typeface="Symbol"/>
              <a:buChar char="B"/>
            </a:pPr>
            <a:r>
              <a:rPr lang="en-US" dirty="0" smtClean="0"/>
              <a:t>move of R/W head</a:t>
            </a:r>
          </a:p>
          <a:p>
            <a:pPr>
              <a:buNone/>
            </a:pPr>
            <a:r>
              <a:rPr lang="en-US" dirty="0" smtClean="0">
                <a:latin typeface="Symbol" pitchFamily="18" charset="2"/>
              </a:rPr>
              <a:t>g </a:t>
            </a:r>
            <a:r>
              <a:rPr lang="en-US" dirty="0" smtClean="0"/>
              <a:t> New state of TM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4343400"/>
          <a:ext cx="6096000" cy="238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60339">
                <a:tc>
                  <a:txBody>
                    <a:bodyPr/>
                    <a:lstStyle/>
                    <a:p>
                      <a:r>
                        <a:rPr lang="en-GB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0 </a:t>
                      </a:r>
                      <a:r>
                        <a:rPr lang="en-GB" baseline="0" dirty="0" smtClean="0"/>
                        <a:t> 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1</a:t>
                      </a:r>
                      <a:endParaRPr lang="en-US" dirty="0"/>
                    </a:p>
                  </a:txBody>
                  <a:tcPr/>
                </a:tc>
              </a:tr>
              <a:tr h="314652">
                <a:tc>
                  <a:txBody>
                    <a:bodyPr/>
                    <a:lstStyle/>
                    <a:p>
                      <a:r>
                        <a:rPr lang="en-GB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1Lq2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0Rq1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652">
                <a:tc>
                  <a:txBody>
                    <a:bodyPr/>
                    <a:lstStyle/>
                    <a:p>
                      <a:r>
                        <a:rPr lang="en-GB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bRq3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0Lq2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1Lq2</a:t>
                      </a:r>
                      <a:endParaRPr lang="en-US" dirty="0"/>
                    </a:p>
                  </a:txBody>
                  <a:tcPr/>
                </a:tc>
              </a:tr>
              <a:tr h="314652">
                <a:tc>
                  <a:txBody>
                    <a:bodyPr/>
                    <a:lstStyle/>
                    <a:p>
                      <a:r>
                        <a:rPr lang="en-GB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bRq4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bRq5</a:t>
                      </a:r>
                      <a:endParaRPr lang="en-US" dirty="0"/>
                    </a:p>
                  </a:txBody>
                  <a:tcPr/>
                </a:tc>
              </a:tr>
              <a:tr h="314652">
                <a:tc>
                  <a:txBody>
                    <a:bodyPr/>
                    <a:lstStyle/>
                    <a:p>
                      <a:r>
                        <a:rPr lang="en-GB" dirty="0" smtClean="0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0Rq5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652">
                <a:tc>
                  <a:txBody>
                    <a:bodyPr/>
                    <a:lstStyle/>
                    <a:p>
                      <a:r>
                        <a:rPr lang="en-GB" dirty="0" smtClean="0"/>
                        <a:t>*q5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0Lq2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296"/>
            <a:ext cx="8229600" cy="6248400"/>
          </a:xfrm>
        </p:spPr>
        <p:txBody>
          <a:bodyPr/>
          <a:lstStyle/>
          <a:p>
            <a:r>
              <a:rPr lang="en-US" dirty="0" smtClean="0"/>
              <a:t>Q={q</a:t>
            </a:r>
            <a:r>
              <a:rPr lang="en-US" baseline="-25000" dirty="0" smtClean="0"/>
              <a:t>0</a:t>
            </a:r>
            <a:r>
              <a:rPr lang="en-US" dirty="0" smtClean="0"/>
              <a:t>,q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r>
              <a:rPr lang="el-GR" dirty="0" smtClean="0"/>
              <a:t> 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  </a:t>
            </a:r>
            <a:r>
              <a:rPr lang="en-US" dirty="0" smtClean="0">
                <a:cs typeface="Times New Roman" pitchFamily="18" charset="0"/>
              </a:rPr>
              <a:t>Г={</a:t>
            </a:r>
            <a:r>
              <a:rPr lang="en-US" dirty="0" err="1" smtClean="0">
                <a:cs typeface="Times New Roman" pitchFamily="18" charset="0"/>
              </a:rPr>
              <a:t>a,b</a:t>
            </a:r>
            <a:r>
              <a:rPr lang="en-US" dirty="0" smtClean="0">
                <a:cs typeface="Times New Roman" pitchFamily="18" charset="0"/>
              </a:rPr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’} </a:t>
            </a:r>
            <a:r>
              <a:rPr lang="en-US" dirty="0" smtClean="0">
                <a:cs typeface="Times New Roman" pitchFamily="18" charset="0"/>
              </a:rPr>
              <a:t>F is empty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,a)=(q</a:t>
            </a:r>
            <a:r>
              <a:rPr lang="en-US" baseline="-25000" dirty="0" smtClean="0"/>
              <a:t>1,</a:t>
            </a:r>
            <a:r>
              <a:rPr lang="en-US" dirty="0" smtClean="0"/>
              <a:t>a</a:t>
            </a:r>
            <a:r>
              <a:rPr lang="en-US" baseline="-25000" dirty="0" smtClean="0"/>
              <a:t>,</a:t>
            </a:r>
            <a:r>
              <a:rPr lang="en-US" dirty="0" smtClean="0"/>
              <a:t>R)                        a b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,b)=(q</a:t>
            </a:r>
            <a:r>
              <a:rPr lang="en-US" baseline="-25000" dirty="0" smtClean="0"/>
              <a:t>1,</a:t>
            </a:r>
            <a:r>
              <a:rPr lang="en-US" dirty="0" smtClean="0"/>
              <a:t>b</a:t>
            </a:r>
            <a:r>
              <a:rPr lang="en-US" baseline="-25000" dirty="0" smtClean="0"/>
              <a:t>,</a:t>
            </a:r>
            <a:r>
              <a:rPr lang="en-US" dirty="0" smtClean="0"/>
              <a:t>R)                          q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dirty="0" smtClean="0"/>
              <a:t>)=(q</a:t>
            </a:r>
            <a:r>
              <a:rPr lang="en-US" baseline="-25000" dirty="0" smtClean="0"/>
              <a:t>1,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baseline="-25000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R</a:t>
            </a:r>
            <a:r>
              <a:rPr lang="en-US" dirty="0" smtClean="0"/>
              <a:t>)                    a b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 smtClean="0"/>
              <a:t>,a)=(q</a:t>
            </a:r>
            <a:r>
              <a:rPr lang="en-US" baseline="-25000" dirty="0" smtClean="0"/>
              <a:t>0,</a:t>
            </a:r>
            <a:r>
              <a:rPr lang="en-US" dirty="0" smtClean="0"/>
              <a:t>a</a:t>
            </a:r>
            <a:r>
              <a:rPr lang="en-US" baseline="-25000" dirty="0" smtClean="0"/>
              <a:t>,</a:t>
            </a:r>
            <a:r>
              <a:rPr lang="en-US" dirty="0" smtClean="0"/>
              <a:t>L)                           q1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 smtClean="0"/>
              <a:t>,b)=(q</a:t>
            </a:r>
            <a:r>
              <a:rPr lang="en-US" baseline="-25000" dirty="0" smtClean="0"/>
              <a:t>0,</a:t>
            </a:r>
            <a:r>
              <a:rPr lang="en-US" dirty="0" smtClean="0"/>
              <a:t>b</a:t>
            </a:r>
            <a:r>
              <a:rPr lang="en-US" baseline="-25000" dirty="0" smtClean="0"/>
              <a:t>,</a:t>
            </a:r>
            <a:r>
              <a:rPr lang="en-US" dirty="0" smtClean="0"/>
              <a:t>L)                        a b</a:t>
            </a:r>
          </a:p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dirty="0" smtClean="0"/>
              <a:t>)=(q</a:t>
            </a:r>
            <a:r>
              <a:rPr lang="en-US" baseline="-25000" dirty="0" smtClean="0"/>
              <a:t>0,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’</a:t>
            </a:r>
            <a:r>
              <a:rPr lang="en-US" baseline="-25000" dirty="0" smtClean="0"/>
              <a:t>,</a:t>
            </a:r>
            <a:r>
              <a:rPr lang="en-US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L</a:t>
            </a:r>
            <a:r>
              <a:rPr lang="en-US" dirty="0" smtClean="0"/>
              <a:t>)                    q</a:t>
            </a:r>
            <a:r>
              <a:rPr lang="en-US" baseline="-25000" dirty="0" smtClean="0"/>
              <a:t>0</a:t>
            </a:r>
          </a:p>
          <a:p>
            <a:pPr>
              <a:buNone/>
            </a:pPr>
            <a:r>
              <a:rPr lang="en-US" dirty="0" smtClean="0"/>
              <a:t>TM is in infinite loop</a:t>
            </a:r>
          </a:p>
          <a:p>
            <a:pPr>
              <a:buNone/>
            </a:pPr>
            <a:r>
              <a:rPr lang="en-US" dirty="0" smtClean="0"/>
              <a:t>X1qx2|-∞ </a:t>
            </a:r>
            <a:r>
              <a:rPr lang="en-US" dirty="0" err="1" smtClean="0"/>
              <a:t>ie</a:t>
            </a:r>
            <a:r>
              <a:rPr lang="en-US" dirty="0" smtClean="0"/>
              <a:t> the machine never halts.   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90652" y="98569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90652" y="1442892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05400" y="2133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2590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3387204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5400" y="3844404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166852" y="121429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547852" y="121429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081252" y="121429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614652" y="121429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181600" y="2362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562600" y="2362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096000" y="2362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629400" y="2362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181600" y="361580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5626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096000" y="361580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629400" y="361580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5563394" y="1448594"/>
            <a:ext cx="304006" cy="304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5615932" y="2628901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5372100" y="40005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GB" b="1" u="sng" dirty="0" smtClean="0"/>
              <a:t>Representation by Transition Diagram</a:t>
            </a:r>
          </a:p>
          <a:p>
            <a:r>
              <a:rPr lang="en-GB" dirty="0" smtClean="0"/>
              <a:t>States are represented by vertices</a:t>
            </a:r>
          </a:p>
          <a:p>
            <a:r>
              <a:rPr lang="en-GB" dirty="0" smtClean="0"/>
              <a:t>Directed edges </a:t>
            </a:r>
            <a:r>
              <a:rPr lang="en-GB" dirty="0" smtClean="0">
                <a:sym typeface="Wingdings" pitchFamily="2" charset="2"/>
              </a:rPr>
              <a:t>transition of states</a:t>
            </a:r>
          </a:p>
          <a:p>
            <a:r>
              <a:rPr lang="en-GB" dirty="0" smtClean="0">
                <a:sym typeface="Wingdings" pitchFamily="2" charset="2"/>
              </a:rPr>
              <a:t>Labels are of the form (</a:t>
            </a:r>
            <a:r>
              <a:rPr lang="en-US" dirty="0" err="1" smtClean="0">
                <a:latin typeface="Symbol" pitchFamily="18" charset="2"/>
              </a:rPr>
              <a:t>a,b,g</a:t>
            </a:r>
            <a:r>
              <a:rPr lang="en-US" dirty="0" smtClean="0">
                <a:latin typeface="Symbol" pitchFamily="18" charset="2"/>
              </a:rPr>
              <a:t>)</a:t>
            </a:r>
          </a:p>
          <a:p>
            <a:pPr>
              <a:buFont typeface="Symbol"/>
              <a:buChar char=" "/>
            </a:pPr>
            <a:r>
              <a:rPr lang="en-US" dirty="0" err="1" smtClean="0">
                <a:latin typeface="Symbol" pitchFamily="18" charset="2"/>
              </a:rPr>
              <a:t>a,b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  <a:sym typeface="Wingdings" pitchFamily="2" charset="2"/>
              </a:rPr>
              <a:t></a:t>
            </a:r>
            <a:r>
              <a:rPr lang="en-US" dirty="0" smtClean="0">
                <a:cs typeface="Times New Roman" pitchFamily="18" charset="0"/>
              </a:rPr>
              <a:t> Г*              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dirty="0" smtClean="0">
                <a:latin typeface="Symbol" pitchFamily="18" charset="2"/>
                <a:sym typeface="Wingdings" pitchFamily="2" charset="2"/>
              </a:rPr>
              <a:t>{</a:t>
            </a:r>
            <a:r>
              <a:rPr lang="en-US" dirty="0" smtClean="0">
                <a:sym typeface="Wingdings" pitchFamily="2" charset="2"/>
              </a:rPr>
              <a:t>L,R}</a:t>
            </a:r>
          </a:p>
          <a:p>
            <a:r>
              <a:rPr lang="en-GB" dirty="0" smtClean="0">
                <a:sym typeface="Wingdings" pitchFamily="2" charset="2"/>
              </a:rPr>
              <a:t>Directed edge from  </a:t>
            </a:r>
            <a:r>
              <a:rPr lang="en-GB" dirty="0" err="1" smtClean="0">
                <a:sym typeface="Wingdings" pitchFamily="2" charset="2"/>
              </a:rPr>
              <a:t>qi</a:t>
            </a:r>
            <a:r>
              <a:rPr lang="en-GB" dirty="0" smtClean="0">
                <a:sym typeface="Wingdings" pitchFamily="2" charset="2"/>
              </a:rPr>
              <a:t> to </a:t>
            </a:r>
            <a:r>
              <a:rPr lang="en-GB" dirty="0" err="1" smtClean="0">
                <a:sym typeface="Wingdings" pitchFamily="2" charset="2"/>
              </a:rPr>
              <a:t>qj</a:t>
            </a:r>
            <a:r>
              <a:rPr lang="en-GB" dirty="0" smtClean="0">
                <a:sym typeface="Wingdings" pitchFamily="2" charset="2"/>
              </a:rPr>
              <a:t>  </a:t>
            </a:r>
            <a:r>
              <a:rPr lang="en-US" dirty="0" smtClean="0"/>
              <a:t>with label </a:t>
            </a:r>
            <a:r>
              <a:rPr lang="en-GB" dirty="0" smtClean="0">
                <a:sym typeface="Wingdings" pitchFamily="2" charset="2"/>
              </a:rPr>
              <a:t>(</a:t>
            </a:r>
            <a:r>
              <a:rPr lang="en-US" dirty="0" err="1" smtClean="0">
                <a:latin typeface="Symbol" pitchFamily="18" charset="2"/>
              </a:rPr>
              <a:t>a,b,g</a:t>
            </a:r>
            <a:r>
              <a:rPr lang="en-US" dirty="0" smtClean="0">
                <a:latin typeface="Symbol" pitchFamily="18" charset="2"/>
              </a:rPr>
              <a:t>)</a:t>
            </a:r>
          </a:p>
          <a:p>
            <a:pPr>
              <a:buFont typeface="Symbol"/>
              <a:buChar char=" "/>
            </a:pPr>
            <a:r>
              <a:rPr lang="en-GB" dirty="0" smtClean="0"/>
              <a:t>Means </a:t>
            </a:r>
            <a:r>
              <a:rPr lang="el-GR" dirty="0" smtClean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 a</a:t>
            </a:r>
            <a:r>
              <a:rPr lang="en-US" dirty="0" smtClean="0"/>
              <a:t>)=(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,</a:t>
            </a:r>
            <a:r>
              <a:rPr lang="en-US" dirty="0" smtClean="0">
                <a:latin typeface="Symbol" pitchFamily="18" charset="2"/>
              </a:rPr>
              <a:t> b</a:t>
            </a:r>
            <a:r>
              <a:rPr lang="en-US" baseline="-25000" dirty="0" smtClean="0"/>
              <a:t>,</a:t>
            </a:r>
            <a:r>
              <a:rPr lang="en-US" dirty="0" smtClean="0">
                <a:latin typeface="Symbol" pitchFamily="18" charset="2"/>
              </a:rPr>
              <a:t> g</a:t>
            </a:r>
            <a:r>
              <a:rPr lang="en-US" dirty="0" smtClean="0"/>
              <a:t>) </a:t>
            </a:r>
          </a:p>
          <a:p>
            <a:pPr>
              <a:buFont typeface="Symbol"/>
              <a:buChar char=" 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5334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54102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50292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72200" y="51816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752600" y="5562600"/>
            <a:ext cx="1524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5029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(0,X,R)</a:t>
            </a:r>
            <a:endParaRPr lang="en-US" dirty="0"/>
          </a:p>
        </p:txBody>
      </p:sp>
      <p:cxnSp>
        <p:nvCxnSpPr>
          <p:cNvPr id="14" name="Curved Connector 13"/>
          <p:cNvCxnSpPr>
            <a:stCxn id="5" idx="1"/>
            <a:endCxn id="5" idx="7"/>
          </p:cNvCxnSpPr>
          <p:nvPr/>
        </p:nvCxnSpPr>
        <p:spPr>
          <a:xfrm rot="5400000" flipH="1" flipV="1">
            <a:off x="3771900" y="5115766"/>
            <a:ext cx="1588" cy="700460"/>
          </a:xfrm>
          <a:prstGeom prst="curvedConnector3">
            <a:avLst>
              <a:gd name="adj1" fmla="val 17909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y.y,R</a:t>
            </a:r>
            <a:r>
              <a:rPr lang="en-GB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5600700"/>
            <a:ext cx="1600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9600" y="5029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(1,Y,L)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GB" b="1" u="sng" dirty="0" smtClean="0"/>
              <a:t>Language Acceptability by TM</a:t>
            </a:r>
          </a:p>
          <a:p>
            <a:pPr>
              <a:buNone/>
            </a:pPr>
            <a:r>
              <a:rPr lang="en-GB" dirty="0" smtClean="0"/>
              <a:t>Consider the TM M=(Q,</a:t>
            </a:r>
            <a:r>
              <a:rPr lang="el-GR" dirty="0" smtClean="0"/>
              <a:t> Σ</a:t>
            </a:r>
            <a:r>
              <a:rPr lang="en-US" dirty="0" smtClean="0">
                <a:cs typeface="Times New Roman" pitchFamily="18" charset="0"/>
              </a:rPr>
              <a:t> , Г,</a:t>
            </a:r>
            <a:r>
              <a:rPr lang="el-GR" dirty="0" smtClean="0"/>
              <a:t> δ</a:t>
            </a:r>
            <a:r>
              <a:rPr lang="en-GB" baseline="-25000" dirty="0" smtClean="0"/>
              <a:t>,</a:t>
            </a:r>
            <a:r>
              <a:rPr lang="en-GB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,B,F).</a:t>
            </a:r>
          </a:p>
          <a:p>
            <a:pPr>
              <a:buNone/>
            </a:pPr>
            <a:r>
              <a:rPr lang="en-GB" dirty="0" smtClean="0"/>
              <a:t>A string in </a:t>
            </a:r>
            <a:r>
              <a:rPr lang="el-GR" dirty="0" smtClean="0"/>
              <a:t>Σ</a:t>
            </a:r>
            <a:r>
              <a:rPr lang="en-GB" dirty="0" smtClean="0"/>
              <a:t>* is said to be accepted by M if </a:t>
            </a:r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w|-*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p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       P element of F </a:t>
            </a:r>
          </a:p>
          <a:p>
            <a:pPr>
              <a:buNone/>
            </a:pPr>
            <a:r>
              <a:rPr lang="en-GB" dirty="0" smtClean="0"/>
              <a:t>                                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element of </a:t>
            </a:r>
            <a:r>
              <a:rPr lang="en-US" baseline="-25000" dirty="0" smtClean="0"/>
              <a:t>  </a:t>
            </a:r>
            <a:r>
              <a:rPr lang="el-GR" dirty="0" smtClean="0"/>
              <a:t>Σ</a:t>
            </a:r>
            <a:r>
              <a:rPr lang="en-GB" dirty="0" smtClean="0"/>
              <a:t>*</a:t>
            </a:r>
            <a:r>
              <a:rPr lang="en-US" baseline="-25000" dirty="0" smtClean="0"/>
              <a:t> </a:t>
            </a:r>
            <a:r>
              <a:rPr lang="en-GB" dirty="0" smtClean="0"/>
              <a:t>     </a:t>
            </a:r>
          </a:p>
          <a:p>
            <a:r>
              <a:rPr lang="en-GB" dirty="0" smtClean="0"/>
              <a:t>M does not accept w if M either halts in non accepting state or does not halt.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0574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0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1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xRq2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bRq5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0Rq2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yLq3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yRq2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0Lq4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xRq5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yLq3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0Lq4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xRq1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yRq5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bRq6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*q6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04800" y="2895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GB" dirty="0" smtClean="0"/>
              <a:t>W=011</a:t>
            </a:r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1</a:t>
            </a:r>
            <a:r>
              <a:rPr lang="en-GB" dirty="0" smtClean="0"/>
              <a:t>011 |-  xq</a:t>
            </a:r>
            <a:r>
              <a:rPr lang="en-GB" baseline="-25000" dirty="0" smtClean="0"/>
              <a:t>2</a:t>
            </a:r>
            <a:r>
              <a:rPr lang="en-GB" dirty="0" smtClean="0"/>
              <a:t>11  |- q</a:t>
            </a:r>
            <a:r>
              <a:rPr lang="en-GB" baseline="-25000" dirty="0" smtClean="0"/>
              <a:t>3</a:t>
            </a:r>
            <a:r>
              <a:rPr lang="en-GB" dirty="0" smtClean="0"/>
              <a:t>xy1  |- xq</a:t>
            </a:r>
            <a:r>
              <a:rPr lang="en-GB" baseline="-25000" dirty="0" smtClean="0"/>
              <a:t>5</a:t>
            </a:r>
            <a:r>
              <a:rPr lang="en-GB" dirty="0" smtClean="0"/>
              <a:t>y1 |-xyq</a:t>
            </a:r>
            <a:r>
              <a:rPr lang="en-GB" baseline="-25000" dirty="0" smtClean="0"/>
              <a:t>5</a:t>
            </a:r>
            <a:r>
              <a:rPr lang="en-GB" dirty="0" smtClean="0"/>
              <a:t>1</a:t>
            </a:r>
          </a:p>
          <a:p>
            <a:pPr>
              <a:buNone/>
            </a:pPr>
            <a:r>
              <a:rPr lang="en-GB" dirty="0" smtClean="0"/>
              <a:t>Not a final </a:t>
            </a:r>
            <a:r>
              <a:rPr lang="en-GB" dirty="0" smtClean="0"/>
              <a:t>state , not accepted</a:t>
            </a:r>
            <a:endParaRPr lang="en-GB" dirty="0" smtClean="0"/>
          </a:p>
          <a:p>
            <a:r>
              <a:rPr lang="en-GB" dirty="0" smtClean="0"/>
              <a:t>W=0011</a:t>
            </a:r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1</a:t>
            </a:r>
            <a:r>
              <a:rPr lang="en-GB" dirty="0" smtClean="0"/>
              <a:t>0011 |-  xq</a:t>
            </a:r>
            <a:r>
              <a:rPr lang="en-GB" baseline="-25000" dirty="0" smtClean="0"/>
              <a:t>2</a:t>
            </a:r>
            <a:r>
              <a:rPr lang="en-GB" dirty="0" smtClean="0"/>
              <a:t>011|-x0q</a:t>
            </a:r>
            <a:r>
              <a:rPr lang="en-GB" baseline="-25000" dirty="0" smtClean="0"/>
              <a:t>2</a:t>
            </a:r>
            <a:r>
              <a:rPr lang="en-GB" dirty="0" smtClean="0"/>
              <a:t>11|-xq</a:t>
            </a:r>
            <a:r>
              <a:rPr lang="en-GB" baseline="-25000" dirty="0" smtClean="0"/>
              <a:t>3</a:t>
            </a:r>
            <a:r>
              <a:rPr lang="en-GB" dirty="0" smtClean="0"/>
              <a:t>0y1</a:t>
            </a:r>
          </a:p>
          <a:p>
            <a:pPr>
              <a:buNone/>
            </a:pPr>
            <a:r>
              <a:rPr lang="en-GB" dirty="0" smtClean="0"/>
              <a:t>|-q</a:t>
            </a:r>
            <a:r>
              <a:rPr lang="en-GB" baseline="-25000" dirty="0" smtClean="0"/>
              <a:t>4</a:t>
            </a:r>
            <a:r>
              <a:rPr lang="en-GB" dirty="0" smtClean="0"/>
              <a:t>x0y1|-xq</a:t>
            </a:r>
            <a:r>
              <a:rPr lang="en-GB" baseline="-25000" dirty="0" smtClean="0"/>
              <a:t>1</a:t>
            </a:r>
            <a:r>
              <a:rPr lang="en-GB" dirty="0" smtClean="0"/>
              <a:t>0y1|- xxq</a:t>
            </a:r>
            <a:r>
              <a:rPr lang="en-GB" baseline="-25000" dirty="0" smtClean="0"/>
              <a:t>2</a:t>
            </a:r>
            <a:r>
              <a:rPr lang="en-GB" dirty="0" smtClean="0"/>
              <a:t>y1|- xxyq</a:t>
            </a:r>
            <a:r>
              <a:rPr lang="en-GB" baseline="-25000" dirty="0" smtClean="0"/>
              <a:t>2</a:t>
            </a:r>
            <a:r>
              <a:rPr lang="en-GB" dirty="0" smtClean="0"/>
              <a:t>1</a:t>
            </a:r>
          </a:p>
          <a:p>
            <a:pPr>
              <a:buNone/>
            </a:pPr>
            <a:r>
              <a:rPr lang="en-GB" dirty="0" smtClean="0"/>
              <a:t>|-xxq</a:t>
            </a:r>
            <a:r>
              <a:rPr lang="en-GB" baseline="-25000" dirty="0" smtClean="0"/>
              <a:t>3</a:t>
            </a:r>
            <a:r>
              <a:rPr lang="en-GB" dirty="0" smtClean="0"/>
              <a:t>yy |-xq</a:t>
            </a:r>
            <a:r>
              <a:rPr lang="en-GB" baseline="-25000" dirty="0" smtClean="0"/>
              <a:t>3</a:t>
            </a:r>
            <a:r>
              <a:rPr lang="en-GB" dirty="0" smtClean="0"/>
              <a:t>xyy|- xxq</a:t>
            </a:r>
            <a:r>
              <a:rPr lang="en-GB" baseline="-25000" dirty="0" smtClean="0"/>
              <a:t>5</a:t>
            </a:r>
            <a:r>
              <a:rPr lang="en-GB" dirty="0" smtClean="0"/>
              <a:t>yy|- xxyq</a:t>
            </a:r>
            <a:r>
              <a:rPr lang="en-GB" baseline="-25000" dirty="0" smtClean="0"/>
              <a:t>5</a:t>
            </a:r>
            <a:r>
              <a:rPr lang="en-GB" dirty="0" smtClean="0"/>
              <a:t>y</a:t>
            </a:r>
          </a:p>
          <a:p>
            <a:pPr>
              <a:buNone/>
            </a:pPr>
            <a:r>
              <a:rPr lang="en-GB" dirty="0" smtClean="0"/>
              <a:t>|-xxyyq</a:t>
            </a:r>
            <a:r>
              <a:rPr lang="en-GB" baseline="-25000" dirty="0" smtClean="0"/>
              <a:t>5</a:t>
            </a:r>
            <a:r>
              <a:rPr lang="en-GB" dirty="0" smtClean="0"/>
              <a:t> |- xxyyq</a:t>
            </a:r>
            <a:r>
              <a:rPr lang="en-GB" baseline="-25000" dirty="0" smtClean="0"/>
              <a:t>6</a:t>
            </a:r>
          </a:p>
          <a:p>
            <a:pPr>
              <a:buNone/>
            </a:pPr>
            <a:r>
              <a:rPr lang="en-GB" dirty="0" smtClean="0"/>
              <a:t>Hence accepted.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7"/>
            <a:ext cx="8229600" cy="5821363"/>
          </a:xfrm>
        </p:spPr>
        <p:txBody>
          <a:bodyPr/>
          <a:lstStyle/>
          <a:p>
            <a:r>
              <a:rPr lang="en-GB" dirty="0" smtClean="0"/>
              <a:t>W=001</a:t>
            </a:r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1</a:t>
            </a:r>
            <a:r>
              <a:rPr lang="en-GB" dirty="0" smtClean="0"/>
              <a:t>001 |- xq</a:t>
            </a:r>
            <a:r>
              <a:rPr lang="en-GB" baseline="-25000" dirty="0" smtClean="0"/>
              <a:t>2</a:t>
            </a:r>
            <a:r>
              <a:rPr lang="en-GB" dirty="0" smtClean="0"/>
              <a:t>01 |- x0q</a:t>
            </a:r>
            <a:r>
              <a:rPr lang="en-GB" baseline="-25000" dirty="0" smtClean="0"/>
              <a:t>2</a:t>
            </a:r>
            <a:r>
              <a:rPr lang="en-GB" dirty="0" smtClean="0"/>
              <a:t>1 |- xq</a:t>
            </a:r>
            <a:r>
              <a:rPr lang="en-GB" baseline="-25000" dirty="0" smtClean="0"/>
              <a:t>3</a:t>
            </a:r>
            <a:r>
              <a:rPr lang="en-GB" dirty="0" smtClean="0"/>
              <a:t>0y |- q</a:t>
            </a:r>
            <a:r>
              <a:rPr lang="en-GB" baseline="-25000" dirty="0" smtClean="0"/>
              <a:t>4</a:t>
            </a:r>
            <a:r>
              <a:rPr lang="en-GB" dirty="0" smtClean="0"/>
              <a:t>x0y</a:t>
            </a:r>
          </a:p>
          <a:p>
            <a:pPr>
              <a:buNone/>
            </a:pPr>
            <a:r>
              <a:rPr lang="en-GB" dirty="0" smtClean="0"/>
              <a:t>|-  xq</a:t>
            </a:r>
            <a:r>
              <a:rPr lang="en-GB" baseline="-25000" dirty="0" smtClean="0"/>
              <a:t>1</a:t>
            </a:r>
            <a:r>
              <a:rPr lang="en-GB" dirty="0" smtClean="0"/>
              <a:t>0y |- xxq</a:t>
            </a:r>
            <a:r>
              <a:rPr lang="en-GB" baseline="-25000" dirty="0" smtClean="0"/>
              <a:t>2</a:t>
            </a:r>
            <a:r>
              <a:rPr lang="en-GB" dirty="0" smtClean="0"/>
              <a:t>y|- xxyq</a:t>
            </a:r>
            <a:r>
              <a:rPr lang="en-GB" baseline="-25000" dirty="0" smtClean="0"/>
              <a:t>2</a:t>
            </a:r>
            <a:endParaRPr lang="en-US" baseline="-25000" dirty="0" smtClean="0"/>
          </a:p>
          <a:p>
            <a:pPr>
              <a:buNone/>
            </a:pPr>
            <a:r>
              <a:rPr lang="en-GB" dirty="0" smtClean="0"/>
              <a:t>Not a final state. Hence cannot be accepted.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/>
            <a:r>
              <a:rPr lang="en-GB" b="1" dirty="0" smtClean="0"/>
              <a:t>Case1:</a:t>
            </a:r>
            <a:r>
              <a:rPr lang="en-GB" dirty="0" smtClean="0"/>
              <a:t>Both v and y contain only one type of alphabet symbol(not a and b or b and c).Then uv</a:t>
            </a:r>
            <a:r>
              <a:rPr lang="en-GB" baseline="30000" dirty="0" smtClean="0"/>
              <a:t>2</a:t>
            </a:r>
            <a:r>
              <a:rPr lang="en-GB" dirty="0" smtClean="0"/>
              <a:t>xy</a:t>
            </a:r>
            <a:r>
              <a:rPr lang="en-GB" baseline="30000" dirty="0" smtClean="0"/>
              <a:t>2</a:t>
            </a:r>
            <a:r>
              <a:rPr lang="en-GB" dirty="0" smtClean="0"/>
              <a:t>z cannot contain equal no: of </a:t>
            </a:r>
            <a:r>
              <a:rPr lang="en-GB" dirty="0" err="1" smtClean="0"/>
              <a:t>a,b,c</a:t>
            </a:r>
            <a:r>
              <a:rPr lang="en-GB" dirty="0" smtClean="0"/>
              <a:t>. So not a member of B , contradiction.</a:t>
            </a:r>
            <a:endParaRPr lang="en-GB" b="1" dirty="0" smtClean="0"/>
          </a:p>
          <a:p>
            <a:pPr algn="just"/>
            <a:r>
              <a:rPr lang="en-GB" b="1" dirty="0" smtClean="0"/>
              <a:t>Case 2:</a:t>
            </a:r>
            <a:r>
              <a:rPr lang="en-GB" dirty="0" smtClean="0"/>
              <a:t>v or y contain more than one type of symbol. Uv</a:t>
            </a:r>
            <a:r>
              <a:rPr lang="en-GB" baseline="30000" dirty="0" smtClean="0"/>
              <a:t>2</a:t>
            </a:r>
            <a:r>
              <a:rPr lang="en-GB" dirty="0" smtClean="0"/>
              <a:t>xy</a:t>
            </a:r>
            <a:r>
              <a:rPr lang="en-GB" baseline="30000" dirty="0" smtClean="0"/>
              <a:t>2</a:t>
            </a:r>
            <a:r>
              <a:rPr lang="en-GB" dirty="0" smtClean="0"/>
              <a:t>z may contain equal no: of </a:t>
            </a:r>
            <a:r>
              <a:rPr lang="en-GB" dirty="0" err="1" smtClean="0"/>
              <a:t>a,b,c</a:t>
            </a:r>
            <a:r>
              <a:rPr lang="en-GB" dirty="0" smtClean="0"/>
              <a:t> but not in correct order. So not a member of B ,contradiction.</a:t>
            </a:r>
          </a:p>
          <a:p>
            <a:pPr algn="just"/>
            <a:r>
              <a:rPr lang="en-GB" dirty="0" smtClean="0"/>
              <a:t>Both the cases generate contradiction to the assumption B is </a:t>
            </a:r>
            <a:r>
              <a:rPr lang="en-GB" dirty="0" err="1" smtClean="0"/>
              <a:t>CFL.o</a:t>
            </a:r>
            <a:r>
              <a:rPr lang="en-GB" dirty="0" smtClean="0"/>
              <a:t> B is not CFL.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u="sng" dirty="0" smtClean="0"/>
              <a:t>Features of Standard Turing Machine</a:t>
            </a:r>
          </a:p>
          <a:p>
            <a:pPr>
              <a:buNone/>
            </a:pPr>
            <a:r>
              <a:rPr lang="en-US" dirty="0" smtClean="0"/>
              <a:t>1.Has a tape that is unbounded in both directions , allowing any number of left and right moves.</a:t>
            </a:r>
          </a:p>
          <a:p>
            <a:pPr>
              <a:buNone/>
            </a:pPr>
            <a:r>
              <a:rPr lang="en-US" dirty="0" smtClean="0"/>
              <a:t> in bounded TM , the length of the tape is restricted.</a:t>
            </a:r>
          </a:p>
          <a:p>
            <a:pPr>
              <a:buNone/>
            </a:pPr>
            <a:r>
              <a:rPr lang="en-US" dirty="0" smtClean="0"/>
              <a:t>2.TM is deterministic ,</a:t>
            </a:r>
            <a:r>
              <a:rPr lang="el-GR" dirty="0" smtClean="0"/>
              <a:t> δ</a:t>
            </a:r>
            <a:r>
              <a:rPr lang="en-US" dirty="0" smtClean="0"/>
              <a:t> defines at most one move for each configuration.</a:t>
            </a:r>
          </a:p>
          <a:p>
            <a:pPr>
              <a:buNone/>
            </a:pPr>
            <a:r>
              <a:rPr lang="en-US" dirty="0" smtClean="0"/>
              <a:t>3.TM has no special input file and no special output device.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GB" b="1" u="sng" dirty="0" smtClean="0"/>
              <a:t>Design A TM</a:t>
            </a:r>
          </a:p>
          <a:p>
            <a:r>
              <a:rPr lang="en-GB" dirty="0" smtClean="0"/>
              <a:t>Design  a TM that accepts the language 0</a:t>
            </a:r>
            <a:r>
              <a:rPr lang="en-GB" baseline="30000" dirty="0" smtClean="0"/>
              <a:t>n</a:t>
            </a:r>
            <a:r>
              <a:rPr lang="en-GB" dirty="0" smtClean="0"/>
              <a:t>1</a:t>
            </a:r>
            <a:r>
              <a:rPr lang="en-GB" baseline="30000" dirty="0" smtClean="0"/>
              <a:t>n</a:t>
            </a:r>
            <a:r>
              <a:rPr lang="en-GB" dirty="0" smtClean="0"/>
              <a:t>/n&gt;=1</a:t>
            </a:r>
          </a:p>
          <a:p>
            <a:pPr algn="just">
              <a:buNone/>
            </a:pPr>
            <a:r>
              <a:rPr lang="en-GB" b="1" dirty="0" err="1" smtClean="0"/>
              <a:t>Soln</a:t>
            </a:r>
            <a:r>
              <a:rPr lang="en-GB" b="1" dirty="0" smtClean="0"/>
              <a:t> : </a:t>
            </a:r>
            <a:r>
              <a:rPr lang="en-GB" dirty="0" smtClean="0"/>
              <a:t>String of finite 0’s and 1’s on a tape preceded and followed by infinite blank.</a:t>
            </a:r>
            <a:endParaRPr lang="en-GB" dirty="0" smtClean="0"/>
          </a:p>
          <a:p>
            <a:pPr algn="just"/>
            <a:r>
              <a:rPr lang="en-GB" dirty="0" smtClean="0"/>
              <a:t>Change 0 to x and 1 to y until al 0’s and 1’s are matched</a:t>
            </a:r>
          </a:p>
          <a:p>
            <a:pPr algn="just"/>
            <a:r>
              <a:rPr lang="en-GB" dirty="0" smtClean="0"/>
              <a:t>Start at left end of input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r>
              <a:rPr lang="en-GB" dirty="0" smtClean="0"/>
              <a:t>Change 0 to x and move to right over </a:t>
            </a:r>
            <a:r>
              <a:rPr lang="en-GB" dirty="0" err="1" smtClean="0"/>
              <a:t>y’s</a:t>
            </a:r>
            <a:r>
              <a:rPr lang="en-GB" dirty="0" smtClean="0"/>
              <a:t> and 0’s until it reaches 1.</a:t>
            </a:r>
          </a:p>
          <a:p>
            <a:r>
              <a:rPr lang="en-GB" dirty="0" smtClean="0"/>
              <a:t>Change 1 to y  and moves left over </a:t>
            </a:r>
            <a:r>
              <a:rPr lang="en-GB" dirty="0" err="1" smtClean="0"/>
              <a:t>y’s</a:t>
            </a:r>
            <a:r>
              <a:rPr lang="en-GB" dirty="0" smtClean="0"/>
              <a:t> and 0’s until it finds an x.</a:t>
            </a:r>
          </a:p>
          <a:p>
            <a:r>
              <a:rPr lang="en-GB" dirty="0" smtClean="0"/>
              <a:t>Look for a 0 immediately   to the </a:t>
            </a:r>
            <a:r>
              <a:rPr lang="en-GB" dirty="0" err="1" smtClean="0"/>
              <a:t>right,if</a:t>
            </a:r>
            <a:r>
              <a:rPr lang="en-GB" dirty="0" smtClean="0"/>
              <a:t> it finds change it to x.</a:t>
            </a:r>
          </a:p>
          <a:p>
            <a:r>
              <a:rPr lang="en-GB" dirty="0" smtClean="0"/>
              <a:t>Repeat the process of changing a matching 1 to 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M=({q0,q1,q2,q3,q4,q5},{0,1},{0,1,x,yB},</a:t>
            </a:r>
            <a:r>
              <a:rPr lang="el-GR" sz="2800" dirty="0" smtClean="0"/>
              <a:t> </a:t>
            </a:r>
            <a:r>
              <a:rPr lang="el-GR" sz="2800" dirty="0" smtClean="0"/>
              <a:t>δ</a:t>
            </a:r>
            <a:r>
              <a:rPr lang="en-GB" sz="2800" dirty="0" smtClean="0"/>
              <a:t>,q0,B,{q4})</a:t>
            </a:r>
          </a:p>
          <a:p>
            <a:r>
              <a:rPr lang="el-GR" sz="2800" dirty="0" smtClean="0"/>
              <a:t>δ</a:t>
            </a:r>
            <a:r>
              <a:rPr lang="en-GB" sz="2800" dirty="0" smtClean="0"/>
              <a:t> is</a:t>
            </a:r>
          </a:p>
          <a:p>
            <a:endParaRPr lang="en-GB" sz="2800" dirty="0" smtClean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133600"/>
          <a:ext cx="678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1130300"/>
                <a:gridCol w="1130300"/>
                <a:gridCol w="1130300"/>
                <a:gridCol w="1130300"/>
                <a:gridCol w="1130300"/>
              </a:tblGrid>
              <a:tr h="457200">
                <a:tc>
                  <a:txBody>
                    <a:bodyPr/>
                    <a:lstStyle/>
                    <a:p>
                      <a:r>
                        <a:rPr lang="en-GB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dirty="0" smtClean="0"/>
                        <a:t>     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(q1,x,R)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(q3,y,R)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dirty="0" smtClean="0"/>
                        <a:t>     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(q1,0,R)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(q2,y,L)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(q1,y,R)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dirty="0" smtClean="0"/>
                        <a:t>     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(q2,0,L)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(q0,x,R)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(q2,y,L)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dirty="0" smtClean="0"/>
                        <a:t>     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(q3,y,R)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(q4,B,R)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dirty="0" smtClean="0"/>
                        <a:t>     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r>
              <a:rPr lang="en-GB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0011    |-  xq</a:t>
            </a:r>
            <a:r>
              <a:rPr lang="en-GB" baseline="-25000" dirty="0" smtClean="0"/>
              <a:t>1</a:t>
            </a:r>
            <a:r>
              <a:rPr lang="en-GB" dirty="0" smtClean="0"/>
              <a:t>011   |-  x0q</a:t>
            </a:r>
            <a:r>
              <a:rPr lang="en-GB" baseline="-25000" dirty="0" smtClean="0"/>
              <a:t>1</a:t>
            </a:r>
            <a:r>
              <a:rPr lang="en-GB" dirty="0" smtClean="0"/>
              <a:t>11  |-  xq</a:t>
            </a:r>
            <a:r>
              <a:rPr lang="en-GB" baseline="-25000" dirty="0" smtClean="0"/>
              <a:t>2</a:t>
            </a:r>
            <a:r>
              <a:rPr lang="en-GB" dirty="0" smtClean="0"/>
              <a:t>0y1</a:t>
            </a:r>
          </a:p>
          <a:p>
            <a:pPr>
              <a:buNone/>
            </a:pPr>
            <a:r>
              <a:rPr lang="en-GB" dirty="0" smtClean="0"/>
              <a:t>|-  q</a:t>
            </a:r>
            <a:r>
              <a:rPr lang="en-GB" baseline="-25000" dirty="0" smtClean="0"/>
              <a:t>2</a:t>
            </a:r>
            <a:r>
              <a:rPr lang="en-GB" dirty="0" smtClean="0"/>
              <a:t>x0y1   |-  xq</a:t>
            </a:r>
            <a:r>
              <a:rPr lang="en-GB" baseline="-25000" dirty="0" smtClean="0"/>
              <a:t>0</a:t>
            </a:r>
            <a:r>
              <a:rPr lang="en-GB" dirty="0" smtClean="0"/>
              <a:t>0y1   |-  xxq</a:t>
            </a:r>
            <a:r>
              <a:rPr lang="en-GB" baseline="-25000" dirty="0" smtClean="0"/>
              <a:t>1</a:t>
            </a:r>
            <a:r>
              <a:rPr lang="en-GB" dirty="0" smtClean="0"/>
              <a:t>y1  |-  xxyq</a:t>
            </a:r>
            <a:r>
              <a:rPr lang="en-GB" baseline="-25000" dirty="0" smtClean="0"/>
              <a:t>1</a:t>
            </a:r>
            <a:r>
              <a:rPr lang="en-GB" dirty="0" smtClean="0"/>
              <a:t>1</a:t>
            </a:r>
          </a:p>
          <a:p>
            <a:pPr>
              <a:buNone/>
            </a:pPr>
            <a:r>
              <a:rPr lang="en-GB" dirty="0" smtClean="0"/>
              <a:t>|-  xxq</a:t>
            </a:r>
            <a:r>
              <a:rPr lang="en-GB" baseline="-25000" dirty="0" smtClean="0"/>
              <a:t>2</a:t>
            </a:r>
            <a:r>
              <a:rPr lang="en-GB" dirty="0" smtClean="0"/>
              <a:t>yy   |-  xq</a:t>
            </a:r>
            <a:r>
              <a:rPr lang="en-GB" baseline="-25000" dirty="0" smtClean="0"/>
              <a:t>2</a:t>
            </a:r>
            <a:r>
              <a:rPr lang="en-GB" dirty="0" smtClean="0"/>
              <a:t>xyy   |-  xxq</a:t>
            </a:r>
            <a:r>
              <a:rPr lang="en-GB" baseline="-25000" dirty="0" smtClean="0"/>
              <a:t>0</a:t>
            </a:r>
            <a:r>
              <a:rPr lang="en-GB" dirty="0" smtClean="0"/>
              <a:t>yy  |-  xxyq</a:t>
            </a:r>
            <a:r>
              <a:rPr lang="en-GB" baseline="-25000" dirty="0" smtClean="0"/>
              <a:t>3</a:t>
            </a:r>
            <a:r>
              <a:rPr lang="en-GB" dirty="0" smtClean="0"/>
              <a:t>y</a:t>
            </a:r>
          </a:p>
          <a:p>
            <a:pPr>
              <a:buNone/>
            </a:pPr>
            <a:r>
              <a:rPr lang="en-GB" dirty="0" smtClean="0"/>
              <a:t>|-xxyyq</a:t>
            </a:r>
            <a:r>
              <a:rPr lang="en-GB" baseline="-25000" dirty="0" smtClean="0"/>
              <a:t>3</a:t>
            </a:r>
            <a:r>
              <a:rPr lang="en-GB" dirty="0" smtClean="0"/>
              <a:t>B    |-  xxyyBq</a:t>
            </a:r>
            <a:r>
              <a:rPr lang="en-GB" baseline="-25000" dirty="0" smtClean="0"/>
              <a:t>4</a:t>
            </a:r>
            <a:r>
              <a:rPr lang="en-GB" dirty="0" smtClean="0"/>
              <a:t>B</a:t>
            </a:r>
          </a:p>
          <a:p>
            <a:pPr>
              <a:buNone/>
            </a:pPr>
            <a:r>
              <a:rPr lang="en-GB" dirty="0" smtClean="0"/>
              <a:t>If it reaches q</a:t>
            </a:r>
            <a:r>
              <a:rPr lang="en-GB" baseline="-25000" dirty="0" smtClean="0"/>
              <a:t>4 </a:t>
            </a:r>
            <a:r>
              <a:rPr lang="en-GB" dirty="0" smtClean="0"/>
              <a:t>then it accepts.</a:t>
            </a:r>
          </a:p>
          <a:p>
            <a:pPr>
              <a:buNone/>
            </a:pPr>
            <a:r>
              <a:rPr lang="en-GB" dirty="0" smtClean="0"/>
              <a:t>Any other state it dies.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1447800" y="2362200"/>
            <a:ext cx="6096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q0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4343400" y="2286000"/>
            <a:ext cx="762000" cy="609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315200" y="2133600"/>
            <a:ext cx="609600" cy="609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2895600" y="4343400"/>
            <a:ext cx="68580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q3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5638800" y="4343400"/>
            <a:ext cx="99060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q4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V="1">
            <a:off x="838200" y="26289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2057400" y="25908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05400" y="25908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4678176" y="2011176"/>
            <a:ext cx="1588" cy="700460"/>
          </a:xfrm>
          <a:prstGeom prst="curvedConnector3">
            <a:avLst>
              <a:gd name="adj1" fmla="val 336976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43400" y="144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(0/0,R)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7588436" y="2241364"/>
            <a:ext cx="1588" cy="700460"/>
          </a:xfrm>
          <a:prstGeom prst="curvedConnector3">
            <a:avLst>
              <a:gd name="adj1" fmla="val -28527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4692836" y="2393764"/>
            <a:ext cx="1588" cy="700460"/>
          </a:xfrm>
          <a:prstGeom prst="curvedConnector3">
            <a:avLst>
              <a:gd name="adj1" fmla="val -28527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7588436" y="2011176"/>
            <a:ext cx="1588" cy="700460"/>
          </a:xfrm>
          <a:prstGeom prst="curvedConnector3">
            <a:avLst>
              <a:gd name="adj1" fmla="val 336976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6280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(0/0,L)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39000" y="3212068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y/</a:t>
            </a:r>
            <a:r>
              <a:rPr lang="en-GB" dirty="0" err="1" smtClean="0"/>
              <a:t>y,L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y/</a:t>
            </a:r>
            <a:r>
              <a:rPr lang="en-GB" dirty="0" err="1" smtClean="0"/>
              <a:t>y,R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81400" y="472281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95800" y="1600200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43400" y="5029200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B/B,R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1676400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7" name="Straight Arrow Connector 56"/>
          <p:cNvCxnSpPr>
            <a:stCxn id="5" idx="4"/>
          </p:cNvCxnSpPr>
          <p:nvPr/>
        </p:nvCxnSpPr>
        <p:spPr>
          <a:xfrm rot="16200000" flipH="1">
            <a:off x="1485900" y="3162300"/>
            <a:ext cx="1676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19200" y="3581400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y/</a:t>
            </a:r>
            <a:r>
              <a:rPr lang="en-GB" dirty="0" err="1" smtClean="0"/>
              <a:t>y,R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90800" y="5421868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y/</a:t>
            </a:r>
            <a:r>
              <a:rPr lang="en-GB" dirty="0" err="1" smtClean="0"/>
              <a:t>y,R</a:t>
            </a:r>
            <a:endParaRPr lang="en-US" dirty="0"/>
          </a:p>
        </p:txBody>
      </p:sp>
      <p:cxnSp>
        <p:nvCxnSpPr>
          <p:cNvPr id="61" name="Curved Connector 60"/>
          <p:cNvCxnSpPr/>
          <p:nvPr/>
        </p:nvCxnSpPr>
        <p:spPr>
          <a:xfrm rot="16200000" flipH="1" flipV="1">
            <a:off x="4585074" y="-622674"/>
            <a:ext cx="139326" cy="5651874"/>
          </a:xfrm>
          <a:prstGeom prst="curvedConnector3">
            <a:avLst>
              <a:gd name="adj1" fmla="val -5668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6200" y="914400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x/</a:t>
            </a:r>
            <a:r>
              <a:rPr lang="en-GB" dirty="0" err="1" smtClean="0"/>
              <a:t>x,R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71800" y="2069068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0/</a:t>
            </a:r>
            <a:r>
              <a:rPr lang="en-GB" dirty="0" err="1" smtClean="0"/>
              <a:t>x,R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58869" y="2069068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1/</a:t>
            </a:r>
            <a:r>
              <a:rPr lang="en-GB" dirty="0" err="1" smtClean="0"/>
              <a:t>y,R</a:t>
            </a:r>
            <a:endParaRPr lang="en-US" dirty="0"/>
          </a:p>
        </p:txBody>
      </p:sp>
      <p:sp>
        <p:nvSpPr>
          <p:cNvPr id="71" name="Flowchart: Connector 70"/>
          <p:cNvSpPr/>
          <p:nvPr/>
        </p:nvSpPr>
        <p:spPr>
          <a:xfrm>
            <a:off x="5715000" y="4495800"/>
            <a:ext cx="838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q4</a:t>
            </a:r>
            <a:endParaRPr lang="en-US" dirty="0"/>
          </a:p>
        </p:txBody>
      </p:sp>
      <p:cxnSp>
        <p:nvCxnSpPr>
          <p:cNvPr id="74" name="Curved Connector 73"/>
          <p:cNvCxnSpPr/>
          <p:nvPr/>
        </p:nvCxnSpPr>
        <p:spPr>
          <a:xfrm rot="5400000" flipH="1" flipV="1">
            <a:off x="3245036" y="4603564"/>
            <a:ext cx="1588" cy="700460"/>
          </a:xfrm>
          <a:prstGeom prst="curvedConnector3">
            <a:avLst>
              <a:gd name="adj1" fmla="val -28527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Design a TM to recognize all string consisting of even n: of 1’s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057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*q1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382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1295400" y="4800600"/>
            <a:ext cx="685800" cy="838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371600" y="4876800"/>
            <a:ext cx="5334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q1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4114800" y="4800600"/>
            <a:ext cx="685800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50292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>
            <a:off x="3077812" y="4389787"/>
            <a:ext cx="40808" cy="2234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2200" y="4419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(1,b,R)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5791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(1,b,R)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GB" dirty="0" smtClean="0"/>
              <a:t>W=111</a:t>
            </a:r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1</a:t>
            </a:r>
            <a:r>
              <a:rPr lang="en-GB" dirty="0" smtClean="0"/>
              <a:t>111  |-  bq</a:t>
            </a:r>
            <a:r>
              <a:rPr lang="en-GB" baseline="-25000" dirty="0" smtClean="0"/>
              <a:t>2</a:t>
            </a:r>
            <a:r>
              <a:rPr lang="en-GB" dirty="0" smtClean="0"/>
              <a:t>11  |-  bbq</a:t>
            </a:r>
            <a:r>
              <a:rPr lang="en-GB" baseline="-25000" dirty="0" smtClean="0"/>
              <a:t>1</a:t>
            </a:r>
            <a:r>
              <a:rPr lang="en-GB" dirty="0" smtClean="0"/>
              <a:t>1   |-  bbbq</a:t>
            </a:r>
            <a:r>
              <a:rPr lang="en-GB" baseline="-25000" dirty="0" smtClean="0"/>
              <a:t>2</a:t>
            </a:r>
            <a:endParaRPr lang="en-US" baseline="-25000" dirty="0" smtClean="0"/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2 </a:t>
            </a:r>
            <a:r>
              <a:rPr lang="en-GB" dirty="0" smtClean="0"/>
              <a:t>is not final state. So string is not accepted</a:t>
            </a:r>
          </a:p>
          <a:p>
            <a:r>
              <a:rPr lang="en-GB" dirty="0" smtClean="0"/>
              <a:t>W=11</a:t>
            </a:r>
          </a:p>
          <a:p>
            <a:pPr>
              <a:buNone/>
            </a:pPr>
            <a:r>
              <a:rPr lang="en-GB" dirty="0" smtClean="0"/>
              <a:t>q</a:t>
            </a:r>
            <a:r>
              <a:rPr lang="en-GB" baseline="-25000" dirty="0" smtClean="0"/>
              <a:t>1</a:t>
            </a:r>
            <a:r>
              <a:rPr lang="en-GB" dirty="0" smtClean="0"/>
              <a:t>11  |-  bq</a:t>
            </a:r>
            <a:r>
              <a:rPr lang="en-GB" baseline="-25000" dirty="0" smtClean="0"/>
              <a:t>2</a:t>
            </a:r>
            <a:r>
              <a:rPr lang="en-GB" dirty="0" smtClean="0"/>
              <a:t>  |- bbq1</a:t>
            </a:r>
          </a:p>
          <a:p>
            <a:pPr>
              <a:buNone/>
            </a:pPr>
            <a:r>
              <a:rPr lang="en-GB" dirty="0" smtClean="0"/>
              <a:t>Accepted.</a:t>
            </a:r>
            <a:endParaRPr lang="en-GB" dirty="0" smtClean="0"/>
          </a:p>
          <a:p>
            <a:pPr>
              <a:buNone/>
            </a:pPr>
            <a:endParaRPr lang="en-GB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Let D={</a:t>
            </a:r>
            <a:r>
              <a:rPr lang="en-GB" dirty="0" err="1" smtClean="0"/>
              <a:t>ww|w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{0,1}</a:t>
            </a:r>
            <a:r>
              <a:rPr lang="en-US" baseline="30000" dirty="0" smtClean="0">
                <a:latin typeface="Times New Roman" pitchFamily="18" charset="0"/>
                <a:sym typeface="Symbol" pitchFamily="18" charset="2"/>
              </a:rPr>
              <a:t>*</a:t>
            </a:r>
            <a:r>
              <a:rPr lang="en-GB" dirty="0" smtClean="0"/>
              <a:t>}</a:t>
            </a:r>
            <a:r>
              <a:rPr lang="en-US" dirty="0" smtClean="0"/>
              <a:t> Use pumping lemma to show D is not CFL</a:t>
            </a:r>
          </a:p>
          <a:p>
            <a:pPr>
              <a:buNone/>
            </a:pPr>
            <a:r>
              <a:rPr lang="en-GB" b="1" dirty="0" err="1" smtClean="0"/>
              <a:t>Soln</a:t>
            </a:r>
            <a:r>
              <a:rPr lang="en-GB" b="1" dirty="0" smtClean="0"/>
              <a:t>: </a:t>
            </a:r>
            <a:r>
              <a:rPr lang="en-GB" dirty="0" smtClean="0"/>
              <a:t>Assume D is CFL and obtain a contradiction</a:t>
            </a:r>
          </a:p>
          <a:p>
            <a:pPr>
              <a:buNone/>
            </a:pPr>
            <a:r>
              <a:rPr lang="en-GB" dirty="0" smtClean="0"/>
              <a:t>Let p be the pumping length.</a:t>
            </a:r>
          </a:p>
          <a:p>
            <a:pPr>
              <a:buNone/>
            </a:pPr>
            <a:r>
              <a:rPr lang="en-GB" dirty="0" smtClean="0"/>
              <a:t>S=0</a:t>
            </a:r>
            <a:r>
              <a:rPr lang="en-GB" baseline="30000" dirty="0" smtClean="0"/>
              <a:t>p</a:t>
            </a:r>
            <a:r>
              <a:rPr lang="en-GB" dirty="0" smtClean="0"/>
              <a:t>1</a:t>
            </a:r>
            <a:r>
              <a:rPr lang="en-GB" baseline="30000" dirty="0" smtClean="0"/>
              <a:t>p</a:t>
            </a:r>
            <a:r>
              <a:rPr lang="en-GB" dirty="0" smtClean="0"/>
              <a:t>0</a:t>
            </a:r>
            <a:r>
              <a:rPr lang="en-GB" baseline="30000" dirty="0" smtClean="0"/>
              <a:t>p</a:t>
            </a:r>
            <a:r>
              <a:rPr lang="en-GB" dirty="0" smtClean="0"/>
              <a:t>1</a:t>
            </a:r>
            <a:r>
              <a:rPr lang="en-GB" baseline="30000" dirty="0" smtClean="0"/>
              <a:t>p.</a:t>
            </a:r>
          </a:p>
          <a:p>
            <a:pPr>
              <a:buNone/>
            </a:pPr>
            <a:r>
              <a:rPr lang="en-GB" dirty="0" smtClean="0"/>
              <a:t>Divide  s=</a:t>
            </a:r>
            <a:r>
              <a:rPr lang="en-GB" dirty="0" err="1" smtClean="0"/>
              <a:t>uvxyz</a:t>
            </a:r>
            <a:r>
              <a:rPr lang="en-GB" dirty="0" smtClean="0"/>
              <a:t> where |</a:t>
            </a:r>
            <a:r>
              <a:rPr lang="en-GB" dirty="0" err="1" smtClean="0"/>
              <a:t>vxy</a:t>
            </a:r>
            <a:r>
              <a:rPr lang="en-GB" dirty="0" smtClean="0"/>
              <a:t>|&lt;=p.</a:t>
            </a:r>
          </a:p>
          <a:p>
            <a:pPr>
              <a:buNone/>
            </a:pPr>
            <a:r>
              <a:rPr lang="en-GB" baseline="30000" dirty="0" smtClean="0"/>
              <a:t> </a:t>
            </a:r>
            <a:r>
              <a:rPr lang="en-GB" b="1" dirty="0" smtClean="0"/>
              <a:t>Case 1: </a:t>
            </a:r>
            <a:r>
              <a:rPr lang="en-GB" dirty="0" smtClean="0"/>
              <a:t>if </a:t>
            </a:r>
            <a:r>
              <a:rPr lang="en-GB" dirty="0" err="1" smtClean="0"/>
              <a:t>vxy</a:t>
            </a:r>
            <a:r>
              <a:rPr lang="en-GB" dirty="0" smtClean="0"/>
              <a:t> occurs in the first half of S, uv</a:t>
            </a:r>
            <a:r>
              <a:rPr lang="en-GB" baseline="30000" dirty="0" smtClean="0"/>
              <a:t>2</a:t>
            </a:r>
            <a:r>
              <a:rPr lang="en-GB" dirty="0" smtClean="0"/>
              <a:t>xy</a:t>
            </a:r>
            <a:r>
              <a:rPr lang="en-GB" baseline="30000" dirty="0" smtClean="0"/>
              <a:t>2</a:t>
            </a:r>
            <a:r>
              <a:rPr lang="en-GB" dirty="0" smtClean="0"/>
              <a:t>z</a:t>
            </a:r>
          </a:p>
          <a:p>
            <a:pPr>
              <a:buNone/>
            </a:pPr>
            <a:r>
              <a:rPr lang="en-GB" dirty="0" smtClean="0"/>
              <a:t>Moves 1 into the second half.</a:t>
            </a:r>
          </a:p>
          <a:p>
            <a:pPr>
              <a:buNone/>
            </a:pPr>
            <a:r>
              <a:rPr lang="en-GB" b="1" dirty="0" smtClean="0"/>
              <a:t>Case 2</a:t>
            </a:r>
            <a:r>
              <a:rPr lang="en-GB" dirty="0" smtClean="0"/>
              <a:t>:if </a:t>
            </a:r>
            <a:r>
              <a:rPr lang="en-GB" dirty="0" err="1" smtClean="0"/>
              <a:t>vxy</a:t>
            </a:r>
            <a:r>
              <a:rPr lang="en-GB" dirty="0" smtClean="0"/>
              <a:t> occurs in the second half of S, uv</a:t>
            </a:r>
            <a:r>
              <a:rPr lang="en-GB" baseline="30000" dirty="0" smtClean="0"/>
              <a:t>2</a:t>
            </a:r>
            <a:r>
              <a:rPr lang="en-GB" dirty="0" smtClean="0"/>
              <a:t>xy</a:t>
            </a:r>
            <a:r>
              <a:rPr lang="en-GB" baseline="30000" dirty="0" smtClean="0"/>
              <a:t>2</a:t>
            </a:r>
            <a:r>
              <a:rPr lang="en-GB" dirty="0" smtClean="0"/>
              <a:t>z</a:t>
            </a:r>
          </a:p>
          <a:p>
            <a:pPr>
              <a:buNone/>
            </a:pPr>
            <a:r>
              <a:rPr lang="en-GB" dirty="0" smtClean="0"/>
              <a:t>Moves 0 into the first half.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Case 3:if </a:t>
            </a:r>
            <a:r>
              <a:rPr lang="en-GB" dirty="0" err="1" smtClean="0"/>
              <a:t>vxy</a:t>
            </a:r>
            <a:r>
              <a:rPr lang="en-GB" dirty="0" smtClean="0"/>
              <a:t> occurs in the midpoint of S, pump s down to </a:t>
            </a:r>
            <a:r>
              <a:rPr lang="en-GB" dirty="0" err="1" smtClean="0"/>
              <a:t>uxz</a:t>
            </a:r>
            <a:r>
              <a:rPr lang="en-GB" dirty="0" smtClean="0"/>
              <a:t> it has the form 0</a:t>
            </a:r>
            <a:r>
              <a:rPr lang="en-GB" baseline="30000" dirty="0" smtClean="0"/>
              <a:t>p</a:t>
            </a:r>
            <a:r>
              <a:rPr lang="en-GB" dirty="0" smtClean="0"/>
              <a:t>1</a:t>
            </a:r>
            <a:r>
              <a:rPr lang="en-GB" baseline="30000" dirty="0" smtClean="0"/>
              <a:t>i</a:t>
            </a:r>
            <a:r>
              <a:rPr lang="en-GB" dirty="0" smtClean="0"/>
              <a:t>0</a:t>
            </a:r>
            <a:r>
              <a:rPr lang="en-GB" baseline="30000" dirty="0" smtClean="0"/>
              <a:t>j</a:t>
            </a:r>
            <a:r>
              <a:rPr lang="en-GB" dirty="0" smtClean="0"/>
              <a:t>1</a:t>
            </a:r>
            <a:r>
              <a:rPr lang="en-GB" baseline="30000" dirty="0" smtClean="0"/>
              <a:t>p </a:t>
            </a:r>
            <a:r>
              <a:rPr lang="en-GB" dirty="0" smtClean="0"/>
              <a:t>where </a:t>
            </a:r>
            <a:r>
              <a:rPr lang="en-GB" dirty="0" err="1" smtClean="0"/>
              <a:t>i</a:t>
            </a:r>
            <a:r>
              <a:rPr lang="en-GB" dirty="0" smtClean="0"/>
              <a:t> and j cannot be </a:t>
            </a:r>
            <a:r>
              <a:rPr lang="en-GB" dirty="0" err="1" smtClean="0"/>
              <a:t>p.This</a:t>
            </a:r>
            <a:r>
              <a:rPr lang="en-GB" dirty="0" smtClean="0"/>
              <a:t> string is not of the form </a:t>
            </a:r>
            <a:r>
              <a:rPr lang="en-GB" dirty="0" err="1" smtClean="0"/>
              <a:t>ww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D is not CFL.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r>
              <a:rPr lang="en-GB" dirty="0" smtClean="0"/>
              <a:t>Let C={a</a:t>
            </a:r>
            <a:r>
              <a:rPr lang="en-US" baseline="30000" dirty="0" smtClean="0"/>
              <a:t>p</a:t>
            </a:r>
            <a:r>
              <a:rPr lang="en-GB" dirty="0" smtClean="0"/>
              <a:t>|p is a prime number}</a:t>
            </a:r>
            <a:r>
              <a:rPr lang="en-US" dirty="0" smtClean="0"/>
              <a:t> Use pumping lemma to show C is not CFL     </a:t>
            </a:r>
          </a:p>
          <a:p>
            <a:pPr>
              <a:buNone/>
            </a:pPr>
            <a:r>
              <a:rPr lang="en-GB" b="1" dirty="0" err="1" smtClean="0"/>
              <a:t>Soln:</a:t>
            </a:r>
            <a:r>
              <a:rPr lang="en-GB" dirty="0" err="1" smtClean="0"/>
              <a:t>Assume</a:t>
            </a:r>
            <a:r>
              <a:rPr lang="en-GB" dirty="0" smtClean="0"/>
              <a:t> C is CFL and obtain a contradiction</a:t>
            </a:r>
          </a:p>
          <a:p>
            <a:pPr>
              <a:buNone/>
            </a:pPr>
            <a:r>
              <a:rPr lang="en-GB" dirty="0" smtClean="0"/>
              <a:t>          Let p be the pumping length.</a:t>
            </a:r>
          </a:p>
          <a:p>
            <a:pPr>
              <a:buNone/>
            </a:pPr>
            <a:r>
              <a:rPr lang="en-GB" dirty="0" smtClean="0"/>
              <a:t>           S= a</a:t>
            </a:r>
            <a:r>
              <a:rPr lang="en-US" baseline="30000" dirty="0" smtClean="0"/>
              <a:t>5</a:t>
            </a:r>
          </a:p>
          <a:p>
            <a:pPr>
              <a:buNone/>
            </a:pPr>
            <a:r>
              <a:rPr lang="en-GB" dirty="0" smtClean="0"/>
              <a:t>         Divide  S=</a:t>
            </a:r>
            <a:r>
              <a:rPr lang="en-GB" dirty="0" err="1" smtClean="0"/>
              <a:t>uvxyz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U=</a:t>
            </a:r>
            <a:r>
              <a:rPr lang="en-GB" dirty="0" err="1" smtClean="0"/>
              <a:t>a,v</a:t>
            </a:r>
            <a:r>
              <a:rPr lang="en-GB" dirty="0" smtClean="0"/>
              <a:t>=</a:t>
            </a:r>
            <a:r>
              <a:rPr lang="en-GB" dirty="0" err="1" smtClean="0"/>
              <a:t>a,x</a:t>
            </a:r>
            <a:r>
              <a:rPr lang="en-GB" dirty="0" smtClean="0"/>
              <a:t>=</a:t>
            </a:r>
            <a:r>
              <a:rPr lang="en-GB" dirty="0" err="1" smtClean="0"/>
              <a:t>a,y</a:t>
            </a:r>
            <a:r>
              <a:rPr lang="en-GB" dirty="0" smtClean="0"/>
              <a:t>=</a:t>
            </a:r>
            <a:r>
              <a:rPr lang="en-GB" dirty="0" err="1" smtClean="0"/>
              <a:t>a,z</a:t>
            </a:r>
            <a:r>
              <a:rPr lang="en-GB" dirty="0" smtClean="0"/>
              <a:t>=a</a:t>
            </a:r>
          </a:p>
          <a:p>
            <a:pPr>
              <a:buNone/>
            </a:pPr>
            <a:r>
              <a:rPr lang="en-GB" dirty="0" smtClean="0"/>
              <a:t>Then uv</a:t>
            </a:r>
            <a:r>
              <a:rPr lang="en-GB" baseline="30000" dirty="0" smtClean="0"/>
              <a:t>3</a:t>
            </a:r>
            <a:r>
              <a:rPr lang="en-GB" dirty="0" smtClean="0"/>
              <a:t>xy</a:t>
            </a:r>
            <a:r>
              <a:rPr lang="en-GB" baseline="30000" dirty="0" smtClean="0"/>
              <a:t>3</a:t>
            </a:r>
            <a:r>
              <a:rPr lang="en-GB" dirty="0" smtClean="0"/>
              <a:t>z will be </a:t>
            </a:r>
            <a:r>
              <a:rPr lang="en-GB" dirty="0" err="1" smtClean="0"/>
              <a:t>aaaaaaaaa</a:t>
            </a:r>
            <a:r>
              <a:rPr lang="en-GB" dirty="0" smtClean="0"/>
              <a:t>=a</a:t>
            </a:r>
            <a:r>
              <a:rPr lang="en-GB" baseline="30000" dirty="0" smtClean="0"/>
              <a:t>9</a:t>
            </a:r>
          </a:p>
          <a:p>
            <a:pPr>
              <a:buNone/>
            </a:pPr>
            <a:r>
              <a:rPr lang="en-GB" dirty="0" smtClean="0"/>
              <a:t>A</a:t>
            </a:r>
            <a:r>
              <a:rPr lang="en-GB" baseline="30000" dirty="0" smtClean="0"/>
              <a:t>9</a:t>
            </a:r>
            <a:r>
              <a:rPr lang="en-GB" dirty="0" smtClean="0"/>
              <a:t> is not a prime </a:t>
            </a:r>
            <a:r>
              <a:rPr lang="en-GB" dirty="0" err="1" smtClean="0"/>
              <a:t>number.So</a:t>
            </a:r>
            <a:r>
              <a:rPr lang="en-GB" dirty="0" smtClean="0"/>
              <a:t> contradiction </a:t>
            </a:r>
            <a:r>
              <a:rPr lang="en-GB" dirty="0" err="1" smtClean="0"/>
              <a:t>occurs.C</a:t>
            </a:r>
            <a:r>
              <a:rPr lang="en-GB" dirty="0" smtClean="0"/>
              <a:t> is not CFL.</a:t>
            </a:r>
          </a:p>
          <a:p>
            <a:pPr>
              <a:buNone/>
            </a:pPr>
            <a:r>
              <a:rPr lang="en-GB" baseline="30000" dirty="0" smtClean="0"/>
              <a:t>        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Closure Properties of CFL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Family of CFL is closed under  union, concatenation , star closure.</a:t>
            </a:r>
          </a:p>
          <a:p>
            <a:r>
              <a:rPr lang="en-GB" dirty="0" smtClean="0"/>
              <a:t>Family of CFL is not closed under intersection and complementation. </a:t>
            </a:r>
          </a:p>
          <a:p>
            <a:r>
              <a:rPr lang="en-GB" dirty="0" smtClean="0"/>
              <a:t>Let L1 be a CFL and L2 be a regular language. Then L1</a:t>
            </a:r>
            <a:r>
              <a:rPr lang="en-US" dirty="0" smtClean="0"/>
              <a:t>∩</a:t>
            </a:r>
            <a:r>
              <a:rPr lang="en-GB" dirty="0" smtClean="0"/>
              <a:t>L2 is Context free.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1" dirty="0" smtClean="0"/>
              <a:t>Applications Of PDA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GB" sz="2800" b="1" dirty="0" smtClean="0"/>
              <a:t>Parsing</a:t>
            </a:r>
            <a:endParaRPr lang="en-GB" sz="2800" dirty="0" smtClean="0"/>
          </a:p>
          <a:p>
            <a:pPr algn="just">
              <a:buNone/>
            </a:pPr>
            <a:r>
              <a:rPr lang="en-GB" dirty="0" smtClean="0"/>
              <a:t>            The process of parsing is the systematic derivation from start symbol to arrive at terminal string</a:t>
            </a:r>
          </a:p>
          <a:p>
            <a:pPr algn="just">
              <a:buFont typeface="Courier New" pitchFamily="49" charset="0"/>
              <a:buChar char="o"/>
            </a:pPr>
            <a:r>
              <a:rPr lang="en-GB" dirty="0" smtClean="0"/>
              <a:t>We derive a terminal string in L(G) by applying the production of G</a:t>
            </a:r>
          </a:p>
          <a:p>
            <a:pPr algn="just">
              <a:buFont typeface="Courier New" pitchFamily="49" charset="0"/>
              <a:buChar char="o"/>
            </a:pPr>
            <a:r>
              <a:rPr lang="en-GB" dirty="0" smtClean="0"/>
              <a:t>Two types of parsing</a:t>
            </a:r>
          </a:p>
          <a:p>
            <a:pPr algn="just">
              <a:buNone/>
            </a:pPr>
            <a:r>
              <a:rPr lang="en-GB" dirty="0" smtClean="0"/>
              <a:t>     Top Down parsing(recursive descent parsing or predictive parsing)</a:t>
            </a:r>
          </a:p>
          <a:p>
            <a:pPr algn="just">
              <a:buNone/>
            </a:pPr>
            <a:r>
              <a:rPr lang="en-GB" dirty="0" smtClean="0"/>
              <a:t>     Bottom up parsing(Shift Reduce parser or LR parser)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2610</Words>
  <Application>Microsoft Office PowerPoint</Application>
  <PresentationFormat>On-screen Show (4:3)</PresentationFormat>
  <Paragraphs>414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Pumping Lemma For CFL</vt:lpstr>
      <vt:lpstr>Slide 2</vt:lpstr>
      <vt:lpstr>Slide 3</vt:lpstr>
      <vt:lpstr>Slide 4</vt:lpstr>
      <vt:lpstr>Slide 5</vt:lpstr>
      <vt:lpstr>Slide 6</vt:lpstr>
      <vt:lpstr>Slide 7</vt:lpstr>
      <vt:lpstr>Closure Properties of CFL</vt:lpstr>
      <vt:lpstr>Applications Of PDA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4.Turing Machine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 For CFL</dc:title>
  <dc:creator/>
  <cp:lastModifiedBy>IBM User</cp:lastModifiedBy>
  <cp:revision>214</cp:revision>
  <dcterms:created xsi:type="dcterms:W3CDTF">2006-08-16T00:00:00Z</dcterms:created>
  <dcterms:modified xsi:type="dcterms:W3CDTF">2012-03-20T19:01:54Z</dcterms:modified>
</cp:coreProperties>
</file>