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0"/>
  </p:notesMasterIdLst>
  <p:sldIdLst>
    <p:sldId id="256" r:id="rId2"/>
    <p:sldId id="262" r:id="rId3"/>
    <p:sldId id="285" r:id="rId4"/>
    <p:sldId id="257" r:id="rId5"/>
    <p:sldId id="286" r:id="rId6"/>
    <p:sldId id="258" r:id="rId7"/>
    <p:sldId id="287" r:id="rId8"/>
    <p:sldId id="259" r:id="rId9"/>
    <p:sldId id="263" r:id="rId10"/>
    <p:sldId id="291" r:id="rId11"/>
    <p:sldId id="295" r:id="rId12"/>
    <p:sldId id="264" r:id="rId13"/>
    <p:sldId id="274" r:id="rId14"/>
    <p:sldId id="293" r:id="rId15"/>
    <p:sldId id="296" r:id="rId16"/>
    <p:sldId id="289" r:id="rId17"/>
    <p:sldId id="261" r:id="rId18"/>
    <p:sldId id="290" r:id="rId19"/>
    <p:sldId id="294" r:id="rId20"/>
    <p:sldId id="275" r:id="rId21"/>
    <p:sldId id="276" r:id="rId22"/>
    <p:sldId id="320" r:id="rId23"/>
    <p:sldId id="321" r:id="rId24"/>
    <p:sldId id="322" r:id="rId25"/>
    <p:sldId id="297" r:id="rId26"/>
    <p:sldId id="302" r:id="rId27"/>
    <p:sldId id="303" r:id="rId28"/>
    <p:sldId id="304" r:id="rId29"/>
    <p:sldId id="305" r:id="rId30"/>
    <p:sldId id="309" r:id="rId31"/>
    <p:sldId id="310" r:id="rId32"/>
    <p:sldId id="311" r:id="rId33"/>
    <p:sldId id="312" r:id="rId34"/>
    <p:sldId id="313" r:id="rId35"/>
    <p:sldId id="314" r:id="rId36"/>
    <p:sldId id="315" r:id="rId37"/>
    <p:sldId id="316" r:id="rId38"/>
    <p:sldId id="317" r:id="rId39"/>
    <p:sldId id="318" r:id="rId40"/>
    <p:sldId id="273" r:id="rId41"/>
    <p:sldId id="323" r:id="rId42"/>
    <p:sldId id="324" r:id="rId43"/>
    <p:sldId id="339" r:id="rId44"/>
    <p:sldId id="341" r:id="rId45"/>
    <p:sldId id="284" r:id="rId46"/>
    <p:sldId id="300" r:id="rId47"/>
    <p:sldId id="325" r:id="rId48"/>
    <p:sldId id="326" r:id="rId49"/>
    <p:sldId id="283" r:id="rId50"/>
    <p:sldId id="327" r:id="rId51"/>
    <p:sldId id="281" r:id="rId52"/>
    <p:sldId id="351" r:id="rId53"/>
    <p:sldId id="328" r:id="rId54"/>
    <p:sldId id="329" r:id="rId55"/>
    <p:sldId id="282" r:id="rId56"/>
    <p:sldId id="330" r:id="rId57"/>
    <p:sldId id="277" r:id="rId58"/>
    <p:sldId id="280" r:id="rId59"/>
    <p:sldId id="307" r:id="rId60"/>
    <p:sldId id="308" r:id="rId61"/>
    <p:sldId id="332" r:id="rId62"/>
    <p:sldId id="333" r:id="rId63"/>
    <p:sldId id="331" r:id="rId64"/>
    <p:sldId id="334" r:id="rId65"/>
    <p:sldId id="335" r:id="rId66"/>
    <p:sldId id="344" r:id="rId67"/>
    <p:sldId id="343" r:id="rId68"/>
    <p:sldId id="336" r:id="rId69"/>
    <p:sldId id="337" r:id="rId70"/>
    <p:sldId id="338" r:id="rId71"/>
    <p:sldId id="345" r:id="rId72"/>
    <p:sldId id="352" r:id="rId73"/>
    <p:sldId id="353" r:id="rId74"/>
    <p:sldId id="347" r:id="rId75"/>
    <p:sldId id="354" r:id="rId76"/>
    <p:sldId id="355" r:id="rId77"/>
    <p:sldId id="349" r:id="rId78"/>
    <p:sldId id="350"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68" autoAdjust="0"/>
    <p:restoredTop sz="94624" autoAdjust="0"/>
  </p:normalViewPr>
  <p:slideViewPr>
    <p:cSldViewPr>
      <p:cViewPr>
        <p:scale>
          <a:sx n="75" d="100"/>
          <a:sy n="75" d="100"/>
        </p:scale>
        <p:origin x="-1242" y="36"/>
      </p:cViewPr>
      <p:guideLst>
        <p:guide orient="horz" pos="2160"/>
        <p:guide pos="2880"/>
      </p:guideLst>
    </p:cSldViewPr>
  </p:slideViewPr>
  <p:outlineViewPr>
    <p:cViewPr>
      <p:scale>
        <a:sx n="33" d="100"/>
        <a:sy n="33" d="100"/>
      </p:scale>
      <p:origin x="0" y="4927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13AFE3-74D7-4EED-8016-E99D18D8003C}" type="datetimeFigureOut">
              <a:rPr lang="en-US" smtClean="0"/>
              <a:pPr/>
              <a:t>4/19/2016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6CCF75-D960-48F5-8810-EFFD79E29391}"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66CCF75-D960-48F5-8810-EFFD79E29391}" type="slidenum">
              <a:rPr lang="en-GB" smtClean="0"/>
              <a:pPr/>
              <a:t>3</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66CCF75-D960-48F5-8810-EFFD79E29391}" type="slidenum">
              <a:rPr lang="en-GB" smtClean="0"/>
              <a:pPr/>
              <a:t>37</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66CCF75-D960-48F5-8810-EFFD79E29391}" type="slidenum">
              <a:rPr lang="en-GB" smtClean="0"/>
              <a:pPr/>
              <a:t>38</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66CCF75-D960-48F5-8810-EFFD79E29391}" type="slidenum">
              <a:rPr lang="en-GB" smtClean="0"/>
              <a:pPr/>
              <a:t>39</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66CCF75-D960-48F5-8810-EFFD79E29391}" type="slidenum">
              <a:rPr lang="en-GB" smtClean="0"/>
              <a:pPr/>
              <a:t>41</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66CCF75-D960-48F5-8810-EFFD79E29391}" type="slidenum">
              <a:rPr lang="en-GB" smtClean="0"/>
              <a:pPr/>
              <a:t>45</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66CCF75-D960-48F5-8810-EFFD79E29391}" type="slidenum">
              <a:rPr lang="en-GB" smtClean="0"/>
              <a:pPr/>
              <a:t>47</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66CCF75-D960-48F5-8810-EFFD79E29391}" type="slidenum">
              <a:rPr lang="en-GB" smtClean="0"/>
              <a:pPr/>
              <a:t>50</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66CCF75-D960-48F5-8810-EFFD79E29391}" type="slidenum">
              <a:rPr lang="en-GB" smtClean="0"/>
              <a:pPr/>
              <a:t>52</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66CCF75-D960-48F5-8810-EFFD79E29391}" type="slidenum">
              <a:rPr lang="en-GB" smtClean="0"/>
              <a:pPr/>
              <a:t>54</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66CCF75-D960-48F5-8810-EFFD79E29391}" type="slidenum">
              <a:rPr lang="en-GB" smtClean="0"/>
              <a:pPr/>
              <a:t>62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66CCF75-D960-48F5-8810-EFFD79E29391}" type="slidenum">
              <a:rPr lang="en-GB" smtClean="0"/>
              <a:pPr/>
              <a:t>7</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66CCF75-D960-48F5-8810-EFFD79E29391}" type="slidenum">
              <a:rPr lang="en-GB" smtClean="0"/>
              <a:pPr/>
              <a:t>64</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66CCF75-D960-48F5-8810-EFFD79E29391}" type="slidenum">
              <a:rPr lang="en-GB" smtClean="0"/>
              <a:pPr/>
              <a:t>67</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66CCF75-D960-48F5-8810-EFFD79E29391}" type="slidenum">
              <a:rPr lang="en-GB" smtClean="0"/>
              <a:pPr/>
              <a:t>69</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66CCF75-D960-48F5-8810-EFFD79E29391}" type="slidenum">
              <a:rPr lang="en-GB" smtClean="0"/>
              <a:pPr/>
              <a:t>72</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66CCF75-D960-48F5-8810-EFFD79E29391}" type="slidenum">
              <a:rPr lang="en-GB" smtClean="0"/>
              <a:pPr/>
              <a:t>73</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66CCF75-D960-48F5-8810-EFFD79E29391}" type="slidenum">
              <a:rPr lang="en-GB" smtClean="0"/>
              <a:pPr/>
              <a:t>74</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66CCF75-D960-48F5-8810-EFFD79E29391}" type="slidenum">
              <a:rPr lang="en-GB" smtClean="0"/>
              <a:pPr/>
              <a:t>75</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66CCF75-D960-48F5-8810-EFFD79E29391}" type="slidenum">
              <a:rPr lang="en-GB" smtClean="0"/>
              <a:pPr/>
              <a:t>12</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66CCF75-D960-48F5-8810-EFFD79E29391}" type="slidenum">
              <a:rPr lang="en-GB" smtClean="0"/>
              <a:pPr/>
              <a:t>24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66CCF75-D960-48F5-8810-EFFD79E29391}" type="slidenum">
              <a:rPr lang="en-GB" smtClean="0"/>
              <a:pPr/>
              <a:t>26</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66CCF75-D960-48F5-8810-EFFD79E29391}" type="slidenum">
              <a:rPr lang="en-GB" smtClean="0"/>
              <a:pPr/>
              <a:t>27</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66CCF75-D960-48F5-8810-EFFD79E29391}" type="slidenum">
              <a:rPr lang="en-GB" smtClean="0"/>
              <a:pPr/>
              <a:t>29</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66CCF75-D960-48F5-8810-EFFD79E29391}" type="slidenum">
              <a:rPr lang="en-GB" smtClean="0"/>
              <a:pPr/>
              <a:t>30</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66CCF75-D960-48F5-8810-EFFD79E29391}" type="slidenum">
              <a:rPr lang="en-GB" smtClean="0"/>
              <a:pPr/>
              <a:t>36</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4/19/2016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4/19/2016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4/19/2016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4/19/2016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4/19/2016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4/19/2016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4/19/2016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4/19/2016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752601"/>
            <a:ext cx="7924800" cy="1829761"/>
          </a:xfrm>
        </p:spPr>
        <p:txBody>
          <a:bodyPr>
            <a:normAutofit/>
          </a:bodyPr>
          <a:lstStyle/>
          <a:p>
            <a:r>
              <a:rPr lang="en-US" sz="4000" dirty="0" smtClean="0"/>
              <a:t>DATA TRANSFER SCHEMES</a:t>
            </a:r>
            <a:endParaRPr lang="en-IN" sz="4000" dirty="0"/>
          </a:p>
        </p:txBody>
      </p:sp>
      <p:sp>
        <p:nvSpPr>
          <p:cNvPr id="3" name="Subtitle 2"/>
          <p:cNvSpPr>
            <a:spLocks noGrp="1"/>
          </p:cNvSpPr>
          <p:nvPr>
            <p:ph type="subTitle" idx="1"/>
          </p:nvPr>
        </p:nvSpPr>
        <p:spPr/>
        <p:txBody>
          <a:bodyPr/>
          <a:lstStyle/>
          <a:p>
            <a:r>
              <a:rPr lang="en-US" dirty="0" smtClean="0">
                <a:solidFill>
                  <a:srgbClr val="FF0000"/>
                </a:solidFill>
              </a:rPr>
              <a:t>MODULE 4</a:t>
            </a:r>
            <a:endParaRPr lang="en-IN"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a:p>
        </p:txBody>
      </p:sp>
      <p:sp>
        <p:nvSpPr>
          <p:cNvPr id="3" name="Title 2"/>
          <p:cNvSpPr>
            <a:spLocks noGrp="1"/>
          </p:cNvSpPr>
          <p:nvPr>
            <p:ph type="title"/>
          </p:nvPr>
        </p:nvSpPr>
        <p:spPr/>
        <p:txBody>
          <a:bodyPr/>
          <a:lstStyle/>
          <a:p>
            <a:r>
              <a:rPr lang="en-GB" dirty="0" err="1" smtClean="0"/>
              <a:t>Asyncronous</a:t>
            </a:r>
            <a:r>
              <a:rPr lang="en-GB" dirty="0" smtClean="0"/>
              <a:t> Data Transfer</a:t>
            </a:r>
            <a:endParaRPr lang="en-GB" dirty="0"/>
          </a:p>
        </p:txBody>
      </p:sp>
      <p:grpSp>
        <p:nvGrpSpPr>
          <p:cNvPr id="14" name="Group 13"/>
          <p:cNvGrpSpPr/>
          <p:nvPr/>
        </p:nvGrpSpPr>
        <p:grpSpPr>
          <a:xfrm>
            <a:off x="1143000" y="2362200"/>
            <a:ext cx="6781800" cy="2971800"/>
            <a:chOff x="1143000" y="2362200"/>
            <a:chExt cx="6781800" cy="2971800"/>
          </a:xfrm>
        </p:grpSpPr>
        <p:sp>
          <p:nvSpPr>
            <p:cNvPr id="4" name="Rectangle 3"/>
            <p:cNvSpPr/>
            <p:nvPr/>
          </p:nvSpPr>
          <p:spPr>
            <a:xfrm>
              <a:off x="1143000" y="2362200"/>
              <a:ext cx="19812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Microprocessor</a:t>
              </a:r>
              <a:endParaRPr lang="en-GB" dirty="0"/>
            </a:p>
          </p:txBody>
        </p:sp>
        <p:sp>
          <p:nvSpPr>
            <p:cNvPr id="5" name="Rectangle 4"/>
            <p:cNvSpPr/>
            <p:nvPr/>
          </p:nvSpPr>
          <p:spPr>
            <a:xfrm>
              <a:off x="5943600" y="2362200"/>
              <a:ext cx="19812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I/O Device</a:t>
              </a:r>
            </a:p>
            <a:p>
              <a:pPr algn="ctr"/>
              <a:endParaRPr lang="en-GB" dirty="0"/>
            </a:p>
          </p:txBody>
        </p:sp>
        <p:sp>
          <p:nvSpPr>
            <p:cNvPr id="6" name="Left-Right Arrow 5"/>
            <p:cNvSpPr/>
            <p:nvPr/>
          </p:nvSpPr>
          <p:spPr>
            <a:xfrm>
              <a:off x="3200400" y="2590800"/>
              <a:ext cx="2667000" cy="533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a:t>
              </a:r>
              <a:endParaRPr lang="en-GB" dirty="0"/>
            </a:p>
          </p:txBody>
        </p:sp>
        <p:cxnSp>
          <p:nvCxnSpPr>
            <p:cNvPr id="8" name="Straight Arrow Connector 7"/>
            <p:cNvCxnSpPr/>
            <p:nvPr/>
          </p:nvCxnSpPr>
          <p:spPr>
            <a:xfrm rot="10800000">
              <a:off x="3200400" y="4495800"/>
              <a:ext cx="2743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00400" y="5105400"/>
              <a:ext cx="2743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943600" y="4419600"/>
              <a:ext cx="1295400" cy="369332"/>
            </a:xfrm>
            <a:prstGeom prst="rect">
              <a:avLst/>
            </a:prstGeom>
            <a:noFill/>
          </p:spPr>
          <p:txBody>
            <a:bodyPr wrap="square" rtlCol="0">
              <a:spAutoFit/>
            </a:bodyPr>
            <a:lstStyle/>
            <a:p>
              <a:r>
                <a:rPr lang="en-GB" dirty="0" smtClean="0"/>
                <a:t>Status</a:t>
              </a:r>
              <a:endParaRPr lang="en-GB" dirty="0"/>
            </a:p>
          </p:txBody>
        </p:sp>
        <p:sp>
          <p:nvSpPr>
            <p:cNvPr id="13" name="TextBox 12"/>
            <p:cNvSpPr txBox="1"/>
            <p:nvPr/>
          </p:nvSpPr>
          <p:spPr>
            <a:xfrm>
              <a:off x="6096000" y="4876800"/>
              <a:ext cx="914400" cy="369332"/>
            </a:xfrm>
            <a:prstGeom prst="rect">
              <a:avLst/>
            </a:prstGeom>
            <a:noFill/>
          </p:spPr>
          <p:txBody>
            <a:bodyPr wrap="square" rtlCol="0">
              <a:spAutoFit/>
            </a:bodyPr>
            <a:lstStyle/>
            <a:p>
              <a:r>
                <a:rPr lang="en-GB" dirty="0" smtClean="0"/>
                <a:t>Start</a:t>
              </a:r>
              <a:endParaRPr lang="en-GB" dirty="0"/>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GB" dirty="0"/>
          </a:p>
        </p:txBody>
      </p:sp>
      <p:sp>
        <p:nvSpPr>
          <p:cNvPr id="3" name="Title 2"/>
          <p:cNvSpPr>
            <a:spLocks noGrp="1"/>
          </p:cNvSpPr>
          <p:nvPr>
            <p:ph type="title"/>
          </p:nvPr>
        </p:nvSpPr>
        <p:spPr/>
        <p:txBody>
          <a:bodyPr>
            <a:normAutofit fontScale="90000"/>
          </a:bodyPr>
          <a:lstStyle/>
          <a:p>
            <a:r>
              <a:rPr lang="en-GB" dirty="0" err="1" smtClean="0"/>
              <a:t>Asyncronous</a:t>
            </a:r>
            <a:r>
              <a:rPr lang="en-GB" dirty="0" smtClean="0"/>
              <a:t> Data Transfer for A/D Converter</a:t>
            </a:r>
            <a:endParaRPr lang="en-GB" dirty="0"/>
          </a:p>
        </p:txBody>
      </p:sp>
      <p:sp>
        <p:nvSpPr>
          <p:cNvPr id="12" name="Left Arrow 11"/>
          <p:cNvSpPr/>
          <p:nvPr/>
        </p:nvSpPr>
        <p:spPr>
          <a:xfrm>
            <a:off x="3124200" y="2514600"/>
            <a:ext cx="2743200" cy="533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a:t>
            </a:r>
            <a:endParaRPr lang="en-GB" dirty="0"/>
          </a:p>
        </p:txBody>
      </p:sp>
      <p:sp>
        <p:nvSpPr>
          <p:cNvPr id="13" name="Rectangle 12"/>
          <p:cNvSpPr/>
          <p:nvPr/>
        </p:nvSpPr>
        <p:spPr>
          <a:xfrm>
            <a:off x="4038600" y="4267200"/>
            <a:ext cx="838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PORT</a:t>
            </a:r>
            <a:endParaRPr lang="en-GB" dirty="0"/>
          </a:p>
        </p:txBody>
      </p:sp>
      <p:cxnSp>
        <p:nvCxnSpPr>
          <p:cNvPr id="39" name="Straight Arrow Connector 38"/>
          <p:cNvCxnSpPr>
            <a:endCxn id="35" idx="1"/>
          </p:cNvCxnSpPr>
          <p:nvPr/>
        </p:nvCxnSpPr>
        <p:spPr>
          <a:xfrm>
            <a:off x="3124200" y="5181600"/>
            <a:ext cx="914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1143000" y="2362200"/>
            <a:ext cx="6781800" cy="3124200"/>
            <a:chOff x="1143000" y="2362200"/>
            <a:chExt cx="6781800" cy="3124200"/>
          </a:xfrm>
        </p:grpSpPr>
        <p:grpSp>
          <p:nvGrpSpPr>
            <p:cNvPr id="4" name="Group 3"/>
            <p:cNvGrpSpPr/>
            <p:nvPr/>
          </p:nvGrpSpPr>
          <p:grpSpPr>
            <a:xfrm>
              <a:off x="1143000" y="2362200"/>
              <a:ext cx="6781800" cy="2971800"/>
              <a:chOff x="1143000" y="2362200"/>
              <a:chExt cx="6781800" cy="2971800"/>
            </a:xfrm>
          </p:grpSpPr>
          <p:sp>
            <p:nvSpPr>
              <p:cNvPr id="5" name="Rectangle 4"/>
              <p:cNvSpPr/>
              <p:nvPr/>
            </p:nvSpPr>
            <p:spPr>
              <a:xfrm>
                <a:off x="1143000" y="2362200"/>
                <a:ext cx="19812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Microprocessor</a:t>
                </a:r>
                <a:endParaRPr lang="en-GB" dirty="0"/>
              </a:p>
            </p:txBody>
          </p:sp>
          <p:sp>
            <p:nvSpPr>
              <p:cNvPr id="6" name="Rectangle 5"/>
              <p:cNvSpPr/>
              <p:nvPr/>
            </p:nvSpPr>
            <p:spPr>
              <a:xfrm>
                <a:off x="5943600" y="2362200"/>
                <a:ext cx="19812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I/O Device</a:t>
                </a:r>
              </a:p>
              <a:p>
                <a:pPr algn="ctr"/>
                <a:endParaRPr lang="en-GB" dirty="0"/>
              </a:p>
            </p:txBody>
          </p:sp>
          <p:sp>
            <p:nvSpPr>
              <p:cNvPr id="10" name="TextBox 9"/>
              <p:cNvSpPr txBox="1"/>
              <p:nvPr/>
            </p:nvSpPr>
            <p:spPr>
              <a:xfrm>
                <a:off x="5943600" y="4419600"/>
                <a:ext cx="1295400" cy="369332"/>
              </a:xfrm>
              <a:prstGeom prst="rect">
                <a:avLst/>
              </a:prstGeom>
              <a:noFill/>
            </p:spPr>
            <p:txBody>
              <a:bodyPr wrap="square" rtlCol="0">
                <a:spAutoFit/>
              </a:bodyPr>
              <a:lstStyle/>
              <a:p>
                <a:r>
                  <a:rPr lang="en-GB" dirty="0" smtClean="0"/>
                  <a:t>E/C</a:t>
                </a:r>
                <a:endParaRPr lang="en-GB" dirty="0"/>
              </a:p>
            </p:txBody>
          </p:sp>
          <p:sp>
            <p:nvSpPr>
              <p:cNvPr id="11" name="TextBox 10"/>
              <p:cNvSpPr txBox="1"/>
              <p:nvPr/>
            </p:nvSpPr>
            <p:spPr>
              <a:xfrm>
                <a:off x="6096000" y="4876800"/>
                <a:ext cx="914400" cy="369332"/>
              </a:xfrm>
              <a:prstGeom prst="rect">
                <a:avLst/>
              </a:prstGeom>
              <a:noFill/>
            </p:spPr>
            <p:txBody>
              <a:bodyPr wrap="square" rtlCol="0">
                <a:spAutoFit/>
              </a:bodyPr>
              <a:lstStyle/>
              <a:p>
                <a:r>
                  <a:rPr lang="en-GB" dirty="0" smtClean="0"/>
                  <a:t>S/C</a:t>
                </a:r>
                <a:endParaRPr lang="en-GB" dirty="0"/>
              </a:p>
            </p:txBody>
          </p:sp>
        </p:grpSp>
        <p:sp>
          <p:nvSpPr>
            <p:cNvPr id="35" name="Rectangle 34"/>
            <p:cNvSpPr/>
            <p:nvPr/>
          </p:nvSpPr>
          <p:spPr>
            <a:xfrm>
              <a:off x="4038600" y="4953000"/>
              <a:ext cx="914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PORT</a:t>
              </a:r>
              <a:endParaRPr lang="en-GB" dirty="0"/>
            </a:p>
          </p:txBody>
        </p:sp>
        <p:cxnSp>
          <p:nvCxnSpPr>
            <p:cNvPr id="47" name="Straight Arrow Connector 46"/>
            <p:cNvCxnSpPr/>
            <p:nvPr/>
          </p:nvCxnSpPr>
          <p:spPr>
            <a:xfrm rot="10800000">
              <a:off x="3124200" y="44958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13" idx="3"/>
            </p:cNvCxnSpPr>
            <p:nvPr/>
          </p:nvCxnSpPr>
          <p:spPr>
            <a:xfrm rot="10800000" flipV="1">
              <a:off x="4876800" y="4495800"/>
              <a:ext cx="1066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5" idx="3"/>
            </p:cNvCxnSpPr>
            <p:nvPr/>
          </p:nvCxnSpPr>
          <p:spPr>
            <a:xfrm flipV="1">
              <a:off x="4953000" y="5181600"/>
              <a:ext cx="990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CPU is too busy</a:t>
            </a:r>
          </a:p>
          <a:p>
            <a:r>
              <a:rPr lang="en-US" dirty="0" smtClean="0"/>
              <a:t>Waiting time of CPU is more.</a:t>
            </a:r>
            <a:endParaRPr lang="en-IN" dirty="0"/>
          </a:p>
        </p:txBody>
      </p:sp>
      <p:sp>
        <p:nvSpPr>
          <p:cNvPr id="3" name="Title 2"/>
          <p:cNvSpPr>
            <a:spLocks noGrp="1"/>
          </p:cNvSpPr>
          <p:nvPr>
            <p:ph type="title"/>
          </p:nvPr>
        </p:nvSpPr>
        <p:spPr/>
        <p:txBody>
          <a:bodyPr>
            <a:normAutofit fontScale="90000"/>
          </a:bodyPr>
          <a:lstStyle/>
          <a:p>
            <a:r>
              <a:rPr lang="en-US" dirty="0" smtClean="0"/>
              <a:t>Drawbacks of  Synchronous &amp; Asynchronous data transfer schemes</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overcome the drawbacks of synchronous and asynchronous modes of data transfer , interrupt driven mode has been developed.</a:t>
            </a:r>
          </a:p>
          <a:p>
            <a:r>
              <a:rPr lang="en-US" dirty="0" smtClean="0"/>
              <a:t>When the device is ready to accept or supply data it informs the processor through interrupt line( INTR).</a:t>
            </a:r>
          </a:p>
          <a:p>
            <a:r>
              <a:rPr lang="en-US" dirty="0" smtClean="0"/>
              <a:t>Then processor completes current instruction, saves the content of  PC in stack and branches to ISR.</a:t>
            </a:r>
            <a:endParaRPr lang="en-IN" dirty="0"/>
          </a:p>
        </p:txBody>
      </p:sp>
      <p:sp>
        <p:nvSpPr>
          <p:cNvPr id="3" name="Title 2"/>
          <p:cNvSpPr>
            <a:spLocks noGrp="1"/>
          </p:cNvSpPr>
          <p:nvPr>
            <p:ph type="title"/>
          </p:nvPr>
        </p:nvSpPr>
        <p:spPr/>
        <p:txBody>
          <a:bodyPr>
            <a:normAutofit fontScale="90000"/>
          </a:bodyPr>
          <a:lstStyle/>
          <a:p>
            <a:r>
              <a:rPr lang="en-US" dirty="0" smtClean="0"/>
              <a:t>c) Interrupt Driven Data Transfer</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Interrupt Driven  Data Transfer</a:t>
            </a:r>
            <a:endParaRPr lang="en-GB" dirty="0"/>
          </a:p>
        </p:txBody>
      </p:sp>
      <p:grpSp>
        <p:nvGrpSpPr>
          <p:cNvPr id="23" name="Group 22"/>
          <p:cNvGrpSpPr/>
          <p:nvPr/>
        </p:nvGrpSpPr>
        <p:grpSpPr>
          <a:xfrm>
            <a:off x="1143000" y="2438400"/>
            <a:ext cx="6781800" cy="2971800"/>
            <a:chOff x="1143000" y="2438400"/>
            <a:chExt cx="6781800" cy="2971800"/>
          </a:xfrm>
        </p:grpSpPr>
        <p:sp>
          <p:nvSpPr>
            <p:cNvPr id="4" name="Rectangle 3"/>
            <p:cNvSpPr/>
            <p:nvPr/>
          </p:nvSpPr>
          <p:spPr>
            <a:xfrm>
              <a:off x="1143000" y="2438400"/>
              <a:ext cx="19812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Microprocessor</a:t>
              </a:r>
              <a:endParaRPr lang="en-GB" dirty="0"/>
            </a:p>
          </p:txBody>
        </p:sp>
        <p:sp>
          <p:nvSpPr>
            <p:cNvPr id="5" name="Rectangle 4"/>
            <p:cNvSpPr/>
            <p:nvPr/>
          </p:nvSpPr>
          <p:spPr>
            <a:xfrm>
              <a:off x="5943600" y="2438400"/>
              <a:ext cx="19812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I/O Device</a:t>
              </a:r>
            </a:p>
            <a:p>
              <a:pPr algn="ctr"/>
              <a:endParaRPr lang="en-GB" dirty="0"/>
            </a:p>
          </p:txBody>
        </p:sp>
        <p:sp>
          <p:nvSpPr>
            <p:cNvPr id="6" name="Left-Right Arrow 5"/>
            <p:cNvSpPr/>
            <p:nvPr/>
          </p:nvSpPr>
          <p:spPr>
            <a:xfrm>
              <a:off x="3200400" y="3352800"/>
              <a:ext cx="2667000" cy="533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a:t>
              </a:r>
              <a:endParaRPr lang="en-GB" dirty="0"/>
            </a:p>
          </p:txBody>
        </p:sp>
        <p:cxnSp>
          <p:nvCxnSpPr>
            <p:cNvPr id="8" name="Straight Arrow Connector 7"/>
            <p:cNvCxnSpPr/>
            <p:nvPr/>
          </p:nvCxnSpPr>
          <p:spPr>
            <a:xfrm rot="10800000">
              <a:off x="3124200" y="2743200"/>
              <a:ext cx="2743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943600" y="4495800"/>
              <a:ext cx="1295400" cy="369332"/>
            </a:xfrm>
            <a:prstGeom prst="rect">
              <a:avLst/>
            </a:prstGeom>
            <a:noFill/>
          </p:spPr>
          <p:txBody>
            <a:bodyPr wrap="square" rtlCol="0">
              <a:spAutoFit/>
            </a:bodyPr>
            <a:lstStyle/>
            <a:p>
              <a:endParaRPr lang="en-GB" dirty="0"/>
            </a:p>
          </p:txBody>
        </p:sp>
        <p:cxnSp>
          <p:nvCxnSpPr>
            <p:cNvPr id="18" name="Straight Arrow Connector 17"/>
            <p:cNvCxnSpPr/>
            <p:nvPr/>
          </p:nvCxnSpPr>
          <p:spPr>
            <a:xfrm rot="10800000">
              <a:off x="3124200" y="4800600"/>
              <a:ext cx="2819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57600" y="2743200"/>
              <a:ext cx="1828800" cy="369332"/>
            </a:xfrm>
            <a:prstGeom prst="rect">
              <a:avLst/>
            </a:prstGeom>
            <a:noFill/>
          </p:spPr>
          <p:txBody>
            <a:bodyPr wrap="square" rtlCol="0">
              <a:spAutoFit/>
            </a:bodyPr>
            <a:lstStyle/>
            <a:p>
              <a:r>
                <a:rPr lang="en-GB" dirty="0" smtClean="0"/>
                <a:t>INTR request</a:t>
              </a:r>
              <a:endParaRPr lang="en-GB" dirty="0"/>
            </a:p>
          </p:txBody>
        </p:sp>
      </p:grpSp>
      <p:sp>
        <p:nvSpPr>
          <p:cNvPr id="21" name="Content Placeholder 20"/>
          <p:cNvSpPr txBox="1">
            <a:spLocks noGrp="1"/>
          </p:cNvSpPr>
          <p:nvPr>
            <p:ph idx="1"/>
          </p:nvPr>
        </p:nvSpPr>
        <p:spPr>
          <a:xfrm>
            <a:off x="457200" y="1481328"/>
            <a:ext cx="8229600" cy="507831"/>
          </a:xfrm>
          <a:prstGeom prst="rect">
            <a:avLst/>
          </a:prstGeom>
          <a:noFill/>
        </p:spPr>
        <p:txBody>
          <a:bodyPr wrap="square" rtlCol="0">
            <a:spAutoFit/>
          </a:bodyPr>
          <a:lstStyle/>
          <a:p>
            <a:pPr>
              <a:buNone/>
            </a:pPr>
            <a:endParaRPr lang="en-GB" dirty="0"/>
          </a:p>
        </p:txBody>
      </p:sp>
      <p:sp>
        <p:nvSpPr>
          <p:cNvPr id="22" name="TextBox 21"/>
          <p:cNvSpPr txBox="1"/>
          <p:nvPr/>
        </p:nvSpPr>
        <p:spPr>
          <a:xfrm>
            <a:off x="3505200" y="4953000"/>
            <a:ext cx="2362200" cy="646331"/>
          </a:xfrm>
          <a:prstGeom prst="rect">
            <a:avLst/>
          </a:prstGeom>
          <a:noFill/>
        </p:spPr>
        <p:txBody>
          <a:bodyPr wrap="square" rtlCol="0">
            <a:spAutoFit/>
          </a:bodyPr>
          <a:lstStyle/>
          <a:p>
            <a:r>
              <a:rPr lang="en-GB" dirty="0" smtClean="0"/>
              <a:t>INTR acknowledged</a:t>
            </a: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a:p>
        </p:txBody>
      </p:sp>
      <p:sp>
        <p:nvSpPr>
          <p:cNvPr id="3" name="Title 2"/>
          <p:cNvSpPr>
            <a:spLocks noGrp="1"/>
          </p:cNvSpPr>
          <p:nvPr>
            <p:ph type="title"/>
          </p:nvPr>
        </p:nvSpPr>
        <p:spPr/>
        <p:txBody>
          <a:bodyPr>
            <a:normAutofit fontScale="90000"/>
          </a:bodyPr>
          <a:lstStyle/>
          <a:p>
            <a:r>
              <a:rPr lang="en-GB" dirty="0" smtClean="0"/>
              <a:t>Interrupt driven data transfer for an </a:t>
            </a:r>
            <a:r>
              <a:rPr lang="en-GB" smtClean="0"/>
              <a:t>A/D converter</a:t>
            </a:r>
            <a:endParaRPr lang="en-GB"/>
          </a:p>
        </p:txBody>
      </p:sp>
      <p:grpSp>
        <p:nvGrpSpPr>
          <p:cNvPr id="5" name="Group 3"/>
          <p:cNvGrpSpPr/>
          <p:nvPr/>
        </p:nvGrpSpPr>
        <p:grpSpPr>
          <a:xfrm>
            <a:off x="1143000" y="2362200"/>
            <a:ext cx="6781800" cy="2971800"/>
            <a:chOff x="1143000" y="2362200"/>
            <a:chExt cx="6781800" cy="2971800"/>
          </a:xfrm>
        </p:grpSpPr>
        <p:sp>
          <p:nvSpPr>
            <p:cNvPr id="10" name="Rectangle 9"/>
            <p:cNvSpPr/>
            <p:nvPr/>
          </p:nvSpPr>
          <p:spPr>
            <a:xfrm>
              <a:off x="1143000" y="2362200"/>
              <a:ext cx="19812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Microprocessor</a:t>
              </a:r>
              <a:endParaRPr lang="en-GB" dirty="0"/>
            </a:p>
          </p:txBody>
        </p:sp>
        <p:sp>
          <p:nvSpPr>
            <p:cNvPr id="11" name="Rectangle 10"/>
            <p:cNvSpPr/>
            <p:nvPr/>
          </p:nvSpPr>
          <p:spPr>
            <a:xfrm>
              <a:off x="5943600" y="2362200"/>
              <a:ext cx="19812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I/O Device</a:t>
              </a:r>
            </a:p>
            <a:p>
              <a:pPr algn="ctr"/>
              <a:endParaRPr lang="en-GB" dirty="0"/>
            </a:p>
          </p:txBody>
        </p:sp>
        <p:sp>
          <p:nvSpPr>
            <p:cNvPr id="12" name="TextBox 11"/>
            <p:cNvSpPr txBox="1"/>
            <p:nvPr/>
          </p:nvSpPr>
          <p:spPr>
            <a:xfrm>
              <a:off x="5943600" y="4419600"/>
              <a:ext cx="1295400" cy="369332"/>
            </a:xfrm>
            <a:prstGeom prst="rect">
              <a:avLst/>
            </a:prstGeom>
            <a:noFill/>
          </p:spPr>
          <p:txBody>
            <a:bodyPr wrap="square" rtlCol="0">
              <a:spAutoFit/>
            </a:bodyPr>
            <a:lstStyle/>
            <a:p>
              <a:r>
                <a:rPr lang="en-GB" dirty="0" smtClean="0"/>
                <a:t>E/C</a:t>
              </a:r>
              <a:endParaRPr lang="en-GB" dirty="0"/>
            </a:p>
          </p:txBody>
        </p:sp>
        <p:sp>
          <p:nvSpPr>
            <p:cNvPr id="13" name="TextBox 12"/>
            <p:cNvSpPr txBox="1"/>
            <p:nvPr/>
          </p:nvSpPr>
          <p:spPr>
            <a:xfrm>
              <a:off x="6096000" y="4876800"/>
              <a:ext cx="914400" cy="369332"/>
            </a:xfrm>
            <a:prstGeom prst="rect">
              <a:avLst/>
            </a:prstGeom>
            <a:noFill/>
          </p:spPr>
          <p:txBody>
            <a:bodyPr wrap="square" rtlCol="0">
              <a:spAutoFit/>
            </a:bodyPr>
            <a:lstStyle/>
            <a:p>
              <a:r>
                <a:rPr lang="en-GB" dirty="0" smtClean="0"/>
                <a:t>S/C</a:t>
              </a:r>
              <a:endParaRPr lang="en-GB" dirty="0"/>
            </a:p>
          </p:txBody>
        </p:sp>
      </p:grpSp>
      <p:sp>
        <p:nvSpPr>
          <p:cNvPr id="6" name="Rectangle 5"/>
          <p:cNvSpPr/>
          <p:nvPr/>
        </p:nvSpPr>
        <p:spPr>
          <a:xfrm>
            <a:off x="4038600" y="4800600"/>
            <a:ext cx="914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PORT</a:t>
            </a:r>
            <a:endParaRPr lang="en-GB" dirty="0"/>
          </a:p>
        </p:txBody>
      </p:sp>
      <p:cxnSp>
        <p:nvCxnSpPr>
          <p:cNvPr id="9" name="Straight Arrow Connector 8"/>
          <p:cNvCxnSpPr>
            <a:stCxn id="6" idx="3"/>
          </p:cNvCxnSpPr>
          <p:nvPr/>
        </p:nvCxnSpPr>
        <p:spPr>
          <a:xfrm flipV="1">
            <a:off x="4953000" y="5029200"/>
            <a:ext cx="990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a:off x="3200400" y="4572000"/>
            <a:ext cx="2667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1"/>
          </p:cNvCxnSpPr>
          <p:nvPr/>
        </p:nvCxnSpPr>
        <p:spPr>
          <a:xfrm>
            <a:off x="3124200" y="5029200"/>
            <a:ext cx="914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209800" y="4419600"/>
            <a:ext cx="762000" cy="369332"/>
          </a:xfrm>
          <a:prstGeom prst="rect">
            <a:avLst/>
          </a:prstGeom>
          <a:noFill/>
        </p:spPr>
        <p:txBody>
          <a:bodyPr wrap="square" rtlCol="0">
            <a:spAutoFit/>
          </a:bodyPr>
          <a:lstStyle/>
          <a:p>
            <a:r>
              <a:rPr lang="en-GB" dirty="0" smtClean="0"/>
              <a:t>INTR</a:t>
            </a:r>
            <a:endParaRPr lang="en-GB" dirty="0"/>
          </a:p>
        </p:txBody>
      </p:sp>
      <p:sp>
        <p:nvSpPr>
          <p:cNvPr id="25" name="Left Arrow 24"/>
          <p:cNvSpPr/>
          <p:nvPr/>
        </p:nvSpPr>
        <p:spPr>
          <a:xfrm>
            <a:off x="3200400" y="2743200"/>
            <a:ext cx="2667000" cy="533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a:t>
            </a:r>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The normal operation of the microprocessor is interrupted.</a:t>
            </a:r>
          </a:p>
          <a:p>
            <a:r>
              <a:rPr lang="en-GB" dirty="0" smtClean="0"/>
              <a:t>need to continuous monitoring of interrupt signals</a:t>
            </a:r>
            <a:endParaRPr lang="en-GB" dirty="0"/>
          </a:p>
        </p:txBody>
      </p:sp>
      <p:sp>
        <p:nvSpPr>
          <p:cNvPr id="3" name="Title 2"/>
          <p:cNvSpPr>
            <a:spLocks noGrp="1"/>
          </p:cNvSpPr>
          <p:nvPr>
            <p:ph type="title"/>
          </p:nvPr>
        </p:nvSpPr>
        <p:spPr/>
        <p:txBody>
          <a:bodyPr>
            <a:normAutofit fontScale="90000"/>
          </a:bodyPr>
          <a:lstStyle/>
          <a:p>
            <a:r>
              <a:rPr lang="en-GB" dirty="0" smtClean="0"/>
              <a:t>Drawbacks of Interrupt Driven Data Transfer</a:t>
            </a:r>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CPU does not participate.</a:t>
            </a:r>
          </a:p>
          <a:p>
            <a:r>
              <a:rPr lang="en-US" dirty="0" smtClean="0"/>
              <a:t>I/O devices are allowed to transfer data directly from I/O device to the external memory or vice versa bypassing the microprocessor.</a:t>
            </a:r>
          </a:p>
          <a:p>
            <a:r>
              <a:rPr lang="en-US" dirty="0" smtClean="0"/>
              <a:t>This scheme is employed when large amount of data is to be transferred.</a:t>
            </a:r>
          </a:p>
          <a:p>
            <a:r>
              <a:rPr lang="en-US" dirty="0" smtClean="0"/>
              <a:t>Used for serial data transfer.</a:t>
            </a:r>
          </a:p>
          <a:p>
            <a:r>
              <a:rPr lang="en-US" dirty="0" smtClean="0"/>
              <a:t>Used to transfer data from mass storage devices  such as hard disk .</a:t>
            </a:r>
          </a:p>
          <a:p>
            <a:r>
              <a:rPr lang="en-US" dirty="0" smtClean="0"/>
              <a:t>DMA scheme is faster as compared to programmed data transfer scheme.</a:t>
            </a:r>
          </a:p>
          <a:p>
            <a:endParaRPr lang="en-IN" dirty="0"/>
          </a:p>
        </p:txBody>
      </p:sp>
      <p:sp>
        <p:nvSpPr>
          <p:cNvPr id="3" name="Title 2"/>
          <p:cNvSpPr>
            <a:spLocks noGrp="1"/>
          </p:cNvSpPr>
          <p:nvPr>
            <p:ph type="title"/>
          </p:nvPr>
        </p:nvSpPr>
        <p:spPr/>
        <p:txBody>
          <a:bodyPr/>
          <a:lstStyle/>
          <a:p>
            <a:r>
              <a:rPr lang="en-US" dirty="0" smtClean="0"/>
              <a:t>DMA- Direct Memory Access</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When an I/O device want to send data using DMA,</a:t>
            </a:r>
          </a:p>
          <a:p>
            <a:pPr lvl="1"/>
            <a:r>
              <a:rPr lang="en-GB" dirty="0" smtClean="0"/>
              <a:t>Sends a HOLD signal to the CPU.</a:t>
            </a:r>
          </a:p>
          <a:p>
            <a:pPr lvl="1"/>
            <a:r>
              <a:rPr lang="en-GB" dirty="0" smtClean="0"/>
              <a:t>On receiving HOLD signal, the CPU gives up the control of the bus as son as the current machine cycle is completed.</a:t>
            </a:r>
          </a:p>
          <a:p>
            <a:pPr lvl="1"/>
            <a:r>
              <a:rPr lang="en-GB" dirty="0" smtClean="0"/>
              <a:t>CPU sends a HLDA signal to the I/O device, indicating that it has received HOLD and released the buses.</a:t>
            </a:r>
          </a:p>
          <a:p>
            <a:pPr lvl="1"/>
            <a:r>
              <a:rPr lang="en-GB" dirty="0" smtClean="0"/>
              <a:t>I/O device can take control of the buses and initiate the transfer.</a:t>
            </a:r>
            <a:endParaRPr lang="en-GB" dirty="0"/>
          </a:p>
        </p:txBody>
      </p:sp>
      <p:sp>
        <p:nvSpPr>
          <p:cNvPr id="3" name="Title 2"/>
          <p:cNvSpPr>
            <a:spLocks noGrp="1"/>
          </p:cNvSpPr>
          <p:nvPr>
            <p:ph type="title"/>
          </p:nvPr>
        </p:nvSpPr>
        <p:spPr/>
        <p:txBody>
          <a:bodyPr/>
          <a:lstStyle/>
          <a:p>
            <a:endParaRPr lang="en-GB"/>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a:p>
        </p:txBody>
      </p:sp>
      <p:sp>
        <p:nvSpPr>
          <p:cNvPr id="3" name="Title 2"/>
          <p:cNvSpPr>
            <a:spLocks noGrp="1"/>
          </p:cNvSpPr>
          <p:nvPr>
            <p:ph type="title"/>
          </p:nvPr>
        </p:nvSpPr>
        <p:spPr/>
        <p:txBody>
          <a:bodyPr/>
          <a:lstStyle/>
          <a:p>
            <a:r>
              <a:rPr lang="en-GB" dirty="0" smtClean="0"/>
              <a:t>DMA </a:t>
            </a:r>
            <a:r>
              <a:rPr lang="en-GB" dirty="0" err="1" smtClean="0"/>
              <a:t>Singnals</a:t>
            </a:r>
            <a:endParaRPr lang="en-GB" dirty="0"/>
          </a:p>
        </p:txBody>
      </p:sp>
      <p:sp>
        <p:nvSpPr>
          <p:cNvPr id="5" name="Rectangle 4"/>
          <p:cNvSpPr/>
          <p:nvPr/>
        </p:nvSpPr>
        <p:spPr>
          <a:xfrm>
            <a:off x="1143000" y="2438400"/>
            <a:ext cx="19812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Microprocessor</a:t>
            </a:r>
            <a:endParaRPr lang="en-GB" dirty="0"/>
          </a:p>
        </p:txBody>
      </p:sp>
      <p:sp>
        <p:nvSpPr>
          <p:cNvPr id="6" name="Rectangle 5"/>
          <p:cNvSpPr/>
          <p:nvPr/>
        </p:nvSpPr>
        <p:spPr>
          <a:xfrm>
            <a:off x="5943600" y="2438400"/>
            <a:ext cx="19812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I/O Device</a:t>
            </a:r>
          </a:p>
          <a:p>
            <a:pPr algn="ctr"/>
            <a:endParaRPr lang="en-GB" dirty="0"/>
          </a:p>
        </p:txBody>
      </p:sp>
      <p:sp>
        <p:nvSpPr>
          <p:cNvPr id="7" name="Left-Right Arrow 6"/>
          <p:cNvSpPr/>
          <p:nvPr/>
        </p:nvSpPr>
        <p:spPr>
          <a:xfrm>
            <a:off x="3124200" y="4800600"/>
            <a:ext cx="2667000" cy="533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a:t>
            </a:r>
            <a:endParaRPr lang="en-GB" dirty="0"/>
          </a:p>
        </p:txBody>
      </p:sp>
      <p:cxnSp>
        <p:nvCxnSpPr>
          <p:cNvPr id="8" name="Straight Arrow Connector 7"/>
          <p:cNvCxnSpPr/>
          <p:nvPr/>
        </p:nvCxnSpPr>
        <p:spPr>
          <a:xfrm rot="10800000">
            <a:off x="3124200" y="2743200"/>
            <a:ext cx="2743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943600" y="4495800"/>
            <a:ext cx="1295400" cy="369332"/>
          </a:xfrm>
          <a:prstGeom prst="rect">
            <a:avLst/>
          </a:prstGeom>
          <a:noFill/>
        </p:spPr>
        <p:txBody>
          <a:bodyPr wrap="square" rtlCol="0">
            <a:spAutoFit/>
          </a:bodyPr>
          <a:lstStyle/>
          <a:p>
            <a:endParaRPr lang="en-GB" dirty="0"/>
          </a:p>
        </p:txBody>
      </p:sp>
      <p:sp>
        <p:nvSpPr>
          <p:cNvPr id="11" name="TextBox 10"/>
          <p:cNvSpPr txBox="1"/>
          <p:nvPr/>
        </p:nvSpPr>
        <p:spPr>
          <a:xfrm>
            <a:off x="3657600" y="2743200"/>
            <a:ext cx="1828800" cy="369332"/>
          </a:xfrm>
          <a:prstGeom prst="rect">
            <a:avLst/>
          </a:prstGeom>
          <a:noFill/>
        </p:spPr>
        <p:txBody>
          <a:bodyPr wrap="square" rtlCol="0">
            <a:spAutoFit/>
          </a:bodyPr>
          <a:lstStyle/>
          <a:p>
            <a:r>
              <a:rPr lang="en-GB" dirty="0" smtClean="0"/>
              <a:t>DMA request</a:t>
            </a:r>
            <a:endParaRPr lang="en-GB" dirty="0"/>
          </a:p>
        </p:txBody>
      </p:sp>
      <p:cxnSp>
        <p:nvCxnSpPr>
          <p:cNvPr id="13" name="Straight Arrow Connector 12"/>
          <p:cNvCxnSpPr/>
          <p:nvPr/>
        </p:nvCxnSpPr>
        <p:spPr>
          <a:xfrm>
            <a:off x="3200400" y="2590800"/>
            <a:ext cx="2743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81400" y="2286000"/>
            <a:ext cx="2057400" cy="369332"/>
          </a:xfrm>
          <a:prstGeom prst="rect">
            <a:avLst/>
          </a:prstGeom>
          <a:noFill/>
        </p:spPr>
        <p:txBody>
          <a:bodyPr wrap="square" rtlCol="0">
            <a:spAutoFit/>
          </a:bodyPr>
          <a:lstStyle/>
          <a:p>
            <a:r>
              <a:rPr lang="en-GB" dirty="0" smtClean="0"/>
              <a:t>DMA </a:t>
            </a:r>
            <a:r>
              <a:rPr lang="en-GB" dirty="0" err="1" smtClean="0"/>
              <a:t>ack</a:t>
            </a:r>
            <a:endParaRPr lang="en-GB" dirty="0"/>
          </a:p>
        </p:txBody>
      </p:sp>
      <p:sp>
        <p:nvSpPr>
          <p:cNvPr id="15" name="Right Arrow 14"/>
          <p:cNvSpPr/>
          <p:nvPr/>
        </p:nvSpPr>
        <p:spPr>
          <a:xfrm>
            <a:off x="3200400" y="3657600"/>
            <a:ext cx="26670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Address of I/O device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Usually speed of I/O devices is less as compared to the processor speed.</a:t>
            </a:r>
          </a:p>
          <a:p>
            <a:r>
              <a:rPr lang="en-US" dirty="0" smtClean="0"/>
              <a:t>A slow responding I/O device cannot transfer data when microprocessor issues the instruction for it, as it takes some time to get ready.</a:t>
            </a:r>
            <a:endParaRPr lang="en-IN" dirty="0"/>
          </a:p>
        </p:txBody>
      </p:sp>
      <p:sp>
        <p:nvSpPr>
          <p:cNvPr id="3" name="Title 2"/>
          <p:cNvSpPr>
            <a:spLocks noGrp="1"/>
          </p:cNvSpPr>
          <p:nvPr>
            <p:ph type="title"/>
          </p:nvPr>
        </p:nvSpPr>
        <p:spPr/>
        <p:txBody>
          <a:bodyPr>
            <a:normAutofit fontScale="90000"/>
          </a:bodyPr>
          <a:lstStyle/>
          <a:p>
            <a:r>
              <a:rPr lang="en-US" dirty="0" smtClean="0"/>
              <a:t>NEED OF DATA TRANSFER SCHEMES</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r>
              <a:rPr lang="en-US" dirty="0" smtClean="0"/>
              <a:t>The  I/O device withdraws the DMA request only after all the data bytes have been transferred.</a:t>
            </a:r>
          </a:p>
          <a:p>
            <a:pPr>
              <a:buFont typeface="Wingdings" pitchFamily="2" charset="2"/>
              <a:buChar char="Ø"/>
            </a:pPr>
            <a:r>
              <a:rPr lang="en-US" dirty="0" err="1" smtClean="0"/>
              <a:t>ie</a:t>
            </a:r>
            <a:r>
              <a:rPr lang="en-US" dirty="0" smtClean="0"/>
              <a:t>, once initiated, the data transfer process does not stop until the complete block is transferred.</a:t>
            </a:r>
          </a:p>
          <a:p>
            <a:pPr>
              <a:buFont typeface="Wingdings" pitchFamily="2" charset="2"/>
              <a:buChar char="Ø"/>
            </a:pPr>
            <a:r>
              <a:rPr lang="en-US" dirty="0" smtClean="0"/>
              <a:t>This  method is employed in magnetic disk drives</a:t>
            </a:r>
          </a:p>
          <a:p>
            <a:pPr>
              <a:buNone/>
            </a:pPr>
            <a:endParaRPr lang="en-US" dirty="0" smtClean="0"/>
          </a:p>
        </p:txBody>
      </p:sp>
      <p:sp>
        <p:nvSpPr>
          <p:cNvPr id="3" name="Title 2"/>
          <p:cNvSpPr>
            <a:spLocks noGrp="1"/>
          </p:cNvSpPr>
          <p:nvPr>
            <p:ph type="title"/>
          </p:nvPr>
        </p:nvSpPr>
        <p:spPr/>
        <p:txBody>
          <a:bodyPr>
            <a:normAutofit fontScale="90000"/>
          </a:bodyPr>
          <a:lstStyle/>
          <a:p>
            <a:r>
              <a:rPr lang="en-US" dirty="0" smtClean="0">
                <a:solidFill>
                  <a:srgbClr val="FF0000"/>
                </a:solidFill>
              </a:rPr>
              <a:t>BURST MODE DMA TRANSFER</a:t>
            </a:r>
            <a:r>
              <a:rPr lang="en-IN" dirty="0" smtClean="0">
                <a:solidFill>
                  <a:srgbClr val="FF0000"/>
                </a:solidFill>
              </a:rPr>
              <a:t/>
            </a:r>
            <a:br>
              <a:rPr lang="en-IN" dirty="0" smtClean="0">
                <a:solidFill>
                  <a:srgbClr val="FF0000"/>
                </a:solidFill>
              </a:rPr>
            </a:b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After transferring one byte or several bytes, the I/O device withdraws the DMA request.</a:t>
            </a:r>
          </a:p>
          <a:p>
            <a:pPr>
              <a:buNone/>
            </a:pPr>
            <a:endParaRPr lang="en-US" dirty="0" smtClean="0"/>
          </a:p>
          <a:p>
            <a:r>
              <a:rPr lang="en-US" dirty="0" smtClean="0"/>
              <a:t>This method reduces the interference to the MP’s activities.</a:t>
            </a:r>
            <a:endParaRPr lang="en-IN" dirty="0"/>
          </a:p>
        </p:txBody>
      </p:sp>
      <p:sp>
        <p:nvSpPr>
          <p:cNvPr id="3" name="Title 2"/>
          <p:cNvSpPr>
            <a:spLocks noGrp="1"/>
          </p:cNvSpPr>
          <p:nvPr>
            <p:ph type="title"/>
          </p:nvPr>
        </p:nvSpPr>
        <p:spPr>
          <a:xfrm>
            <a:off x="457200" y="914400"/>
            <a:ext cx="8229600" cy="503238"/>
          </a:xfrm>
        </p:spPr>
        <p:txBody>
          <a:bodyPr>
            <a:normAutofit fontScale="90000"/>
          </a:bodyPr>
          <a:lstStyle/>
          <a:p>
            <a:r>
              <a:rPr lang="en-US" dirty="0" smtClean="0">
                <a:solidFill>
                  <a:srgbClr val="FF0000"/>
                </a:solidFill>
              </a:rPr>
              <a:t>CYCLE STEALING TECHNIQUE</a:t>
            </a:r>
            <a:r>
              <a:rPr lang="en-IN" dirty="0" smtClean="0">
                <a:solidFill>
                  <a:srgbClr val="FF0000"/>
                </a:solidFill>
              </a:rPr>
              <a:t/>
            </a:r>
            <a:br>
              <a:rPr lang="en-IN" dirty="0" smtClean="0">
                <a:solidFill>
                  <a:srgbClr val="FF0000"/>
                </a:solidFill>
              </a:rPr>
            </a:b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It is a device to transfer the data directly between IO device and memory without through the CPU. </a:t>
            </a:r>
          </a:p>
          <a:p>
            <a:r>
              <a:rPr lang="en-GB" dirty="0" smtClean="0"/>
              <a:t>So it performs a high speed data transfer between memory and I/O device.</a:t>
            </a:r>
          </a:p>
          <a:p>
            <a:endParaRPr lang="en-GB" dirty="0" smtClean="0"/>
          </a:p>
          <a:p>
            <a:endParaRPr lang="en-GB" dirty="0"/>
          </a:p>
        </p:txBody>
      </p:sp>
      <p:sp>
        <p:nvSpPr>
          <p:cNvPr id="3" name="Title 2"/>
          <p:cNvSpPr>
            <a:spLocks noGrp="1"/>
          </p:cNvSpPr>
          <p:nvPr>
            <p:ph type="title"/>
          </p:nvPr>
        </p:nvSpPr>
        <p:spPr/>
        <p:txBody>
          <a:bodyPr/>
          <a:lstStyle/>
          <a:p>
            <a:r>
              <a:rPr lang="en-GB" dirty="0" smtClean="0"/>
              <a:t>8257- DMA Controller</a:t>
            </a:r>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GB" dirty="0" smtClean="0"/>
              <a:t>has four channels and so it can be used to provide DMA to four I/O devices .</a:t>
            </a:r>
          </a:p>
          <a:p>
            <a:r>
              <a:rPr lang="en-GB" dirty="0" smtClean="0"/>
              <a:t>Each channel can be independently programmable to transfer up to 64kb of data by DMA.</a:t>
            </a:r>
          </a:p>
          <a:p>
            <a:r>
              <a:rPr lang="en-GB" dirty="0" smtClean="0"/>
              <a:t>Each channel can be independently perform read </a:t>
            </a:r>
            <a:r>
              <a:rPr lang="en-GB" dirty="0" err="1" smtClean="0"/>
              <a:t>transfer,write</a:t>
            </a:r>
            <a:r>
              <a:rPr lang="en-GB" dirty="0" smtClean="0"/>
              <a:t> transfer and verify transfer.</a:t>
            </a:r>
          </a:p>
          <a:p>
            <a:r>
              <a:rPr lang="en-GB" dirty="0" smtClean="0"/>
              <a:t>It is a 40 pin IC.</a:t>
            </a:r>
          </a:p>
          <a:p>
            <a:r>
              <a:rPr lang="en-GB" dirty="0" smtClean="0"/>
              <a:t>Primarily generates sequential memory address, upon peripheral request which will allow the peripheral to read or write data directly to or from memory without going through the MP.</a:t>
            </a:r>
          </a:p>
          <a:p>
            <a:endParaRPr lang="en-GB" dirty="0"/>
          </a:p>
        </p:txBody>
      </p:sp>
      <p:sp>
        <p:nvSpPr>
          <p:cNvPr id="3" name="Title 2"/>
          <p:cNvSpPr>
            <a:spLocks noGrp="1"/>
          </p:cNvSpPr>
          <p:nvPr>
            <p:ph type="title"/>
          </p:nvPr>
        </p:nvSpPr>
        <p:spPr/>
        <p:txBody>
          <a:bodyPr/>
          <a:lstStyle/>
          <a:p>
            <a:r>
              <a:rPr lang="en-GB" dirty="0" smtClean="0"/>
              <a:t>Features of 8257</a:t>
            </a: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Has priority  logic that resolves the peripheral requests and issues a composite hold request to the MP.</a:t>
            </a:r>
          </a:p>
          <a:p>
            <a:r>
              <a:rPr lang="en-GB" dirty="0" smtClean="0"/>
              <a:t>Maintains DMA cycle count for each channel and outputs a control signal to notify the peripheral that the programmed number of DMA cycles is complete.</a:t>
            </a:r>
            <a:endParaRPr lang="en-GB" dirty="0"/>
          </a:p>
        </p:txBody>
      </p:sp>
      <p:sp>
        <p:nvSpPr>
          <p:cNvPr id="3" name="Title 2"/>
          <p:cNvSpPr>
            <a:spLocks noGrp="1"/>
          </p:cNvSpPr>
          <p:nvPr>
            <p:ph type="title"/>
          </p:nvPr>
        </p:nvSpPr>
        <p:spPr/>
        <p:txBody>
          <a:bodyPr/>
          <a:lstStyle/>
          <a:p>
            <a:endParaRPr lang="en-GB"/>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a:p>
        </p:txBody>
      </p:sp>
      <p:sp>
        <p:nvSpPr>
          <p:cNvPr id="3" name="Title 2"/>
          <p:cNvSpPr>
            <a:spLocks noGrp="1"/>
          </p:cNvSpPr>
          <p:nvPr>
            <p:ph type="title"/>
          </p:nvPr>
        </p:nvSpPr>
        <p:spPr/>
        <p:txBody>
          <a:bodyPr/>
          <a:lstStyle/>
          <a:p>
            <a:r>
              <a:rPr lang="en-GB" dirty="0" smtClean="0"/>
              <a:t>8257-DMA Controller</a:t>
            </a:r>
            <a:endParaRPr lang="en-GB" dirty="0"/>
          </a:p>
        </p:txBody>
      </p:sp>
      <p:sp>
        <p:nvSpPr>
          <p:cNvPr id="1026" name="AutoShape 2" descr="http://8085projects.info/images/PinDiag-8257-pic1%2862%29.png"/>
          <p:cNvSpPr>
            <a:spLocks noChangeAspect="1" noChangeArrowheads="1"/>
          </p:cNvSpPr>
          <p:nvPr/>
        </p:nvSpPr>
        <p:spPr bwMode="auto">
          <a:xfrm>
            <a:off x="155575" y="-1622425"/>
            <a:ext cx="5905500" cy="3390900"/>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http://8085projects.info/images/PinDiag-8257-pic1%2862%29.png"/>
          <p:cNvSpPr>
            <a:spLocks noChangeAspect="1" noChangeArrowheads="1"/>
          </p:cNvSpPr>
          <p:nvPr/>
        </p:nvSpPr>
        <p:spPr bwMode="auto">
          <a:xfrm>
            <a:off x="155575" y="-1622425"/>
            <a:ext cx="5905500" cy="3390900"/>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29" name="Picture 5" descr="C:\Users\user\Desktop\PinDiag-8257-pic1(62).png"/>
          <p:cNvPicPr>
            <a:picLocks noChangeAspect="1" noChangeArrowheads="1"/>
          </p:cNvPicPr>
          <p:nvPr/>
        </p:nvPicPr>
        <p:blipFill>
          <a:blip r:embed="rId2"/>
          <a:srcRect/>
          <a:stretch>
            <a:fillRect/>
          </a:stretch>
        </p:blipFill>
        <p:spPr bwMode="auto">
          <a:xfrm>
            <a:off x="685800" y="1371600"/>
            <a:ext cx="8305800" cy="50292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GB" b="1" dirty="0" smtClean="0"/>
              <a:t>DRQo-DRQ3 </a:t>
            </a:r>
          </a:p>
          <a:p>
            <a:pPr lvl="1"/>
            <a:r>
              <a:rPr lang="en-GB" sz="2400" dirty="0" smtClean="0"/>
              <a:t> </a:t>
            </a:r>
            <a:r>
              <a:rPr lang="en-GB" sz="2400" dirty="0" smtClean="0">
                <a:latin typeface="Times New Roman" pitchFamily="18" charset="0"/>
                <a:cs typeface="Times New Roman" pitchFamily="18" charset="0"/>
              </a:rPr>
              <a:t>The four individual channel DMA request inputs, used by the peripheral devices for requesting the DMA services. </a:t>
            </a:r>
          </a:p>
          <a:p>
            <a:pPr lvl="1"/>
            <a:r>
              <a:rPr lang="en-GB" sz="2400" dirty="0" smtClean="0">
                <a:latin typeface="Times New Roman" pitchFamily="18" charset="0"/>
                <a:cs typeface="Times New Roman" pitchFamily="18" charset="0"/>
              </a:rPr>
              <a:t>The </a:t>
            </a:r>
            <a:r>
              <a:rPr lang="en-GB" sz="2400" dirty="0" err="1" smtClean="0">
                <a:latin typeface="Times New Roman" pitchFamily="18" charset="0"/>
                <a:cs typeface="Times New Roman" pitchFamily="18" charset="0"/>
              </a:rPr>
              <a:t>DRQo</a:t>
            </a:r>
            <a:r>
              <a:rPr lang="en-GB" sz="2400" dirty="0" smtClean="0">
                <a:latin typeface="Times New Roman" pitchFamily="18" charset="0"/>
                <a:cs typeface="Times New Roman" pitchFamily="18" charset="0"/>
              </a:rPr>
              <a:t> has the highest priority while DRQ3 has the lowest one, if the fixed priority mode is selected.</a:t>
            </a:r>
          </a:p>
          <a:p>
            <a:r>
              <a:rPr lang="en-GB" sz="2800" b="1" dirty="0" smtClean="0"/>
              <a:t>DACKo-DACK3</a:t>
            </a:r>
          </a:p>
          <a:p>
            <a:pPr lvl="1"/>
            <a:r>
              <a:rPr lang="en-GB" sz="2600" dirty="0" smtClean="0">
                <a:latin typeface="Times New Roman" pitchFamily="18" charset="0"/>
                <a:cs typeface="Times New Roman" pitchFamily="18" charset="0"/>
              </a:rPr>
              <a:t>Active-low DMA acknowledge output lines which inform the requesting peripheral that the request has been honoured and the bus is relinquished by the CPU. </a:t>
            </a:r>
          </a:p>
          <a:p>
            <a:pPr lvl="1"/>
            <a:r>
              <a:rPr lang="en-GB" sz="2600" dirty="0" smtClean="0">
                <a:latin typeface="Times New Roman" pitchFamily="18" charset="0"/>
                <a:cs typeface="Times New Roman" pitchFamily="18" charset="0"/>
              </a:rPr>
              <a:t>These lines may act as strobe lines for the requesting devices</a:t>
            </a:r>
            <a:r>
              <a:rPr lang="en-GB" sz="2800" dirty="0" smtClean="0"/>
              <a:t>.</a:t>
            </a:r>
            <a:endParaRPr lang="en-GB" sz="2400" dirty="0" smtClean="0"/>
          </a:p>
          <a:p>
            <a:pPr lvl="1">
              <a:buNone/>
            </a:pPr>
            <a:r>
              <a:rPr lang="en-GB" sz="2400" b="1" dirty="0" smtClean="0"/>
              <a:t> </a:t>
            </a:r>
            <a:endParaRPr lang="en-GB" sz="2400" dirty="0" smtClean="0">
              <a:latin typeface="Times New Roman" pitchFamily="18" charset="0"/>
              <a:cs typeface="Times New Roman" pitchFamily="18" charset="0"/>
            </a:endParaRPr>
          </a:p>
          <a:p>
            <a:endParaRPr lang="en-GB" dirty="0"/>
          </a:p>
        </p:txBody>
      </p:sp>
      <p:sp>
        <p:nvSpPr>
          <p:cNvPr id="3" name="Title 2"/>
          <p:cNvSpPr>
            <a:spLocks noGrp="1"/>
          </p:cNvSpPr>
          <p:nvPr>
            <p:ph type="title"/>
          </p:nvPr>
        </p:nvSpPr>
        <p:spPr/>
        <p:txBody>
          <a:bodyPr/>
          <a:lstStyle/>
          <a:p>
            <a:r>
              <a:rPr lang="en-GB" dirty="0" smtClean="0"/>
              <a:t>Signal Description</a:t>
            </a:r>
            <a:endParaRPr lang="en-GB"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GB" b="1" dirty="0" smtClean="0"/>
              <a:t>Do-D7</a:t>
            </a:r>
          </a:p>
          <a:p>
            <a:pPr lvl="1"/>
            <a:r>
              <a:rPr lang="en-GB" sz="2400" dirty="0" smtClean="0">
                <a:latin typeface="Times New Roman" pitchFamily="18" charset="0"/>
                <a:cs typeface="Times New Roman" pitchFamily="18" charset="0"/>
              </a:rPr>
              <a:t>are bidirectional, data lines used to interface the system bus with the internal data bus of 8257. </a:t>
            </a:r>
          </a:p>
          <a:p>
            <a:pPr lvl="1"/>
            <a:r>
              <a:rPr lang="en-GB" sz="2400" dirty="0" smtClean="0">
                <a:latin typeface="Times New Roman" pitchFamily="18" charset="0"/>
                <a:cs typeface="Times New Roman" pitchFamily="18" charset="0"/>
              </a:rPr>
              <a:t>Carry command words to 8257 and status word from 8257, in slave mode, i.e. under the control of CPU.</a:t>
            </a:r>
          </a:p>
          <a:p>
            <a:pPr lvl="1"/>
            <a:r>
              <a:rPr lang="en-GB" sz="2400" dirty="0" smtClean="0">
                <a:latin typeface="Times New Roman" pitchFamily="18" charset="0"/>
                <a:cs typeface="Times New Roman" pitchFamily="18" charset="0"/>
              </a:rPr>
              <a:t> When the 8257 is the bus master (master mode, i.e. not under CPU control), it uses Do-D7 lines to send higher byte of the generated address to the latch.</a:t>
            </a:r>
          </a:p>
          <a:p>
            <a:pPr lvl="1"/>
            <a:r>
              <a:rPr lang="en-GB" sz="2400" dirty="0" smtClean="0">
                <a:latin typeface="Times New Roman" pitchFamily="18" charset="0"/>
                <a:cs typeface="Times New Roman" pitchFamily="18" charset="0"/>
              </a:rPr>
              <a:t> This address is further latched using ADSTB signal.</a:t>
            </a:r>
          </a:p>
          <a:p>
            <a:pPr lvl="1"/>
            <a:r>
              <a:rPr lang="en-GB" sz="2400" dirty="0" smtClean="0">
                <a:latin typeface="Times New Roman" pitchFamily="18" charset="0"/>
                <a:cs typeface="Times New Roman" pitchFamily="18" charset="0"/>
              </a:rPr>
              <a:t>The address is transferred over Do-D7 during the first clock cycle of the DMA cycle.</a:t>
            </a:r>
          </a:p>
          <a:p>
            <a:pPr lvl="1"/>
            <a:r>
              <a:rPr lang="en-GB" sz="2400" dirty="0" smtClean="0">
                <a:latin typeface="Times New Roman" pitchFamily="18" charset="0"/>
                <a:cs typeface="Times New Roman" pitchFamily="18" charset="0"/>
              </a:rPr>
              <a:t> During the rest of the period, data is available on the data bus.</a:t>
            </a:r>
          </a:p>
          <a:p>
            <a:pPr lvl="2"/>
            <a:endParaRPr lang="en-GB" dirty="0"/>
          </a:p>
        </p:txBody>
      </p:sp>
      <p:sp>
        <p:nvSpPr>
          <p:cNvPr id="3" name="Title 2"/>
          <p:cNvSpPr>
            <a:spLocks noGrp="1"/>
          </p:cNvSpPr>
          <p:nvPr>
            <p:ph type="title"/>
          </p:nvPr>
        </p:nvSpPr>
        <p:spPr/>
        <p:txBody>
          <a:bodyPr/>
          <a:lstStyle/>
          <a:p>
            <a:endParaRPr lang="en-GB"/>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b="1" dirty="0" smtClean="0"/>
              <a:t>IOR</a:t>
            </a:r>
          </a:p>
          <a:p>
            <a:pPr lvl="1"/>
            <a:r>
              <a:rPr lang="en-GB" sz="2400" dirty="0" smtClean="0">
                <a:latin typeface="Times New Roman" pitchFamily="18" charset="0"/>
                <a:cs typeface="Times New Roman" pitchFamily="18" charset="0"/>
              </a:rPr>
              <a:t>an active-low bidirectional </a:t>
            </a:r>
            <a:r>
              <a:rPr lang="en-GB" sz="2400" dirty="0" err="1" smtClean="0">
                <a:latin typeface="Times New Roman" pitchFamily="18" charset="0"/>
                <a:cs typeface="Times New Roman" pitchFamily="18" charset="0"/>
              </a:rPr>
              <a:t>tristate</a:t>
            </a:r>
            <a:r>
              <a:rPr lang="en-GB" sz="2400" dirty="0" smtClean="0">
                <a:latin typeface="Times New Roman" pitchFamily="18" charset="0"/>
                <a:cs typeface="Times New Roman" pitchFamily="18" charset="0"/>
              </a:rPr>
              <a:t> input line that acts as an input in the slave mode.</a:t>
            </a:r>
          </a:p>
          <a:p>
            <a:pPr lvl="1"/>
            <a:r>
              <a:rPr lang="en-GB" sz="2400" dirty="0" smtClean="0">
                <a:latin typeface="Times New Roman" pitchFamily="18" charset="0"/>
                <a:cs typeface="Times New Roman" pitchFamily="18" charset="0"/>
              </a:rPr>
              <a:t> In slave mode, this input signal is used by the CPU to read internal registers of 8257.</a:t>
            </a:r>
          </a:p>
          <a:p>
            <a:pPr lvl="1"/>
            <a:r>
              <a:rPr lang="en-GB" sz="2400" dirty="0" smtClean="0">
                <a:latin typeface="Times New Roman" pitchFamily="18" charset="0"/>
                <a:cs typeface="Times New Roman" pitchFamily="18" charset="0"/>
              </a:rPr>
              <a:t>This line acts output in master mode. </a:t>
            </a:r>
          </a:p>
          <a:p>
            <a:pPr lvl="1"/>
            <a:r>
              <a:rPr lang="en-GB" sz="2400" dirty="0" smtClean="0">
                <a:latin typeface="Times New Roman" pitchFamily="18" charset="0"/>
                <a:cs typeface="Times New Roman" pitchFamily="18" charset="0"/>
              </a:rPr>
              <a:t>In master mode, this signal is used to read data from a peripheral during a memory write cycle</a:t>
            </a:r>
            <a:endParaRPr lang="en-GB"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GB"/>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b="1" dirty="0" smtClean="0"/>
              <a:t>IOW</a:t>
            </a:r>
          </a:p>
          <a:p>
            <a:pPr lvl="1"/>
            <a:r>
              <a:rPr lang="en-GB" sz="2400" dirty="0" smtClean="0">
                <a:latin typeface="Times New Roman" pitchFamily="18" charset="0"/>
                <a:cs typeface="Times New Roman" pitchFamily="18" charset="0"/>
              </a:rPr>
              <a:t>An active low bidirectional tri-state line that acts as input in slave mode</a:t>
            </a:r>
          </a:p>
          <a:p>
            <a:pPr lvl="1"/>
            <a:r>
              <a:rPr lang="en-GB" sz="2400" dirty="0" smtClean="0">
                <a:latin typeface="Times New Roman" pitchFamily="18" charset="0"/>
                <a:cs typeface="Times New Roman" pitchFamily="18" charset="0"/>
              </a:rPr>
              <a:t> Load the contents of the data bus to the 8-bit mode register or upper/lower byte of a 16-bit DMA address register or terminal count register.</a:t>
            </a:r>
          </a:p>
          <a:p>
            <a:pPr lvl="1"/>
            <a:r>
              <a:rPr lang="en-GB" sz="2400" dirty="0" smtClean="0">
                <a:latin typeface="Times New Roman" pitchFamily="18" charset="0"/>
                <a:cs typeface="Times New Roman" pitchFamily="18" charset="0"/>
              </a:rPr>
              <a:t> In the master mode, it is a control output that loads the data to a peripheral during DMA memory read cycle (write to peripheral).</a:t>
            </a:r>
          </a:p>
          <a:p>
            <a:endParaRPr lang="en-GB" dirty="0"/>
          </a:p>
        </p:txBody>
      </p:sp>
      <p:sp>
        <p:nvSpPr>
          <p:cNvPr id="3" name="Title 2"/>
          <p:cNvSpPr>
            <a:spLocks noGrp="1"/>
          </p:cNvSpPr>
          <p:nvPr>
            <p:ph type="title"/>
          </p:nvPr>
        </p:nvSpPr>
        <p:spPr/>
        <p:txBody>
          <a:bodyPr/>
          <a:lstStyle/>
          <a:p>
            <a:endParaRPr lang="en-GB"/>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Classified as:</a:t>
            </a:r>
          </a:p>
          <a:p>
            <a:pPr lvl="1"/>
            <a:r>
              <a:rPr lang="en-GB" dirty="0" smtClean="0"/>
              <a:t>Programmed Data Transfer Scheme</a:t>
            </a:r>
          </a:p>
          <a:p>
            <a:pPr lvl="1"/>
            <a:r>
              <a:rPr lang="en-GB" dirty="0" smtClean="0"/>
              <a:t>DMA(Direct  Memory Access) Data Transfer Scheme</a:t>
            </a:r>
          </a:p>
          <a:p>
            <a:pPr lvl="1"/>
            <a:endParaRPr lang="en-GB" dirty="0" smtClean="0"/>
          </a:p>
          <a:p>
            <a:pPr lvl="1"/>
            <a:endParaRPr lang="en-GB" dirty="0"/>
          </a:p>
        </p:txBody>
      </p:sp>
      <p:sp>
        <p:nvSpPr>
          <p:cNvPr id="3" name="Title 2"/>
          <p:cNvSpPr>
            <a:spLocks noGrp="1"/>
          </p:cNvSpPr>
          <p:nvPr>
            <p:ph type="title"/>
          </p:nvPr>
        </p:nvSpPr>
        <p:spPr/>
        <p:txBody>
          <a:bodyPr/>
          <a:lstStyle/>
          <a:p>
            <a:r>
              <a:rPr lang="en-GB" dirty="0" smtClean="0"/>
              <a:t>Data Transfer Schemes</a:t>
            </a:r>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b="1" dirty="0" smtClean="0"/>
              <a:t>CLK:</a:t>
            </a:r>
          </a:p>
          <a:p>
            <a:pPr lvl="1"/>
            <a:r>
              <a:rPr lang="en-GB" sz="2000" dirty="0" smtClean="0">
                <a:latin typeface="Times New Roman" pitchFamily="18" charset="0"/>
                <a:cs typeface="Times New Roman" pitchFamily="18" charset="0"/>
              </a:rPr>
              <a:t> clock frequency input required to derive basic system timings for the internal operation of 8257</a:t>
            </a:r>
            <a:r>
              <a:rPr lang="en-GB" sz="2400" dirty="0" smtClean="0"/>
              <a:t>.</a:t>
            </a:r>
          </a:p>
          <a:p>
            <a:r>
              <a:rPr lang="en-GB" sz="2800" b="1" dirty="0" smtClean="0"/>
              <a:t>RESET :</a:t>
            </a:r>
          </a:p>
          <a:p>
            <a:pPr lvl="1"/>
            <a:r>
              <a:rPr lang="en-GB" sz="2400" dirty="0" smtClean="0">
                <a:latin typeface="Times New Roman" pitchFamily="18" charset="0"/>
                <a:cs typeface="Times New Roman" pitchFamily="18" charset="0"/>
              </a:rPr>
              <a:t> active-high asynchronous input disables all the DMA channels by clearing the mode register and </a:t>
            </a:r>
            <a:r>
              <a:rPr lang="en-GB" sz="2400" dirty="0" err="1" smtClean="0">
                <a:latin typeface="Times New Roman" pitchFamily="18" charset="0"/>
                <a:cs typeface="Times New Roman" pitchFamily="18" charset="0"/>
              </a:rPr>
              <a:t>tristates</a:t>
            </a:r>
            <a:r>
              <a:rPr lang="en-GB" sz="2400" dirty="0" smtClean="0">
                <a:latin typeface="Times New Roman" pitchFamily="18" charset="0"/>
                <a:cs typeface="Times New Roman" pitchFamily="18" charset="0"/>
              </a:rPr>
              <a:t> all the control lines.</a:t>
            </a:r>
          </a:p>
          <a:p>
            <a:pPr>
              <a:buNone/>
            </a:pPr>
            <a:endParaRPr lang="en-GB" sz="4800" dirty="0" smtClean="0"/>
          </a:p>
          <a:p>
            <a:endParaRPr lang="en-GB" dirty="0"/>
          </a:p>
        </p:txBody>
      </p:sp>
      <p:sp>
        <p:nvSpPr>
          <p:cNvPr id="3" name="Title 2"/>
          <p:cNvSpPr>
            <a:spLocks noGrp="1"/>
          </p:cNvSpPr>
          <p:nvPr>
            <p:ph type="title"/>
          </p:nvPr>
        </p:nvSpPr>
        <p:spPr/>
        <p:txBody>
          <a:bodyPr/>
          <a:lstStyle/>
          <a:p>
            <a:endParaRPr lang="en-GB"/>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b="1" dirty="0" smtClean="0"/>
              <a:t>Ao-A3:</a:t>
            </a:r>
          </a:p>
          <a:p>
            <a:pPr lvl="1"/>
            <a:r>
              <a:rPr lang="en-GB" sz="2400" dirty="0" smtClean="0">
                <a:latin typeface="Times New Roman" pitchFamily="18" charset="0"/>
                <a:cs typeface="Times New Roman" pitchFamily="18" charset="0"/>
              </a:rPr>
              <a:t> the four least significant address lines. </a:t>
            </a:r>
          </a:p>
          <a:p>
            <a:pPr lvl="1"/>
            <a:r>
              <a:rPr lang="en-GB" sz="2400" dirty="0" smtClean="0">
                <a:latin typeface="Times New Roman" pitchFamily="18" charset="0"/>
                <a:cs typeface="Times New Roman" pitchFamily="18" charset="0"/>
              </a:rPr>
              <a:t>In slave mode, they act as input which select one of the registers to be read or written. </a:t>
            </a:r>
          </a:p>
          <a:p>
            <a:pPr lvl="1"/>
            <a:r>
              <a:rPr lang="en-GB" sz="2400" dirty="0" smtClean="0">
                <a:latin typeface="Times New Roman" pitchFamily="18" charset="0"/>
                <a:cs typeface="Times New Roman" pitchFamily="18" charset="0"/>
              </a:rPr>
              <a:t>In the master mode, they are the four least significant memory address output lines generated by 8257.</a:t>
            </a:r>
            <a:endParaRPr lang="en-GB"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GB"/>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b="1" dirty="0" smtClean="0"/>
              <a:t>CS:</a:t>
            </a:r>
          </a:p>
          <a:p>
            <a:pPr lvl="1"/>
            <a:r>
              <a:rPr lang="en-GB" sz="2400" dirty="0" smtClean="0">
                <a:latin typeface="Times New Roman" pitchFamily="18" charset="0"/>
                <a:cs typeface="Times New Roman" pitchFamily="18" charset="0"/>
              </a:rPr>
              <a:t>An active-low chip select line that enables the read/write operations from/to 8257, in slave mode.</a:t>
            </a:r>
          </a:p>
          <a:p>
            <a:pPr lvl="1"/>
            <a:r>
              <a:rPr lang="en-GB" sz="2400" dirty="0" smtClean="0">
                <a:latin typeface="Times New Roman" pitchFamily="18" charset="0"/>
                <a:cs typeface="Times New Roman" pitchFamily="18" charset="0"/>
              </a:rPr>
              <a:t> In the master mode, it is automatically disabled to prevent the chip from getting selected (by CPU) while performing the DMA operation</a:t>
            </a:r>
            <a:r>
              <a:rPr lang="en-GB" dirty="0" smtClean="0"/>
              <a:t>.</a:t>
            </a:r>
            <a:endParaRPr lang="en-GB" dirty="0"/>
          </a:p>
        </p:txBody>
      </p:sp>
      <p:sp>
        <p:nvSpPr>
          <p:cNvPr id="3" name="Title 2"/>
          <p:cNvSpPr>
            <a:spLocks noGrp="1"/>
          </p:cNvSpPr>
          <p:nvPr>
            <p:ph type="title"/>
          </p:nvPr>
        </p:nvSpPr>
        <p:spPr/>
        <p:txBody>
          <a:bodyPr/>
          <a:lstStyle/>
          <a:p>
            <a:endParaRPr lang="en-GB"/>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b="1" dirty="0" smtClean="0"/>
              <a:t>A4-A7:</a:t>
            </a:r>
          </a:p>
          <a:p>
            <a:pPr lvl="1"/>
            <a:r>
              <a:rPr lang="en-GB" sz="2400" dirty="0" smtClean="0">
                <a:latin typeface="Times New Roman" pitchFamily="18" charset="0"/>
                <a:cs typeface="Times New Roman" pitchFamily="18" charset="0"/>
              </a:rPr>
              <a:t> is the higher nibble of the lower byte address generated by 8257 during the master mode of DMA operation.</a:t>
            </a:r>
          </a:p>
          <a:p>
            <a:r>
              <a:rPr lang="en-GB" b="1" dirty="0" smtClean="0"/>
              <a:t>READY:</a:t>
            </a:r>
          </a:p>
          <a:p>
            <a:pPr lvl="1"/>
            <a:r>
              <a:rPr lang="en-GB" sz="2400" dirty="0" smtClean="0">
                <a:latin typeface="Times New Roman" pitchFamily="18" charset="0"/>
                <a:cs typeface="Times New Roman" pitchFamily="18" charset="0"/>
              </a:rPr>
              <a:t> an active-high asynchronous input used to stretch memory read and write cycles of 8257 by inserting wait states. This is used while interfacing slower peripherals</a:t>
            </a:r>
          </a:p>
          <a:p>
            <a:endParaRPr lang="en-GB" dirty="0"/>
          </a:p>
        </p:txBody>
      </p:sp>
      <p:sp>
        <p:nvSpPr>
          <p:cNvPr id="3" name="Title 2"/>
          <p:cNvSpPr>
            <a:spLocks noGrp="1"/>
          </p:cNvSpPr>
          <p:nvPr>
            <p:ph type="title"/>
          </p:nvPr>
        </p:nvSpPr>
        <p:spPr/>
        <p:txBody>
          <a:bodyPr/>
          <a:lstStyle/>
          <a:p>
            <a:endParaRPr lang="en-GB"/>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b="1" dirty="0" smtClean="0"/>
              <a:t>HRQ:</a:t>
            </a:r>
          </a:p>
          <a:p>
            <a:pPr lvl="1"/>
            <a:r>
              <a:rPr lang="en-GB" sz="2400" dirty="0" smtClean="0">
                <a:latin typeface="Times New Roman" pitchFamily="18" charset="0"/>
                <a:cs typeface="Times New Roman" pitchFamily="18" charset="0"/>
              </a:rPr>
              <a:t>The hold request output requests the access of the system bus.</a:t>
            </a:r>
          </a:p>
          <a:p>
            <a:pPr lvl="1"/>
            <a:r>
              <a:rPr lang="en-GB" sz="2400" dirty="0" smtClean="0">
                <a:latin typeface="Times New Roman" pitchFamily="18" charset="0"/>
                <a:cs typeface="Times New Roman" pitchFamily="18" charset="0"/>
              </a:rPr>
              <a:t> In the non cascaded 8257 systems, this is connected with HOLD pin of CPU.</a:t>
            </a:r>
          </a:p>
          <a:p>
            <a:pPr lvl="1"/>
            <a:r>
              <a:rPr lang="en-GB" sz="2400" dirty="0" smtClean="0">
                <a:latin typeface="Times New Roman" pitchFamily="18" charset="0"/>
                <a:cs typeface="Times New Roman" pitchFamily="18" charset="0"/>
              </a:rPr>
              <a:t> In the cascade </a:t>
            </a:r>
            <a:r>
              <a:rPr lang="en-GB" sz="2400" dirty="0" err="1" smtClean="0">
                <a:latin typeface="Times New Roman" pitchFamily="18" charset="0"/>
                <a:cs typeface="Times New Roman" pitchFamily="18" charset="0"/>
              </a:rPr>
              <a:t>mode,HRQ</a:t>
            </a:r>
            <a:r>
              <a:rPr lang="en-GB" sz="2400" dirty="0" smtClean="0">
                <a:latin typeface="Times New Roman" pitchFamily="18" charset="0"/>
                <a:cs typeface="Times New Roman" pitchFamily="18" charset="0"/>
              </a:rPr>
              <a:t> pin of a slave is connected with a DRQ input line of the master 8257.</a:t>
            </a:r>
            <a:endParaRPr lang="en-GB"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GB"/>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b="1" dirty="0" smtClean="0"/>
              <a:t>HLDA :</a:t>
            </a:r>
          </a:p>
          <a:p>
            <a:pPr lvl="1"/>
            <a:r>
              <a:rPr lang="en-GB" sz="2400" dirty="0" smtClean="0">
                <a:latin typeface="Times New Roman" pitchFamily="18" charset="0"/>
                <a:cs typeface="Times New Roman" pitchFamily="18" charset="0"/>
              </a:rPr>
              <a:t>The CPU drives this input to the DMA controller high, while granting the bus to the device. </a:t>
            </a:r>
          </a:p>
          <a:p>
            <a:pPr lvl="1"/>
            <a:r>
              <a:rPr lang="en-GB" sz="2400" dirty="0" smtClean="0">
                <a:latin typeface="Times New Roman" pitchFamily="18" charset="0"/>
                <a:cs typeface="Times New Roman" pitchFamily="18" charset="0"/>
              </a:rPr>
              <a:t>This pin is connected to the HLDA output of the CPU.</a:t>
            </a:r>
          </a:p>
          <a:p>
            <a:pPr lvl="1"/>
            <a:r>
              <a:rPr lang="en-GB" sz="2400" dirty="0" smtClean="0">
                <a:latin typeface="Times New Roman" pitchFamily="18" charset="0"/>
                <a:cs typeface="Times New Roman" pitchFamily="18" charset="0"/>
              </a:rPr>
              <a:t> This input, if high, indicates to the DMA controller that the bus has been granted to the requesting peripheral by the CPU.</a:t>
            </a:r>
          </a:p>
          <a:p>
            <a:r>
              <a:rPr lang="en-GB" b="1" dirty="0" smtClean="0"/>
              <a:t>MEMR:</a:t>
            </a:r>
          </a:p>
          <a:p>
            <a:pPr lvl="1"/>
            <a:r>
              <a:rPr lang="en-GB" sz="2400" dirty="0" smtClean="0">
                <a:latin typeface="Times New Roman" pitchFamily="18" charset="0"/>
                <a:cs typeface="Times New Roman" pitchFamily="18" charset="0"/>
              </a:rPr>
              <a:t>This active –low memory read output is used to read data from the addressed memory locations during DMA read cycles</a:t>
            </a:r>
            <a:r>
              <a:rPr lang="en-GB" dirty="0" smtClean="0"/>
              <a:t>.</a:t>
            </a:r>
            <a:endParaRPr lang="en-GB" b="1" dirty="0" smtClean="0"/>
          </a:p>
        </p:txBody>
      </p:sp>
      <p:sp>
        <p:nvSpPr>
          <p:cNvPr id="3" name="Title 2"/>
          <p:cNvSpPr>
            <a:spLocks noGrp="1"/>
          </p:cNvSpPr>
          <p:nvPr>
            <p:ph type="title"/>
          </p:nvPr>
        </p:nvSpPr>
        <p:spPr/>
        <p:txBody>
          <a:bodyPr/>
          <a:lstStyle/>
          <a:p>
            <a:endParaRPr lang="en-GB"/>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b="1" dirty="0" smtClean="0"/>
              <a:t>MEMW :</a:t>
            </a:r>
          </a:p>
          <a:p>
            <a:pPr lvl="1"/>
            <a:r>
              <a:rPr lang="en-GB" sz="2400" dirty="0" smtClean="0">
                <a:latin typeface="Times New Roman" pitchFamily="18" charset="0"/>
                <a:cs typeface="Times New Roman" pitchFamily="18" charset="0"/>
              </a:rPr>
              <a:t>This active-low three state output is used to write data to the addressed memory location during DMA write operation</a:t>
            </a:r>
            <a:r>
              <a:rPr lang="en-GB" sz="2400" dirty="0" smtClean="0"/>
              <a:t>.</a:t>
            </a:r>
          </a:p>
          <a:p>
            <a:r>
              <a:rPr lang="en-GB" sz="2800" b="1" dirty="0" smtClean="0"/>
              <a:t>ADSTB :</a:t>
            </a:r>
          </a:p>
          <a:p>
            <a:pPr lvl="1"/>
            <a:r>
              <a:rPr lang="en-GB" sz="2400" dirty="0" smtClean="0">
                <a:latin typeface="Times New Roman" pitchFamily="18" charset="0"/>
                <a:cs typeface="Times New Roman" pitchFamily="18" charset="0"/>
              </a:rPr>
              <a:t>Control output line</a:t>
            </a:r>
          </a:p>
          <a:p>
            <a:pPr lvl="1"/>
            <a:r>
              <a:rPr lang="en-GB" sz="2400" dirty="0" smtClean="0">
                <a:latin typeface="Times New Roman" pitchFamily="18" charset="0"/>
                <a:cs typeface="Times New Roman" pitchFamily="18" charset="0"/>
              </a:rPr>
              <a:t>Used to split data and address line</a:t>
            </a:r>
          </a:p>
          <a:p>
            <a:pPr lvl="1"/>
            <a:r>
              <a:rPr lang="en-GB" sz="2400" dirty="0" smtClean="0">
                <a:latin typeface="Times New Roman" pitchFamily="18" charset="0"/>
                <a:cs typeface="Times New Roman" pitchFamily="18" charset="0"/>
              </a:rPr>
              <a:t> This output from 8257 strobes the higher byte of the memory address generated by the DMA controller into the latches</a:t>
            </a:r>
            <a:r>
              <a:rPr lang="en-GB" sz="2400" dirty="0" smtClean="0"/>
              <a:t>.</a:t>
            </a:r>
          </a:p>
          <a:p>
            <a:pPr lvl="1"/>
            <a:r>
              <a:rPr lang="en-GB" sz="2400" dirty="0" smtClean="0"/>
              <a:t>Working in master mode and is ignored in slave mode</a:t>
            </a:r>
          </a:p>
          <a:p>
            <a:pPr lvl="1"/>
            <a:endParaRPr lang="en-GB" sz="2400" dirty="0"/>
          </a:p>
        </p:txBody>
      </p:sp>
      <p:sp>
        <p:nvSpPr>
          <p:cNvPr id="3" name="Title 2"/>
          <p:cNvSpPr>
            <a:spLocks noGrp="1"/>
          </p:cNvSpPr>
          <p:nvPr>
            <p:ph type="title"/>
          </p:nvPr>
        </p:nvSpPr>
        <p:spPr/>
        <p:txBody>
          <a:bodyPr/>
          <a:lstStyle/>
          <a:p>
            <a:endParaRPr lang="en-GB"/>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b="1" dirty="0" smtClean="0"/>
              <a:t>AEN:</a:t>
            </a:r>
          </a:p>
          <a:p>
            <a:pPr lvl="1"/>
            <a:r>
              <a:rPr lang="en-GB" sz="2400" dirty="0" smtClean="0">
                <a:latin typeface="Times New Roman" pitchFamily="18" charset="0"/>
                <a:cs typeface="Times New Roman" pitchFamily="18" charset="0"/>
              </a:rPr>
              <a:t>This output is used to disable the system data bus and the control  bus driven by the CPU.</a:t>
            </a:r>
          </a:p>
        </p:txBody>
      </p:sp>
      <p:sp>
        <p:nvSpPr>
          <p:cNvPr id="3" name="Title 2"/>
          <p:cNvSpPr>
            <a:spLocks noGrp="1"/>
          </p:cNvSpPr>
          <p:nvPr>
            <p:ph type="title"/>
          </p:nvPr>
        </p:nvSpPr>
        <p:spPr/>
        <p:txBody>
          <a:bodyPr/>
          <a:lstStyle/>
          <a:p>
            <a:endParaRPr lang="en-GB"/>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b="1" dirty="0" smtClean="0"/>
              <a:t>TC:</a:t>
            </a:r>
          </a:p>
          <a:p>
            <a:pPr lvl="1"/>
            <a:r>
              <a:rPr lang="en-GB" sz="2400" dirty="0" smtClean="0">
                <a:latin typeface="Times New Roman" pitchFamily="18" charset="0"/>
                <a:cs typeface="Times New Roman" pitchFamily="18" charset="0"/>
              </a:rPr>
              <a:t> Terminal Count(Output Signal)</a:t>
            </a:r>
          </a:p>
          <a:p>
            <a:pPr lvl="1"/>
            <a:r>
              <a:rPr lang="en-GB" sz="2400" dirty="0" smtClean="0">
                <a:latin typeface="Times New Roman" pitchFamily="18" charset="0"/>
                <a:cs typeface="Times New Roman" pitchFamily="18" charset="0"/>
              </a:rPr>
              <a:t>Indicates to the currently selected peripherals that the present DMA cycle is the last for the previously programmed data block. </a:t>
            </a:r>
          </a:p>
          <a:p>
            <a:pPr lvl="1"/>
            <a:r>
              <a:rPr lang="en-GB" sz="2400" dirty="0" smtClean="0">
                <a:latin typeface="Times New Roman" pitchFamily="18" charset="0"/>
                <a:cs typeface="Times New Roman" pitchFamily="18" charset="0"/>
              </a:rPr>
              <a:t>If the TC STOP bit in the mode set register is set, the selected channel will be disabled at the end of the DMA cycle.</a:t>
            </a:r>
          </a:p>
          <a:p>
            <a:pPr lvl="1"/>
            <a:r>
              <a:rPr lang="en-GB" sz="2400" dirty="0" smtClean="0">
                <a:latin typeface="Times New Roman" pitchFamily="18" charset="0"/>
                <a:cs typeface="Times New Roman" pitchFamily="18" charset="0"/>
              </a:rPr>
              <a:t>The TC pin is activated when the 14-bit content of the terminal count register of the selected channel becomes zero.</a:t>
            </a:r>
          </a:p>
          <a:p>
            <a:pPr lvl="1"/>
            <a:r>
              <a:rPr lang="en-GB" sz="2400" dirty="0" smtClean="0">
                <a:latin typeface="Times New Roman" pitchFamily="18" charset="0"/>
                <a:cs typeface="Times New Roman" pitchFamily="18" charset="0"/>
              </a:rPr>
              <a:t>Activated in master mode.</a:t>
            </a:r>
          </a:p>
        </p:txBody>
      </p:sp>
      <p:sp>
        <p:nvSpPr>
          <p:cNvPr id="3" name="Title 2"/>
          <p:cNvSpPr>
            <a:spLocks noGrp="1"/>
          </p:cNvSpPr>
          <p:nvPr>
            <p:ph type="title"/>
          </p:nvPr>
        </p:nvSpPr>
        <p:spPr/>
        <p:txBody>
          <a:bodyPr/>
          <a:lstStyle/>
          <a:p>
            <a:endParaRPr lang="en-GB"/>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b="1" dirty="0" smtClean="0"/>
              <a:t>MARK :</a:t>
            </a:r>
          </a:p>
          <a:p>
            <a:pPr lvl="1"/>
            <a:r>
              <a:rPr lang="en-GB" sz="2400" dirty="0" smtClean="0">
                <a:latin typeface="Times New Roman" pitchFamily="18" charset="0"/>
                <a:cs typeface="Times New Roman" pitchFamily="18" charset="0"/>
              </a:rPr>
              <a:t>The modulo 128 mark output indicates to the selected peripheral that the current DMA cycle is the 128th cycle since the previous MARK output.</a:t>
            </a:r>
          </a:p>
          <a:p>
            <a:pPr lvl="1"/>
            <a:r>
              <a:rPr lang="en-GB" sz="2400" dirty="0" smtClean="0">
                <a:latin typeface="Times New Roman" pitchFamily="18" charset="0"/>
                <a:cs typeface="Times New Roman" pitchFamily="18" charset="0"/>
              </a:rPr>
              <a:t>The mark will be activated after each 128 cycles or integral multiples of it from the beginning of the data block (the first DMA cycle), if the total number of the required DMA cycles (n) is completely divisible by 128.</a:t>
            </a:r>
            <a:endParaRPr lang="en-GB"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Simplest data transfer scheme.</a:t>
            </a:r>
          </a:p>
          <a:p>
            <a:r>
              <a:rPr lang="en-US" dirty="0" smtClean="0"/>
              <a:t>Controlled by CPU.</a:t>
            </a:r>
          </a:p>
          <a:p>
            <a:r>
              <a:rPr lang="en-US" dirty="0" smtClean="0"/>
              <a:t>Used for parallel data transfer.</a:t>
            </a:r>
          </a:p>
          <a:p>
            <a:r>
              <a:rPr lang="en-US" dirty="0" smtClean="0"/>
              <a:t>Data are transferred from an I/O device  to CPU or to the memory or vice versa , under the control of programs which resides in memory.</a:t>
            </a:r>
          </a:p>
          <a:p>
            <a:r>
              <a:rPr lang="en-US" dirty="0" smtClean="0"/>
              <a:t>These programs are executed by CPU , when an I/O device is ready to transfer data.</a:t>
            </a:r>
          </a:p>
          <a:p>
            <a:r>
              <a:rPr lang="en-US" dirty="0" smtClean="0"/>
              <a:t>Used for transferring small amount of data.</a:t>
            </a:r>
          </a:p>
          <a:p>
            <a:endParaRPr lang="en-IN" dirty="0"/>
          </a:p>
        </p:txBody>
      </p:sp>
      <p:sp>
        <p:nvSpPr>
          <p:cNvPr id="2" name="Title 1"/>
          <p:cNvSpPr>
            <a:spLocks noGrp="1"/>
          </p:cNvSpPr>
          <p:nvPr>
            <p:ph type="title"/>
          </p:nvPr>
        </p:nvSpPr>
        <p:spPr/>
        <p:txBody>
          <a:bodyPr/>
          <a:lstStyle/>
          <a:p>
            <a:r>
              <a:rPr lang="en-US" dirty="0" smtClean="0"/>
              <a:t>PROGRAMMED DATA TRANSFER</a:t>
            </a: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1143000"/>
          </a:xfrm>
        </p:spPr>
        <p:txBody>
          <a:bodyPr>
            <a:normAutofit fontScale="90000"/>
          </a:bodyPr>
          <a:lstStyle/>
          <a:p>
            <a:r>
              <a:rPr lang="en-US" dirty="0" smtClean="0"/>
              <a:t>8257 DMA controller –Functional block diagram</a:t>
            </a:r>
            <a:endParaRPr lang="en-IN" dirty="0"/>
          </a:p>
        </p:txBody>
      </p:sp>
      <p:pic>
        <p:nvPicPr>
          <p:cNvPr id="1026" name="Picture 2" descr="C:\Users\alphy\Desktop\Timing Diagram\BD-8257-pic3(63).png"/>
          <p:cNvPicPr>
            <a:picLocks noGrp="1" noChangeAspect="1" noChangeArrowheads="1"/>
          </p:cNvPicPr>
          <p:nvPr>
            <p:ph idx="1"/>
          </p:nvPr>
        </p:nvPicPr>
        <p:blipFill>
          <a:blip r:embed="rId2"/>
          <a:srcRect/>
          <a:stretch>
            <a:fillRect/>
          </a:stretch>
        </p:blipFill>
        <p:spPr bwMode="auto">
          <a:xfrm>
            <a:off x="152400" y="1219200"/>
            <a:ext cx="8763000" cy="5638800"/>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t>Acquires the control of the system bus</a:t>
            </a:r>
          </a:p>
          <a:p>
            <a:r>
              <a:rPr lang="en-GB" dirty="0" smtClean="0"/>
              <a:t>Acknowledge the requesting peripheral that it is connected to the highest priority channel</a:t>
            </a:r>
          </a:p>
          <a:p>
            <a:r>
              <a:rPr lang="en-GB" dirty="0" smtClean="0"/>
              <a:t>Generates the appropriate memory and I/O read ,read/write control signals that cause the peripheral to receive or deposit a data byte directly from or to the addressed location in memory.</a:t>
            </a:r>
            <a:endParaRPr lang="en-GB" dirty="0"/>
          </a:p>
        </p:txBody>
      </p:sp>
      <p:sp>
        <p:nvSpPr>
          <p:cNvPr id="3" name="Title 2"/>
          <p:cNvSpPr>
            <a:spLocks noGrp="1"/>
          </p:cNvSpPr>
          <p:nvPr>
            <p:ph type="title"/>
          </p:nvPr>
        </p:nvSpPr>
        <p:spPr/>
        <p:txBody>
          <a:bodyPr/>
          <a:lstStyle/>
          <a:p>
            <a:r>
              <a:rPr lang="en-GB" dirty="0" smtClean="0"/>
              <a:t>Functions of 8257</a:t>
            </a:r>
            <a:endParaRPr lang="en-GB"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dirty="0" smtClean="0"/>
              <a:t>Data Bus buffer</a:t>
            </a:r>
          </a:p>
          <a:p>
            <a:r>
              <a:rPr lang="en-GB" dirty="0" smtClean="0"/>
              <a:t>Read/Write logic</a:t>
            </a:r>
          </a:p>
          <a:p>
            <a:r>
              <a:rPr lang="en-GB" dirty="0" smtClean="0"/>
              <a:t>Control Logic</a:t>
            </a:r>
          </a:p>
          <a:p>
            <a:r>
              <a:rPr lang="en-GB" dirty="0" smtClean="0"/>
              <a:t>4 DMA channels</a:t>
            </a:r>
          </a:p>
          <a:p>
            <a:r>
              <a:rPr lang="en-GB" dirty="0" smtClean="0"/>
              <a:t>2 programmable 16bit registers</a:t>
            </a:r>
          </a:p>
          <a:p>
            <a:pPr lvl="1"/>
            <a:r>
              <a:rPr lang="en-GB" dirty="0" smtClean="0"/>
              <a:t>One is used to program the starting address of the memory location for DMA data transfer.(Address register)</a:t>
            </a:r>
          </a:p>
          <a:p>
            <a:pPr lvl="1"/>
            <a:r>
              <a:rPr lang="en-GB" dirty="0" smtClean="0"/>
              <a:t>Second one is used to program 14 bit count value and a 2 bit code for type of DMA transfer.(Count register)</a:t>
            </a:r>
            <a:endParaRPr lang="en-GB" dirty="0"/>
          </a:p>
        </p:txBody>
      </p:sp>
      <p:sp>
        <p:nvSpPr>
          <p:cNvPr id="3" name="Title 2"/>
          <p:cNvSpPr>
            <a:spLocks noGrp="1"/>
          </p:cNvSpPr>
          <p:nvPr>
            <p:ph type="title"/>
          </p:nvPr>
        </p:nvSpPr>
        <p:spPr/>
        <p:txBody>
          <a:bodyPr/>
          <a:lstStyle/>
          <a:p>
            <a:r>
              <a:rPr lang="en-GB" dirty="0" smtClean="0"/>
              <a:t>Functional Blocks</a:t>
            </a:r>
            <a:endParaRPr lang="en-GB"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90000"/>
              </a:lnSpc>
              <a:buNone/>
              <a:defRPr/>
            </a:pPr>
            <a:r>
              <a:rPr lang="en-US" u="sng" dirty="0" smtClean="0">
                <a:solidFill>
                  <a:srgbClr val="FF0000"/>
                </a:solidFill>
              </a:rPr>
              <a:t>DATA BUS BUFFER:</a:t>
            </a:r>
          </a:p>
          <a:p>
            <a:pPr>
              <a:lnSpc>
                <a:spcPct val="90000"/>
              </a:lnSpc>
              <a:defRPr/>
            </a:pPr>
            <a:r>
              <a:rPr lang="en-US" dirty="0" smtClean="0"/>
              <a:t>It contain </a:t>
            </a:r>
            <a:r>
              <a:rPr lang="en-US" dirty="0" err="1" smtClean="0"/>
              <a:t>tristate</a:t>
            </a:r>
            <a:r>
              <a:rPr lang="en-US" dirty="0" smtClean="0"/>
              <a:t> ,8 bit bi-directional buffer.</a:t>
            </a:r>
          </a:p>
          <a:p>
            <a:pPr>
              <a:lnSpc>
                <a:spcPct val="90000"/>
              </a:lnSpc>
              <a:defRPr/>
            </a:pPr>
            <a:r>
              <a:rPr lang="en-US" dirty="0" smtClean="0"/>
              <a:t>Slave mode ,it transfer data between microprocessor and internal data bus.</a:t>
            </a:r>
          </a:p>
          <a:p>
            <a:pPr>
              <a:lnSpc>
                <a:spcPct val="90000"/>
              </a:lnSpc>
              <a:defRPr/>
            </a:pPr>
            <a:r>
              <a:rPr lang="en-US" dirty="0" smtClean="0"/>
              <a:t>Master mode ,the outputs A8-A15 bits of memory address on data lines(Unidirectional).</a:t>
            </a:r>
          </a:p>
          <a:p>
            <a:pPr>
              <a:lnSpc>
                <a:spcPct val="90000"/>
              </a:lnSpc>
              <a:buNone/>
              <a:defRPr/>
            </a:pPr>
            <a:r>
              <a:rPr lang="en-US" u="sng" dirty="0" smtClean="0">
                <a:solidFill>
                  <a:srgbClr val="FF0000"/>
                </a:solidFill>
              </a:rPr>
              <a:t>READ/WRITE CONTROL LOGIC:</a:t>
            </a:r>
          </a:p>
          <a:p>
            <a:pPr>
              <a:lnSpc>
                <a:spcPct val="90000"/>
              </a:lnSpc>
              <a:defRPr/>
            </a:pPr>
            <a:r>
              <a:rPr lang="en-US" dirty="0" smtClean="0"/>
              <a:t>It control all internal Read/Write operation.</a:t>
            </a:r>
          </a:p>
          <a:p>
            <a:pPr>
              <a:lnSpc>
                <a:spcPct val="90000"/>
              </a:lnSpc>
              <a:defRPr/>
            </a:pPr>
            <a:r>
              <a:rPr lang="en-US" dirty="0" smtClean="0"/>
              <a:t>Slave mode ,it accepts address bits and control signal from microprocessor.</a:t>
            </a:r>
          </a:p>
          <a:p>
            <a:pPr>
              <a:lnSpc>
                <a:spcPct val="90000"/>
              </a:lnSpc>
              <a:defRPr/>
            </a:pPr>
            <a:r>
              <a:rPr lang="en-US" dirty="0" smtClean="0"/>
              <a:t>Master mode ,it generate address bits and control signal.</a:t>
            </a:r>
            <a:endParaRPr lang="en-US" u="sng" dirty="0" smtClean="0"/>
          </a:p>
          <a:p>
            <a:endParaRPr lang="en-GB" dirty="0"/>
          </a:p>
        </p:txBody>
      </p:sp>
      <p:sp>
        <p:nvSpPr>
          <p:cNvPr id="3" name="Title 2"/>
          <p:cNvSpPr>
            <a:spLocks noGrp="1"/>
          </p:cNvSpPr>
          <p:nvPr>
            <p:ph type="title"/>
          </p:nvPr>
        </p:nvSpPr>
        <p:spPr/>
        <p:txBody>
          <a:bodyPr/>
          <a:lstStyle/>
          <a:p>
            <a:endParaRPr lang="en-GB"/>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idx="1"/>
          </p:nvPr>
        </p:nvSpPr>
        <p:spPr>
          <a:xfrm>
            <a:off x="304800" y="304800"/>
            <a:ext cx="8610600" cy="6248400"/>
          </a:xfrm>
        </p:spPr>
        <p:txBody>
          <a:bodyPr/>
          <a:lstStyle/>
          <a:p>
            <a:pPr marL="609600" indent="-609600" eaLnBrk="1" hangingPunct="1">
              <a:lnSpc>
                <a:spcPct val="90000"/>
              </a:lnSpc>
              <a:buFont typeface="Wingdings" pitchFamily="2" charset="2"/>
              <a:buNone/>
              <a:defRPr/>
            </a:pPr>
            <a:r>
              <a:rPr lang="en-US" sz="2800" u="sng" dirty="0" smtClean="0">
                <a:solidFill>
                  <a:srgbClr val="FF0000"/>
                </a:solidFill>
              </a:rPr>
              <a:t>Control logic block:</a:t>
            </a:r>
          </a:p>
          <a:p>
            <a:pPr marL="609600" indent="-609600" eaLnBrk="1" hangingPunct="1">
              <a:lnSpc>
                <a:spcPct val="90000"/>
              </a:lnSpc>
              <a:defRPr/>
            </a:pPr>
            <a:r>
              <a:rPr lang="en-US" sz="2800" dirty="0" smtClean="0"/>
              <a:t>It contains ,</a:t>
            </a:r>
          </a:p>
          <a:p>
            <a:pPr marL="609600" indent="-609600" eaLnBrk="1" hangingPunct="1">
              <a:lnSpc>
                <a:spcPct val="90000"/>
              </a:lnSpc>
              <a:buFont typeface="Wingdings" pitchFamily="2" charset="2"/>
              <a:buAutoNum type="arabicPeriod"/>
              <a:defRPr/>
            </a:pPr>
            <a:r>
              <a:rPr lang="en-US" sz="2800" dirty="0" smtClean="0"/>
              <a:t>Control logic</a:t>
            </a:r>
          </a:p>
          <a:p>
            <a:pPr marL="609600" indent="-609600" eaLnBrk="1" hangingPunct="1">
              <a:lnSpc>
                <a:spcPct val="90000"/>
              </a:lnSpc>
              <a:buFont typeface="Wingdings" pitchFamily="2" charset="2"/>
              <a:buAutoNum type="arabicPeriod"/>
              <a:defRPr/>
            </a:pPr>
            <a:r>
              <a:rPr lang="en-US" sz="2800" dirty="0" smtClean="0"/>
              <a:t>Mode set register and </a:t>
            </a:r>
          </a:p>
          <a:p>
            <a:pPr marL="609600" indent="-609600" eaLnBrk="1" hangingPunct="1">
              <a:lnSpc>
                <a:spcPct val="90000"/>
              </a:lnSpc>
              <a:buFont typeface="Wingdings" pitchFamily="2" charset="2"/>
              <a:buAutoNum type="arabicPeriod"/>
              <a:defRPr/>
            </a:pPr>
            <a:r>
              <a:rPr lang="en-US" sz="2800" dirty="0" smtClean="0"/>
              <a:t>Status Register</a:t>
            </a:r>
            <a:r>
              <a:rPr lang="en-US" sz="2800" dirty="0" smtClean="0">
                <a:solidFill>
                  <a:srgbClr val="FFC000"/>
                </a:solidFill>
              </a:rPr>
              <a:t>.</a:t>
            </a:r>
          </a:p>
          <a:p>
            <a:pPr marL="609600" indent="-609600" eaLnBrk="1" hangingPunct="1">
              <a:lnSpc>
                <a:spcPct val="90000"/>
              </a:lnSpc>
              <a:buFont typeface="Wingdings" pitchFamily="2" charset="2"/>
              <a:buNone/>
              <a:defRPr/>
            </a:pPr>
            <a:r>
              <a:rPr lang="en-US" sz="2800" u="sng" dirty="0" smtClean="0">
                <a:solidFill>
                  <a:srgbClr val="FF0000"/>
                </a:solidFill>
              </a:rPr>
              <a:t>CONTROL LOGIC:</a:t>
            </a:r>
          </a:p>
          <a:p>
            <a:pPr marL="609600" indent="-609600" eaLnBrk="1" hangingPunct="1">
              <a:lnSpc>
                <a:spcPct val="90000"/>
              </a:lnSpc>
              <a:defRPr/>
            </a:pPr>
            <a:r>
              <a:rPr lang="en-US" sz="2800" dirty="0" smtClean="0"/>
              <a:t>Master mode ,It control the sequence of DMA operation during all DMA cycles.</a:t>
            </a:r>
          </a:p>
          <a:p>
            <a:pPr marL="609600" indent="-609600" eaLnBrk="1" hangingPunct="1">
              <a:lnSpc>
                <a:spcPct val="90000"/>
              </a:lnSpc>
              <a:defRPr/>
            </a:pPr>
            <a:r>
              <a:rPr lang="en-US" sz="2800" dirty="0" smtClean="0"/>
              <a:t>It generates address and control signals.</a:t>
            </a:r>
          </a:p>
          <a:p>
            <a:pPr marL="609600" indent="-609600" eaLnBrk="1" hangingPunct="1">
              <a:lnSpc>
                <a:spcPct val="90000"/>
              </a:lnSpc>
              <a:defRPr/>
            </a:pPr>
            <a:r>
              <a:rPr lang="en-US" sz="2800" dirty="0" smtClean="0"/>
              <a:t>It increments 16 bit address and decrement 14 bit counter registers.</a:t>
            </a:r>
          </a:p>
          <a:p>
            <a:pPr marL="609600" indent="-609600" eaLnBrk="1" hangingPunct="1">
              <a:lnSpc>
                <a:spcPct val="90000"/>
              </a:lnSpc>
              <a:defRPr/>
            </a:pPr>
            <a:r>
              <a:rPr lang="en-US" sz="2800" dirty="0" smtClean="0"/>
              <a:t>It activate a HRQ signal  on DMA channel Request.</a:t>
            </a:r>
          </a:p>
          <a:p>
            <a:pPr marL="609600" indent="-609600" eaLnBrk="1" hangingPunct="1">
              <a:lnSpc>
                <a:spcPct val="90000"/>
              </a:lnSpc>
              <a:defRPr/>
            </a:pPr>
            <a:r>
              <a:rPr lang="en-US" sz="2800" dirty="0" smtClean="0"/>
              <a:t>Slave mode it is disabled.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9635">
                                            <p:txEl>
                                              <p:pRg st="1" end="1"/>
                                            </p:txEl>
                                          </p:spTgt>
                                        </p:tgtEl>
                                        <p:attrNameLst>
                                          <p:attrName>style.visibility</p:attrName>
                                        </p:attrNameLst>
                                      </p:cBhvr>
                                      <p:to>
                                        <p:strVal val="visible"/>
                                      </p:to>
                                    </p:set>
                                    <p:anim calcmode="lin" valueType="num">
                                      <p:cBhvr additive="base">
                                        <p:cTn id="13" dur="500" fill="hold"/>
                                        <p:tgtEl>
                                          <p:spTgt spid="696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6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9635">
                                            <p:txEl>
                                              <p:pRg st="2" end="2"/>
                                            </p:txEl>
                                          </p:spTgt>
                                        </p:tgtEl>
                                        <p:attrNameLst>
                                          <p:attrName>style.visibility</p:attrName>
                                        </p:attrNameLst>
                                      </p:cBhvr>
                                      <p:to>
                                        <p:strVal val="visible"/>
                                      </p:to>
                                    </p:set>
                                    <p:anim calcmode="lin" valueType="num">
                                      <p:cBhvr additive="base">
                                        <p:cTn id="19" dur="500" fill="hold"/>
                                        <p:tgtEl>
                                          <p:spTgt spid="696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96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9635">
                                            <p:txEl>
                                              <p:pRg st="3" end="3"/>
                                            </p:txEl>
                                          </p:spTgt>
                                        </p:tgtEl>
                                        <p:attrNameLst>
                                          <p:attrName>style.visibility</p:attrName>
                                        </p:attrNameLst>
                                      </p:cBhvr>
                                      <p:to>
                                        <p:strVal val="visible"/>
                                      </p:to>
                                    </p:set>
                                    <p:anim calcmode="lin" valueType="num">
                                      <p:cBhvr additive="base">
                                        <p:cTn id="25" dur="500" fill="hold"/>
                                        <p:tgtEl>
                                          <p:spTgt spid="696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96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9635">
                                            <p:txEl>
                                              <p:pRg st="4" end="4"/>
                                            </p:txEl>
                                          </p:spTgt>
                                        </p:tgtEl>
                                        <p:attrNameLst>
                                          <p:attrName>style.visibility</p:attrName>
                                        </p:attrNameLst>
                                      </p:cBhvr>
                                      <p:to>
                                        <p:strVal val="visible"/>
                                      </p:to>
                                    </p:set>
                                    <p:anim calcmode="lin" valueType="num">
                                      <p:cBhvr additive="base">
                                        <p:cTn id="31" dur="500" fill="hold"/>
                                        <p:tgtEl>
                                          <p:spTgt spid="6963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96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9635">
                                            <p:txEl>
                                              <p:pRg st="5" end="5"/>
                                            </p:txEl>
                                          </p:spTgt>
                                        </p:tgtEl>
                                        <p:attrNameLst>
                                          <p:attrName>style.visibility</p:attrName>
                                        </p:attrNameLst>
                                      </p:cBhvr>
                                      <p:to>
                                        <p:strVal val="visible"/>
                                      </p:to>
                                    </p:set>
                                    <p:anim calcmode="lin" valueType="num">
                                      <p:cBhvr additive="base">
                                        <p:cTn id="37" dur="500" fill="hold"/>
                                        <p:tgtEl>
                                          <p:spTgt spid="6963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96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9635">
                                            <p:txEl>
                                              <p:pRg st="6" end="6"/>
                                            </p:txEl>
                                          </p:spTgt>
                                        </p:tgtEl>
                                        <p:attrNameLst>
                                          <p:attrName>style.visibility</p:attrName>
                                        </p:attrNameLst>
                                      </p:cBhvr>
                                      <p:to>
                                        <p:strVal val="visible"/>
                                      </p:to>
                                    </p:set>
                                    <p:anim calcmode="lin" valueType="num">
                                      <p:cBhvr additive="base">
                                        <p:cTn id="43" dur="500" fill="hold"/>
                                        <p:tgtEl>
                                          <p:spTgt spid="6963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96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9635">
                                            <p:txEl>
                                              <p:pRg st="7" end="7"/>
                                            </p:txEl>
                                          </p:spTgt>
                                        </p:tgtEl>
                                        <p:attrNameLst>
                                          <p:attrName>style.visibility</p:attrName>
                                        </p:attrNameLst>
                                      </p:cBhvr>
                                      <p:to>
                                        <p:strVal val="visible"/>
                                      </p:to>
                                    </p:set>
                                    <p:anim calcmode="lin" valueType="num">
                                      <p:cBhvr additive="base">
                                        <p:cTn id="49" dur="500" fill="hold"/>
                                        <p:tgtEl>
                                          <p:spTgt spid="6963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963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9635">
                                            <p:txEl>
                                              <p:pRg st="8" end="8"/>
                                            </p:txEl>
                                          </p:spTgt>
                                        </p:tgtEl>
                                        <p:attrNameLst>
                                          <p:attrName>style.visibility</p:attrName>
                                        </p:attrNameLst>
                                      </p:cBhvr>
                                      <p:to>
                                        <p:strVal val="visible"/>
                                      </p:to>
                                    </p:set>
                                    <p:anim calcmode="lin" valueType="num">
                                      <p:cBhvr additive="base">
                                        <p:cTn id="55" dur="500" fill="hold"/>
                                        <p:tgtEl>
                                          <p:spTgt spid="6963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963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9635">
                                            <p:txEl>
                                              <p:pRg st="9" end="9"/>
                                            </p:txEl>
                                          </p:spTgt>
                                        </p:tgtEl>
                                        <p:attrNameLst>
                                          <p:attrName>style.visibility</p:attrName>
                                        </p:attrNameLst>
                                      </p:cBhvr>
                                      <p:to>
                                        <p:strVal val="visible"/>
                                      </p:to>
                                    </p:set>
                                    <p:anim calcmode="lin" valueType="num">
                                      <p:cBhvr additive="base">
                                        <p:cTn id="61" dur="500" fill="hold"/>
                                        <p:tgtEl>
                                          <p:spTgt spid="6963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963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9635">
                                            <p:txEl>
                                              <p:pRg st="10" end="10"/>
                                            </p:txEl>
                                          </p:spTgt>
                                        </p:tgtEl>
                                        <p:attrNameLst>
                                          <p:attrName>style.visibility</p:attrName>
                                        </p:attrNameLst>
                                      </p:cBhvr>
                                      <p:to>
                                        <p:strVal val="visible"/>
                                      </p:to>
                                    </p:set>
                                    <p:anim calcmode="lin" valueType="num">
                                      <p:cBhvr additive="base">
                                        <p:cTn id="67" dur="500" fill="hold"/>
                                        <p:tgtEl>
                                          <p:spTgt spid="6963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963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None/>
            </a:pPr>
            <a:r>
              <a:rPr lang="en-US" dirty="0" smtClean="0"/>
              <a:t>*Two  operating Modes:-</a:t>
            </a:r>
          </a:p>
          <a:p>
            <a:pPr>
              <a:buNone/>
            </a:pPr>
            <a:r>
              <a:rPr lang="en-US" b="1" dirty="0" smtClean="0">
                <a:solidFill>
                  <a:schemeClr val="bg2">
                    <a:lumMod val="50000"/>
                  </a:schemeClr>
                </a:solidFill>
              </a:rPr>
              <a:t>Slave/ Programming </a:t>
            </a:r>
          </a:p>
          <a:p>
            <a:pPr>
              <a:buNone/>
            </a:pPr>
            <a:r>
              <a:rPr lang="en-US" b="1" dirty="0" smtClean="0">
                <a:solidFill>
                  <a:schemeClr val="bg2">
                    <a:lumMod val="50000"/>
                  </a:schemeClr>
                </a:solidFill>
              </a:rPr>
              <a:t>Master/DMA mode</a:t>
            </a:r>
          </a:p>
          <a:p>
            <a:pPr>
              <a:buNone/>
            </a:pPr>
            <a:r>
              <a:rPr lang="en-US" dirty="0" smtClean="0"/>
              <a:t>* Types of DMA transfer:</a:t>
            </a:r>
          </a:p>
          <a:p>
            <a:pPr>
              <a:buNone/>
            </a:pPr>
            <a:r>
              <a:rPr lang="en-US" b="1" dirty="0" smtClean="0"/>
              <a:t>Read Transfer(DMA Read)</a:t>
            </a:r>
          </a:p>
          <a:p>
            <a:pPr>
              <a:buNone/>
            </a:pPr>
            <a:r>
              <a:rPr lang="en-US" b="1" dirty="0" smtClean="0">
                <a:solidFill>
                  <a:schemeClr val="bg2">
                    <a:lumMod val="50000"/>
                  </a:schemeClr>
                </a:solidFill>
              </a:rPr>
              <a:t>	Data is transferred from memory to I/O device.</a:t>
            </a:r>
          </a:p>
          <a:p>
            <a:pPr>
              <a:buNone/>
            </a:pPr>
            <a:r>
              <a:rPr lang="en-US" b="1" dirty="0" smtClean="0"/>
              <a:t>Write Transfer</a:t>
            </a:r>
          </a:p>
          <a:p>
            <a:pPr>
              <a:buNone/>
            </a:pPr>
            <a:r>
              <a:rPr lang="en-US" b="1" dirty="0" smtClean="0">
                <a:solidFill>
                  <a:schemeClr val="bg2">
                    <a:lumMod val="50000"/>
                  </a:schemeClr>
                </a:solidFill>
              </a:rPr>
              <a:t>	Data is transferred from I/O device to memory</a:t>
            </a:r>
          </a:p>
          <a:p>
            <a:pPr>
              <a:buNone/>
            </a:pPr>
            <a:r>
              <a:rPr lang="en-US" b="1" dirty="0" smtClean="0"/>
              <a:t>Verify transfer</a:t>
            </a:r>
          </a:p>
          <a:p>
            <a:pPr>
              <a:buNone/>
            </a:pPr>
            <a:r>
              <a:rPr lang="en-US" b="1" dirty="0" smtClean="0">
                <a:solidFill>
                  <a:schemeClr val="bg2">
                    <a:lumMod val="50000"/>
                  </a:schemeClr>
                </a:solidFill>
              </a:rPr>
              <a:t>It is used by the peripheral device to verify the data that has been recently transferred</a:t>
            </a:r>
          </a:p>
          <a:p>
            <a:pPr>
              <a:buNone/>
            </a:pPr>
            <a:endParaRPr lang="en-US" b="1" dirty="0" smtClean="0">
              <a:solidFill>
                <a:schemeClr val="bg2">
                  <a:lumMod val="50000"/>
                </a:schemeClr>
              </a:solidFill>
            </a:endParaRPr>
          </a:p>
          <a:p>
            <a:pPr>
              <a:buNone/>
            </a:pPr>
            <a:endParaRPr lang="en-US" b="1" dirty="0" smtClean="0">
              <a:solidFill>
                <a:schemeClr val="accent2">
                  <a:lumMod val="75000"/>
                </a:schemeClr>
              </a:solidFill>
            </a:endParaRPr>
          </a:p>
        </p:txBody>
      </p:sp>
      <p:sp>
        <p:nvSpPr>
          <p:cNvPr id="3" name="Title 2"/>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GB" dirty="0" smtClean="0"/>
              <a:t>Each DMA channel has one DMA address register.</a:t>
            </a:r>
          </a:p>
          <a:p>
            <a:r>
              <a:rPr lang="en-GB" dirty="0" smtClean="0"/>
              <a:t>The function is to store the address of the starting memory location, which will be accessed by the DMA channel.</a:t>
            </a:r>
          </a:p>
          <a:p>
            <a:r>
              <a:rPr lang="en-GB" dirty="0" smtClean="0"/>
              <a:t>The starting address of the memory block which will be accessed by the device is first loaded in the DMA address register  of the channel. </a:t>
            </a:r>
          </a:p>
          <a:p>
            <a:r>
              <a:rPr lang="en-GB" dirty="0" smtClean="0"/>
              <a:t>The device that wants to transfer data over a DMA channel, will access the block of the  memory with the starting address stored in the DMA  Address Register.</a:t>
            </a:r>
          </a:p>
          <a:p>
            <a:endParaRPr lang="en-GB" dirty="0"/>
          </a:p>
        </p:txBody>
      </p:sp>
      <p:sp>
        <p:nvSpPr>
          <p:cNvPr id="3" name="Title 2"/>
          <p:cNvSpPr>
            <a:spLocks noGrp="1"/>
          </p:cNvSpPr>
          <p:nvPr>
            <p:ph type="title"/>
          </p:nvPr>
        </p:nvSpPr>
        <p:spPr/>
        <p:txBody>
          <a:bodyPr/>
          <a:lstStyle/>
          <a:p>
            <a:r>
              <a:rPr lang="en-GB" dirty="0" smtClean="0"/>
              <a:t>DMA address register</a:t>
            </a:r>
            <a:endParaRPr lang="en-GB"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GB" dirty="0" smtClean="0"/>
              <a:t>16-bit register is used for ascertaining that the data transfer through a DMA channel ceases or stops after the required number of DMA cycles.</a:t>
            </a:r>
          </a:p>
          <a:p>
            <a:r>
              <a:rPr lang="en-GB" dirty="0" smtClean="0"/>
              <a:t> The low order 14-bits of the terminal count register are initialised with the binary equivalent of the number of required DMA cycles minus one.</a:t>
            </a:r>
          </a:p>
          <a:p>
            <a:r>
              <a:rPr lang="en-GB" dirty="0" smtClean="0"/>
              <a:t>After each DMA cycle, the terminal count register content will be decremented by one and finally it becomes zero after the required number of DMA cycles are over.</a:t>
            </a:r>
            <a:endParaRPr lang="en-GB" dirty="0"/>
          </a:p>
        </p:txBody>
      </p:sp>
      <p:sp>
        <p:nvSpPr>
          <p:cNvPr id="3" name="Title 2"/>
          <p:cNvSpPr>
            <a:spLocks noGrp="1"/>
          </p:cNvSpPr>
          <p:nvPr>
            <p:ph type="title"/>
          </p:nvPr>
        </p:nvSpPr>
        <p:spPr/>
        <p:txBody>
          <a:bodyPr/>
          <a:lstStyle/>
          <a:p>
            <a:r>
              <a:rPr lang="en-GB" dirty="0" smtClean="0"/>
              <a:t>Terminal Count Register</a:t>
            </a:r>
            <a:endParaRPr lang="en-GB"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The bits 14 and 15 of this register indicate the type of the DMA operation (transfer). </a:t>
            </a:r>
          </a:p>
          <a:p>
            <a:r>
              <a:rPr lang="en-GB" dirty="0" smtClean="0"/>
              <a:t>If the device wants to write data into the memory, the DMA operation is called DMA write operation.</a:t>
            </a:r>
          </a:p>
          <a:p>
            <a:r>
              <a:rPr lang="en-GB" dirty="0" smtClean="0"/>
              <a:t>Bit 14 of the register in this case will be set to one and bit 15 will be set to zero.</a:t>
            </a:r>
            <a:endParaRPr lang="en-GB" dirty="0"/>
          </a:p>
        </p:txBody>
      </p:sp>
      <p:sp>
        <p:nvSpPr>
          <p:cNvPr id="3" name="Title 2"/>
          <p:cNvSpPr>
            <a:spLocks noGrp="1"/>
          </p:cNvSpPr>
          <p:nvPr>
            <p:ph type="title"/>
          </p:nvPr>
        </p:nvSpPr>
        <p:spPr/>
        <p:txBody>
          <a:bodyPr/>
          <a:lstStyle/>
          <a:p>
            <a:endParaRPr lang="en-GB"/>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Count Register</a:t>
            </a:r>
            <a:endParaRPr lang="en-IN" dirty="0"/>
          </a:p>
        </p:txBody>
      </p:sp>
      <p:pic>
        <p:nvPicPr>
          <p:cNvPr id="4099" name="Picture 3" descr="C:\Users\alphy\Desktop\Timing Diagram\download (3).jpg"/>
          <p:cNvPicPr>
            <a:picLocks noGrp="1" noChangeAspect="1" noChangeArrowheads="1"/>
          </p:cNvPicPr>
          <p:nvPr>
            <p:ph idx="1"/>
          </p:nvPr>
        </p:nvPicPr>
        <p:blipFill>
          <a:blip r:embed="rId2"/>
          <a:srcRect/>
          <a:stretch>
            <a:fillRect/>
          </a:stretch>
        </p:blipFill>
        <p:spPr bwMode="auto">
          <a:xfrm>
            <a:off x="914400" y="2362200"/>
            <a:ext cx="6400800" cy="23622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Synchronous Data Transfer Scheme</a:t>
            </a:r>
          </a:p>
          <a:p>
            <a:r>
              <a:rPr lang="en-GB" dirty="0" smtClean="0"/>
              <a:t>Asynchronous Data Transfer Scheme</a:t>
            </a:r>
          </a:p>
          <a:p>
            <a:r>
              <a:rPr lang="en-GB" dirty="0" smtClean="0"/>
              <a:t>Interrupt Driven Data Transfer Scheme</a:t>
            </a:r>
            <a:endParaRPr lang="en-GB" dirty="0"/>
          </a:p>
        </p:txBody>
      </p:sp>
      <p:sp>
        <p:nvSpPr>
          <p:cNvPr id="3" name="Title 2"/>
          <p:cNvSpPr>
            <a:spLocks noGrp="1"/>
          </p:cNvSpPr>
          <p:nvPr>
            <p:ph type="title"/>
          </p:nvPr>
        </p:nvSpPr>
        <p:spPr/>
        <p:txBody>
          <a:bodyPr>
            <a:normAutofit fontScale="90000"/>
          </a:bodyPr>
          <a:lstStyle/>
          <a:p>
            <a:r>
              <a:rPr lang="en-GB" dirty="0" smtClean="0"/>
              <a:t>TYPES OF </a:t>
            </a:r>
            <a:r>
              <a:rPr lang="en-US" dirty="0" smtClean="0"/>
              <a:t>PROGRAMMED DATA TRANSFER SCHEMES</a:t>
            </a:r>
            <a:endParaRPr lang="en-GB"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To program various features of 8257.</a:t>
            </a:r>
          </a:p>
          <a:p>
            <a:r>
              <a:rPr lang="en-GB" dirty="0" smtClean="0"/>
              <a:t>Used to program the following features:</a:t>
            </a:r>
          </a:p>
          <a:p>
            <a:pPr lvl="1"/>
            <a:r>
              <a:rPr lang="en-GB" dirty="0" smtClean="0"/>
              <a:t>Enable/Disable a channel</a:t>
            </a:r>
          </a:p>
          <a:p>
            <a:pPr lvl="1"/>
            <a:r>
              <a:rPr lang="en-GB" dirty="0" smtClean="0"/>
              <a:t>Fixed/rotating priority</a:t>
            </a:r>
          </a:p>
          <a:p>
            <a:pPr lvl="1"/>
            <a:r>
              <a:rPr lang="en-GB" dirty="0" smtClean="0"/>
              <a:t>Stop DMA on terminal Count</a:t>
            </a:r>
          </a:p>
          <a:p>
            <a:pPr lvl="1"/>
            <a:r>
              <a:rPr lang="en-GB" dirty="0" smtClean="0"/>
              <a:t>Extended/normal write time</a:t>
            </a:r>
          </a:p>
          <a:p>
            <a:pPr lvl="1"/>
            <a:r>
              <a:rPr lang="en-GB" dirty="0" smtClean="0"/>
              <a:t>Auto reloading of channel-2</a:t>
            </a:r>
            <a:endParaRPr lang="en-GB" dirty="0"/>
          </a:p>
        </p:txBody>
      </p:sp>
      <p:sp>
        <p:nvSpPr>
          <p:cNvPr id="3" name="Title 2"/>
          <p:cNvSpPr>
            <a:spLocks noGrp="1"/>
          </p:cNvSpPr>
          <p:nvPr>
            <p:ph type="title"/>
          </p:nvPr>
        </p:nvSpPr>
        <p:spPr/>
        <p:txBody>
          <a:bodyPr/>
          <a:lstStyle/>
          <a:p>
            <a:r>
              <a:rPr lang="en-GB" dirty="0" smtClean="0"/>
              <a:t>Mode Set Register</a:t>
            </a:r>
            <a:endParaRPr lang="en-GB"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8257- Mode Set Register -Format</a:t>
            </a:r>
            <a:endParaRPr lang="en-IN" dirty="0"/>
          </a:p>
        </p:txBody>
      </p:sp>
      <p:pic>
        <p:nvPicPr>
          <p:cNvPr id="1027" name="Picture 3" descr="C:\Users\alphy\Desktop\Timing Diagram\images.jpg"/>
          <p:cNvPicPr>
            <a:picLocks noGrp="1" noChangeAspect="1" noChangeArrowheads="1"/>
          </p:cNvPicPr>
          <p:nvPr>
            <p:ph idx="1"/>
          </p:nvPr>
        </p:nvPicPr>
        <p:blipFill>
          <a:blip r:embed="rId2"/>
          <a:srcRect/>
          <a:stretch>
            <a:fillRect/>
          </a:stretch>
        </p:blipFill>
        <p:spPr bwMode="auto">
          <a:xfrm>
            <a:off x="152400" y="1219200"/>
            <a:ext cx="8855364" cy="4953000"/>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Fixed Priority mode</a:t>
            </a:r>
          </a:p>
          <a:p>
            <a:pPr lvl="1"/>
            <a:r>
              <a:rPr lang="en-GB" dirty="0" smtClean="0"/>
              <a:t>Each device connected to  the channel assigned a fixed priority.</a:t>
            </a:r>
          </a:p>
          <a:p>
            <a:pPr lvl="1"/>
            <a:r>
              <a:rPr lang="en-GB" dirty="0" smtClean="0"/>
              <a:t>DRQ0 has the highest priority and DRQ3 has the lowest.</a:t>
            </a:r>
          </a:p>
          <a:p>
            <a:r>
              <a:rPr lang="en-GB" dirty="0" smtClean="0"/>
              <a:t>Rotating Priority mode</a:t>
            </a:r>
          </a:p>
          <a:p>
            <a:pPr lvl="1"/>
            <a:r>
              <a:rPr lang="en-GB" dirty="0" smtClean="0"/>
              <a:t>Priorities assigned to the channels are not fixed.</a:t>
            </a:r>
          </a:p>
          <a:p>
            <a:pPr lvl="1"/>
            <a:r>
              <a:rPr lang="en-GB" dirty="0" smtClean="0"/>
              <a:t>After the device in the channel gets serviced, assigned a lowest priority.</a:t>
            </a:r>
          </a:p>
          <a:p>
            <a:pPr lvl="1"/>
            <a:endParaRPr lang="en-GB" dirty="0"/>
          </a:p>
        </p:txBody>
      </p:sp>
      <p:sp>
        <p:nvSpPr>
          <p:cNvPr id="3" name="Title 2"/>
          <p:cNvSpPr>
            <a:spLocks noGrp="1"/>
          </p:cNvSpPr>
          <p:nvPr>
            <p:ph type="title"/>
          </p:nvPr>
        </p:nvSpPr>
        <p:spPr/>
        <p:txBody>
          <a:bodyPr/>
          <a:lstStyle/>
          <a:p>
            <a:r>
              <a:rPr lang="en-GB" dirty="0" smtClean="0"/>
              <a:t>Priority modes of 8257</a:t>
            </a:r>
            <a:endParaRPr lang="en-GB"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GB" dirty="0" smtClean="0"/>
              <a:t>is to enable the DMA channels individually and also to set the various modes of operation.</a:t>
            </a:r>
          </a:p>
          <a:p>
            <a:r>
              <a:rPr lang="en-GB" dirty="0" smtClean="0"/>
              <a:t>The DMA channel should not be enabled till the DMA address register and the terminal count register contain valid information.</a:t>
            </a:r>
          </a:p>
          <a:p>
            <a:r>
              <a:rPr lang="en-GB" dirty="0" smtClean="0"/>
              <a:t>Bo-B3 enable one of the four DMA channels of 8257.</a:t>
            </a:r>
          </a:p>
          <a:p>
            <a:r>
              <a:rPr lang="en-GB" dirty="0" smtClean="0"/>
              <a:t>If the TC STOP bit is set, the selected channel is disabled after the </a:t>
            </a:r>
            <a:r>
              <a:rPr lang="en-GB" i="1" dirty="0" smtClean="0"/>
              <a:t>terminal count </a:t>
            </a:r>
            <a:r>
              <a:rPr lang="en-GB" dirty="0" smtClean="0"/>
              <a:t>condition is reached, and it further prevents any DMA cycle on the channel</a:t>
            </a:r>
            <a:endParaRPr lang="en-GB" dirty="0"/>
          </a:p>
        </p:txBody>
      </p:sp>
      <p:sp>
        <p:nvSpPr>
          <p:cNvPr id="3" name="Title 2"/>
          <p:cNvSpPr>
            <a:spLocks noGrp="1"/>
          </p:cNvSpPr>
          <p:nvPr>
            <p:ph type="title"/>
          </p:nvPr>
        </p:nvSpPr>
        <p:spPr/>
        <p:txBody>
          <a:bodyPr/>
          <a:lstStyle/>
          <a:p>
            <a:pPr algn="ctr"/>
            <a:r>
              <a:rPr lang="en-GB" dirty="0" smtClean="0"/>
              <a:t>Mode Set Register</a:t>
            </a:r>
            <a:endParaRPr lang="en-GB"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t>auto load bit</a:t>
            </a:r>
          </a:p>
          <a:p>
            <a:pPr lvl="1"/>
            <a:r>
              <a:rPr lang="en-GB" dirty="0" smtClean="0"/>
              <a:t>if set, enables channel 2 for the repeat block chaining operations.</a:t>
            </a:r>
          </a:p>
          <a:p>
            <a:pPr lvl="1"/>
            <a:r>
              <a:rPr lang="en-GB" sz="2400" dirty="0" smtClean="0"/>
              <a:t>The channel 3 registers are used to store the DMA starting address and terminal count.</a:t>
            </a:r>
          </a:p>
          <a:p>
            <a:r>
              <a:rPr lang="en-GB" dirty="0" smtClean="0"/>
              <a:t>The extended write bit, </a:t>
            </a:r>
          </a:p>
          <a:p>
            <a:pPr lvl="1"/>
            <a:r>
              <a:rPr lang="en-GB" dirty="0" smtClean="0"/>
              <a:t>if set to ‘1’, extends the duration of MEMW and IOW signals </a:t>
            </a:r>
          </a:p>
          <a:p>
            <a:pPr lvl="1"/>
            <a:r>
              <a:rPr lang="en-GB" dirty="0" smtClean="0"/>
              <a:t> this is useful in interfacing the peripherals with different access times.</a:t>
            </a:r>
          </a:p>
          <a:p>
            <a:endParaRPr lang="en-GB" dirty="0"/>
          </a:p>
        </p:txBody>
      </p:sp>
      <p:sp>
        <p:nvSpPr>
          <p:cNvPr id="3" name="Title 2"/>
          <p:cNvSpPr>
            <a:spLocks noGrp="1"/>
          </p:cNvSpPr>
          <p:nvPr>
            <p:ph type="title"/>
          </p:nvPr>
        </p:nvSpPr>
        <p:spPr/>
        <p:txBody>
          <a:bodyPr/>
          <a:lstStyle/>
          <a:p>
            <a:endParaRPr lang="en-GB"/>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8257- Status register-Format</a:t>
            </a:r>
            <a:endParaRPr lang="en-IN" dirty="0"/>
          </a:p>
        </p:txBody>
      </p:sp>
      <p:pic>
        <p:nvPicPr>
          <p:cNvPr id="3074" name="Picture 2" descr="C:\Users\alphy\Desktop\Timing Diagram\download (2).png"/>
          <p:cNvPicPr>
            <a:picLocks noGrp="1" noChangeAspect="1" noChangeArrowheads="1"/>
          </p:cNvPicPr>
          <p:nvPr>
            <p:ph idx="1"/>
          </p:nvPr>
        </p:nvPicPr>
        <p:blipFill>
          <a:blip r:embed="rId2"/>
          <a:srcRect/>
          <a:stretch>
            <a:fillRect/>
          </a:stretch>
        </p:blipFill>
        <p:spPr bwMode="auto">
          <a:xfrm>
            <a:off x="1219200" y="1828801"/>
            <a:ext cx="6705600" cy="4191000"/>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lower order 4-bits</a:t>
            </a:r>
          </a:p>
          <a:p>
            <a:pPr lvl="1"/>
            <a:r>
              <a:rPr lang="en-GB" dirty="0" smtClean="0"/>
              <a:t>contain the terminal count status for the four individual channels.</a:t>
            </a:r>
          </a:p>
          <a:p>
            <a:r>
              <a:rPr lang="en-GB" dirty="0" smtClean="0"/>
              <a:t>Update flag</a:t>
            </a:r>
          </a:p>
          <a:p>
            <a:pPr lvl="1"/>
            <a:r>
              <a:rPr lang="en-GB" dirty="0" smtClean="0"/>
              <a:t>not affected by the read operation</a:t>
            </a:r>
          </a:p>
          <a:p>
            <a:pPr lvl="1"/>
            <a:r>
              <a:rPr lang="en-GB" sz="2400" dirty="0" smtClean="0"/>
              <a:t>only be cleared by resetting 8257 or by resetting the auto load bit of the mode set register</a:t>
            </a:r>
            <a:endParaRPr lang="en-GB" dirty="0"/>
          </a:p>
        </p:txBody>
      </p:sp>
      <p:sp>
        <p:nvSpPr>
          <p:cNvPr id="3" name="Title 2"/>
          <p:cNvSpPr>
            <a:spLocks noGrp="1"/>
          </p:cNvSpPr>
          <p:nvPr>
            <p:ph type="title"/>
          </p:nvPr>
        </p:nvSpPr>
        <p:spPr/>
        <p:txBody>
          <a:bodyPr/>
          <a:lstStyle/>
          <a:p>
            <a:endParaRPr lang="en-GB"/>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AutoNum type="arabicPeriod"/>
            </a:pPr>
            <a:r>
              <a:rPr lang="en-US" dirty="0" smtClean="0"/>
              <a:t>When a peripheral device requires a DMA, it will assert  DRQ signal high</a:t>
            </a:r>
          </a:p>
          <a:p>
            <a:pPr marL="624078" indent="-514350">
              <a:buAutoNum type="arabicPeriod"/>
            </a:pPr>
            <a:r>
              <a:rPr lang="en-US" dirty="0" smtClean="0"/>
              <a:t>When the DRQ of a channel is asserted high and if the channel is enabled then 8257 will assert HRQ high.</a:t>
            </a:r>
          </a:p>
          <a:p>
            <a:pPr marL="624078" indent="-514350">
              <a:buAutoNum type="arabicPeriod"/>
            </a:pPr>
            <a:r>
              <a:rPr lang="en-US" dirty="0" smtClean="0"/>
              <a:t>When 8085 processor receives a high signal on its HOLD pin , it will complete the current instruction execution and then drive all  its buses to tri-state,</a:t>
            </a:r>
            <a:r>
              <a:rPr lang="en-IN" dirty="0" smtClean="0"/>
              <a:t> and  will assert acknowledge signal HLDA as high.</a:t>
            </a:r>
            <a:endParaRPr lang="en-US" dirty="0" smtClean="0"/>
          </a:p>
        </p:txBody>
      </p:sp>
      <p:sp>
        <p:nvSpPr>
          <p:cNvPr id="3" name="Title 2"/>
          <p:cNvSpPr>
            <a:spLocks noGrp="1"/>
          </p:cNvSpPr>
          <p:nvPr>
            <p:ph type="title"/>
          </p:nvPr>
        </p:nvSpPr>
        <p:spPr/>
        <p:txBody>
          <a:bodyPr/>
          <a:lstStyle/>
          <a:p>
            <a:r>
              <a:rPr lang="en-US" dirty="0" smtClean="0"/>
              <a:t>8257 Operation</a:t>
            </a:r>
            <a:endParaRPr lang="en-I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410200"/>
          </a:xfrm>
        </p:spPr>
        <p:txBody>
          <a:bodyPr>
            <a:normAutofit lnSpcReduction="10000"/>
          </a:bodyPr>
          <a:lstStyle/>
          <a:p>
            <a:pPr marL="624078" indent="-514350">
              <a:buFont typeface="+mj-lt"/>
              <a:buAutoNum type="arabicPeriod" startAt="4"/>
            </a:pPr>
            <a:r>
              <a:rPr lang="en-US" dirty="0" smtClean="0"/>
              <a:t> 8257  will send an acknowledge signal to the peripheral by asserting –DACK low.</a:t>
            </a:r>
          </a:p>
          <a:p>
            <a:pPr marL="624078" indent="-514350">
              <a:buFont typeface="+mj-lt"/>
              <a:buAutoNum type="arabicPeriod" startAt="4"/>
            </a:pPr>
            <a:r>
              <a:rPr lang="en-US" dirty="0" smtClean="0"/>
              <a:t>The 8257 sends AEN high, which enables address latch. Also ADSTB signal is asserted high. Then, the content of address register is incremented by one and count register is decremented by one.</a:t>
            </a:r>
          </a:p>
          <a:p>
            <a:pPr marL="624078" indent="-514350">
              <a:buFont typeface="+mj-lt"/>
              <a:buAutoNum type="arabicPeriod" startAt="4"/>
            </a:pPr>
            <a:r>
              <a:rPr lang="en-US" dirty="0" smtClean="0"/>
              <a:t>Also the 8257 asserts appropriate read and write control signals to perform DMA transfer.</a:t>
            </a:r>
          </a:p>
          <a:p>
            <a:pPr marL="624078" indent="-514350">
              <a:buFont typeface="+mj-lt"/>
              <a:buAutoNum type="arabicPeriod" startAt="4"/>
            </a:pPr>
            <a:r>
              <a:rPr lang="en-US" dirty="0" smtClean="0"/>
              <a:t>After performing 1 byte transfer , steps 5 and 6 are repeated again and again, until terminal count (TC).</a:t>
            </a:r>
          </a:p>
          <a:p>
            <a:pPr>
              <a:buNone/>
            </a:pPr>
            <a:endParaRPr lang="en-IN" dirty="0"/>
          </a:p>
        </p:txBody>
      </p:sp>
      <p:sp>
        <p:nvSpPr>
          <p:cNvPr id="3" name="Title 2"/>
          <p:cNvSpPr>
            <a:spLocks noGrp="1"/>
          </p:cNvSpPr>
          <p:nvPr>
            <p:ph type="title"/>
          </p:nvPr>
        </p:nvSpPr>
        <p:spPr/>
        <p:txBody>
          <a:bodyPr/>
          <a:lstStyle/>
          <a:p>
            <a:endParaRPr lang="en-I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381000" y="609600"/>
            <a:ext cx="7848600" cy="51966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Means “at the same time”.</a:t>
            </a:r>
          </a:p>
          <a:p>
            <a:r>
              <a:rPr lang="en-US" dirty="0" smtClean="0"/>
              <a:t>The device which sends data  and the device which receives data are synchronized with the same clock.</a:t>
            </a:r>
          </a:p>
          <a:p>
            <a:r>
              <a:rPr lang="en-US" dirty="0" smtClean="0"/>
              <a:t>If the speed of the I/O device is same as that of the speed of the microprocessor , synchronous data transfer can be achieved.</a:t>
            </a:r>
          </a:p>
          <a:p>
            <a:r>
              <a:rPr lang="en-US" dirty="0" smtClean="0"/>
              <a:t>Here, the status of I/O device , whether it is ready or not is not examined before the data is transferred.</a:t>
            </a:r>
          </a:p>
          <a:p>
            <a:endParaRPr lang="en-IN" dirty="0"/>
          </a:p>
        </p:txBody>
      </p:sp>
      <p:sp>
        <p:nvSpPr>
          <p:cNvPr id="3" name="Title 2"/>
          <p:cNvSpPr>
            <a:spLocks noGrp="1"/>
          </p:cNvSpPr>
          <p:nvPr>
            <p:ph type="title"/>
          </p:nvPr>
        </p:nvSpPr>
        <p:spPr/>
        <p:txBody>
          <a:bodyPr/>
          <a:lstStyle/>
          <a:p>
            <a:r>
              <a:rPr lang="en-US" dirty="0" smtClean="0"/>
              <a:t>a)  Synchronous Data Transfer</a:t>
            </a:r>
            <a:endParaRPr lang="en-I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533400" y="762000"/>
            <a:ext cx="7620000" cy="50776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p:spPr>
        <p:txBody>
          <a:bodyPr>
            <a:normAutofit fontScale="92500"/>
          </a:bodyPr>
          <a:lstStyle/>
          <a:p>
            <a:r>
              <a:rPr lang="en-GB" dirty="0" smtClean="0"/>
              <a:t>Widely used, programmable parallel I/O device.</a:t>
            </a:r>
          </a:p>
          <a:p>
            <a:r>
              <a:rPr lang="en-GB" dirty="0" smtClean="0"/>
              <a:t>General purpose I/O device that can be used with almost any microprocessors.</a:t>
            </a:r>
          </a:p>
          <a:p>
            <a:r>
              <a:rPr lang="en-GB" dirty="0" smtClean="0"/>
              <a:t>Has 24 I/O pins that can be grouped primarily into two 8 bit parallel ports: </a:t>
            </a:r>
          </a:p>
          <a:p>
            <a:pPr lvl="1"/>
            <a:r>
              <a:rPr lang="en-GB" dirty="0" smtClean="0"/>
              <a:t>A and B, with the remaining 8 bits as Port C. </a:t>
            </a:r>
          </a:p>
          <a:p>
            <a:r>
              <a:rPr lang="en-GB" sz="2800" dirty="0" smtClean="0"/>
              <a:t>The 8 bits of port C can be used as individual bits or be grouped into two 4 bit ports : </a:t>
            </a:r>
          </a:p>
          <a:p>
            <a:pPr lvl="1"/>
            <a:r>
              <a:rPr lang="en-GB" sz="2400" dirty="0" smtClean="0"/>
              <a:t>C Upper (CU) and C Lower (CL).</a:t>
            </a:r>
          </a:p>
          <a:p>
            <a:r>
              <a:rPr lang="en-GB" sz="2800" dirty="0" smtClean="0"/>
              <a:t>The Functions  are defined by writing a control word in the control register.</a:t>
            </a:r>
            <a:endParaRPr lang="en-GB" dirty="0" smtClean="0"/>
          </a:p>
          <a:p>
            <a:endParaRPr lang="en-GB" dirty="0" smtClean="0"/>
          </a:p>
          <a:p>
            <a:endParaRPr lang="en-GB" dirty="0" smtClean="0"/>
          </a:p>
          <a:p>
            <a:endParaRPr lang="en-GB" dirty="0"/>
          </a:p>
        </p:txBody>
      </p:sp>
      <p:sp>
        <p:nvSpPr>
          <p:cNvPr id="3" name="Title 2"/>
          <p:cNvSpPr>
            <a:spLocks noGrp="1"/>
          </p:cNvSpPr>
          <p:nvPr>
            <p:ph type="title"/>
          </p:nvPr>
        </p:nvSpPr>
        <p:spPr/>
        <p:txBody>
          <a:bodyPr>
            <a:normAutofit fontScale="90000"/>
          </a:bodyPr>
          <a:lstStyle/>
          <a:p>
            <a:r>
              <a:rPr lang="en-GB" dirty="0" smtClean="0"/>
              <a:t>8255-Programmable Peripheral Interface(PPI)</a:t>
            </a:r>
            <a:endParaRPr lang="en-GB"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48072"/>
          </a:xfrm>
        </p:spPr>
        <p:txBody>
          <a:bodyPr>
            <a:normAutofit fontScale="92500" lnSpcReduction="10000"/>
          </a:bodyPr>
          <a:lstStyle/>
          <a:p>
            <a:r>
              <a:rPr lang="en-GB" dirty="0" smtClean="0"/>
              <a:t>used in two modes: </a:t>
            </a:r>
          </a:p>
          <a:p>
            <a:pPr lvl="1"/>
            <a:r>
              <a:rPr lang="en-GB" dirty="0" smtClean="0"/>
              <a:t>Bit set/Reset (BSR) mode </a:t>
            </a:r>
          </a:p>
          <a:p>
            <a:pPr lvl="2"/>
            <a:r>
              <a:rPr lang="en-GB" dirty="0" smtClean="0"/>
              <a:t>used to set or reset the bits in port C</a:t>
            </a:r>
          </a:p>
          <a:p>
            <a:pPr lvl="1"/>
            <a:r>
              <a:rPr lang="en-GB" dirty="0" smtClean="0"/>
              <a:t> I/O mode</a:t>
            </a:r>
          </a:p>
          <a:p>
            <a:pPr lvl="2"/>
            <a:r>
              <a:rPr lang="en-GB" sz="2200" dirty="0" smtClean="0"/>
              <a:t>further divided into 3 </a:t>
            </a:r>
            <a:r>
              <a:rPr lang="fr-FR" sz="2200" dirty="0" smtClean="0"/>
              <a:t>modes:</a:t>
            </a:r>
          </a:p>
          <a:p>
            <a:pPr lvl="3"/>
            <a:r>
              <a:rPr lang="fr-FR" sz="2000" dirty="0" smtClean="0"/>
              <a:t> mode 0</a:t>
            </a:r>
          </a:p>
          <a:p>
            <a:pPr lvl="4"/>
            <a:r>
              <a:rPr lang="en-GB" dirty="0" smtClean="0"/>
              <a:t>all ports function as simple I/O ports.</a:t>
            </a:r>
            <a:endParaRPr lang="fr-FR" dirty="0" smtClean="0"/>
          </a:p>
          <a:p>
            <a:pPr lvl="3"/>
            <a:r>
              <a:rPr lang="fr-FR" sz="2000" dirty="0" smtClean="0"/>
              <a:t>mode 1</a:t>
            </a:r>
          </a:p>
          <a:p>
            <a:pPr lvl="4"/>
            <a:r>
              <a:rPr lang="en-GB" dirty="0" smtClean="0"/>
              <a:t>is a handshake mode</a:t>
            </a:r>
          </a:p>
          <a:p>
            <a:pPr lvl="4"/>
            <a:r>
              <a:rPr lang="en-GB" dirty="0" smtClean="0"/>
              <a:t>Port A and/or Port B use bits from Port C as handshake signals.</a:t>
            </a:r>
          </a:p>
          <a:p>
            <a:pPr lvl="4"/>
            <a:r>
              <a:rPr lang="en-GB" dirty="0" smtClean="0"/>
              <a:t>two types of I/O data transfer can be implemented: status check and interrupt.</a:t>
            </a:r>
            <a:endParaRPr lang="fr-FR" dirty="0" smtClean="0"/>
          </a:p>
          <a:p>
            <a:pPr lvl="3"/>
            <a:r>
              <a:rPr lang="fr-FR" sz="2000" dirty="0" smtClean="0"/>
              <a:t> mode 2.</a:t>
            </a:r>
          </a:p>
          <a:p>
            <a:pPr lvl="4"/>
            <a:r>
              <a:rPr lang="en-GB" dirty="0" smtClean="0"/>
              <a:t>Port A can be set up for bidirectional data transfer using handshake signals from Port C, and Port B can be set up either in mode 0 or mode 1.</a:t>
            </a:r>
            <a:endParaRPr lang="en-GB" dirty="0"/>
          </a:p>
        </p:txBody>
      </p:sp>
      <p:sp>
        <p:nvSpPr>
          <p:cNvPr id="3" name="Title 2"/>
          <p:cNvSpPr>
            <a:spLocks noGrp="1"/>
          </p:cNvSpPr>
          <p:nvPr>
            <p:ph type="title"/>
          </p:nvPr>
        </p:nvSpPr>
        <p:spPr/>
        <p:txBody>
          <a:bodyPr/>
          <a:lstStyle/>
          <a:p>
            <a:endParaRPr lang="en-GB"/>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a:p>
        </p:txBody>
      </p:sp>
      <p:sp>
        <p:nvSpPr>
          <p:cNvPr id="3" name="Title 2"/>
          <p:cNvSpPr>
            <a:spLocks noGrp="1"/>
          </p:cNvSpPr>
          <p:nvPr>
            <p:ph type="title"/>
          </p:nvPr>
        </p:nvSpPr>
        <p:spPr/>
        <p:txBody>
          <a:bodyPr/>
          <a:lstStyle/>
          <a:p>
            <a:r>
              <a:rPr lang="en-GB" dirty="0" smtClean="0"/>
              <a:t>8255-Functional Block diagram</a:t>
            </a:r>
            <a:endParaRPr lang="en-GB" dirty="0"/>
          </a:p>
        </p:txBody>
      </p:sp>
      <p:pic>
        <p:nvPicPr>
          <p:cNvPr id="1026" name="Picture 2"/>
          <p:cNvPicPr>
            <a:picLocks noChangeAspect="1" noChangeArrowheads="1"/>
          </p:cNvPicPr>
          <p:nvPr/>
        </p:nvPicPr>
        <p:blipFill>
          <a:blip r:embed="rId2"/>
          <a:srcRect/>
          <a:stretch>
            <a:fillRect/>
          </a:stretch>
        </p:blipFill>
        <p:spPr bwMode="auto">
          <a:xfrm>
            <a:off x="304800" y="1223963"/>
            <a:ext cx="8839200" cy="5634037"/>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3"/>
          <a:stretch>
            <a:fillRect/>
          </a:stretch>
        </p:blipFill>
        <p:spPr bwMode="auto">
          <a:xfrm>
            <a:off x="228600" y="1219200"/>
            <a:ext cx="1238250" cy="381000"/>
          </a:xfrm>
          <a:prstGeom prst="rect">
            <a:avLst/>
          </a:prstGeom>
          <a:noFill/>
          <a:ln w="9525">
            <a:noFill/>
            <a:miter lim="800000"/>
            <a:headEnd/>
            <a:tailEnd/>
          </a:ln>
          <a:effectLst/>
        </p:spPr>
      </p:pic>
      <p:sp>
        <p:nvSpPr>
          <p:cNvPr id="3" name="Title 2"/>
          <p:cNvSpPr>
            <a:spLocks noGrp="1"/>
          </p:cNvSpPr>
          <p:nvPr>
            <p:ph type="title"/>
          </p:nvPr>
        </p:nvSpPr>
        <p:spPr/>
        <p:txBody>
          <a:bodyPr/>
          <a:lstStyle/>
          <a:p>
            <a:r>
              <a:rPr lang="en-GB" dirty="0" smtClean="0"/>
              <a:t>Control Logic of 8255</a:t>
            </a:r>
            <a:endParaRPr lang="en-GB" dirty="0"/>
          </a:p>
        </p:txBody>
      </p:sp>
      <p:sp>
        <p:nvSpPr>
          <p:cNvPr id="5" name="Rectangle 4"/>
          <p:cNvSpPr/>
          <p:nvPr/>
        </p:nvSpPr>
        <p:spPr>
          <a:xfrm>
            <a:off x="914400" y="1752600"/>
            <a:ext cx="7620000" cy="646331"/>
          </a:xfrm>
          <a:prstGeom prst="rect">
            <a:avLst/>
          </a:prstGeom>
        </p:spPr>
        <p:txBody>
          <a:bodyPr wrap="square">
            <a:spAutoFit/>
          </a:bodyPr>
          <a:lstStyle/>
          <a:p>
            <a:r>
              <a:rPr lang="en-GB" dirty="0" smtClean="0"/>
              <a:t>enables the Read operation. When the signal is low, microprocessor reads data from a selected I/O port of 8255.</a:t>
            </a:r>
            <a:endParaRPr lang="en-GB" dirty="0"/>
          </a:p>
        </p:txBody>
      </p:sp>
      <p:pic>
        <p:nvPicPr>
          <p:cNvPr id="2052" name="Picture 4"/>
          <p:cNvPicPr>
            <a:picLocks noChangeAspect="1" noChangeArrowheads="1"/>
          </p:cNvPicPr>
          <p:nvPr/>
        </p:nvPicPr>
        <p:blipFill>
          <a:blip r:embed="rId4"/>
          <a:srcRect/>
          <a:stretch>
            <a:fillRect/>
          </a:stretch>
        </p:blipFill>
        <p:spPr bwMode="auto">
          <a:xfrm>
            <a:off x="1371600" y="4267200"/>
            <a:ext cx="7772400" cy="2590800"/>
          </a:xfrm>
          <a:prstGeom prst="rect">
            <a:avLst/>
          </a:prstGeom>
          <a:noFill/>
          <a:ln w="9525">
            <a:noFill/>
            <a:miter lim="800000"/>
            <a:headEnd/>
            <a:tailEnd/>
          </a:ln>
          <a:effectLst/>
        </p:spPr>
      </p:pic>
      <p:sp>
        <p:nvSpPr>
          <p:cNvPr id="7" name="TextBox 6"/>
          <p:cNvSpPr txBox="1"/>
          <p:nvPr/>
        </p:nvSpPr>
        <p:spPr>
          <a:xfrm>
            <a:off x="381000" y="2362200"/>
            <a:ext cx="8458200" cy="2031325"/>
          </a:xfrm>
          <a:prstGeom prst="rect">
            <a:avLst/>
          </a:prstGeom>
          <a:noFill/>
        </p:spPr>
        <p:txBody>
          <a:bodyPr wrap="square" rtlCol="0">
            <a:spAutoFit/>
          </a:bodyPr>
          <a:lstStyle/>
          <a:p>
            <a:r>
              <a:rPr lang="en-GB" b="1" dirty="0" smtClean="0"/>
              <a:t>WR</a:t>
            </a:r>
            <a:r>
              <a:rPr lang="en-GB" dirty="0" smtClean="0"/>
              <a:t>:</a:t>
            </a:r>
          </a:p>
          <a:p>
            <a:r>
              <a:rPr lang="en-GB" dirty="0" smtClean="0"/>
              <a:t>   Active –low signal that enables the write operation</a:t>
            </a:r>
          </a:p>
          <a:p>
            <a:r>
              <a:rPr lang="en-GB" b="1" dirty="0" smtClean="0"/>
              <a:t>RESET:</a:t>
            </a:r>
          </a:p>
          <a:p>
            <a:r>
              <a:rPr lang="en-GB" b="1" dirty="0" smtClean="0"/>
              <a:t>   </a:t>
            </a:r>
            <a:r>
              <a:rPr lang="en-GB" dirty="0" smtClean="0"/>
              <a:t>It clears the control register and sets all ports in input mode</a:t>
            </a:r>
          </a:p>
          <a:p>
            <a:r>
              <a:rPr lang="en-GB" b="1" dirty="0" smtClean="0"/>
              <a:t>CS,A0,A1:</a:t>
            </a:r>
          </a:p>
          <a:p>
            <a:r>
              <a:rPr lang="en-GB" dirty="0" smtClean="0"/>
              <a:t>     These are device select signals that are connected to a decoded address and A0,a1 are connected to A0,A1 of MP</a:t>
            </a:r>
            <a:endParaRPr lang="en-GB"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Control Word Format</a:t>
            </a:r>
            <a:endParaRPr lang="en-GB" dirty="0"/>
          </a:p>
        </p:txBody>
      </p:sp>
      <p:pic>
        <p:nvPicPr>
          <p:cNvPr id="3074" name="Picture 2"/>
          <p:cNvPicPr>
            <a:picLocks noGrp="1" noChangeAspect="1" noChangeArrowheads="1"/>
          </p:cNvPicPr>
          <p:nvPr>
            <p:ph idx="1"/>
          </p:nvPr>
        </p:nvPicPr>
        <p:blipFill>
          <a:blip r:embed="rId2"/>
          <a:srcRect/>
          <a:stretch>
            <a:fillRect/>
          </a:stretch>
        </p:blipFill>
        <p:spPr bwMode="auto">
          <a:xfrm>
            <a:off x="228600" y="1481138"/>
            <a:ext cx="8915400" cy="4995862"/>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a:p>
        </p:txBody>
      </p:sp>
      <p:sp>
        <p:nvSpPr>
          <p:cNvPr id="3" name="Title 2"/>
          <p:cNvSpPr>
            <a:spLocks noGrp="1"/>
          </p:cNvSpPr>
          <p:nvPr>
            <p:ph type="title"/>
          </p:nvPr>
        </p:nvSpPr>
        <p:spPr/>
        <p:txBody>
          <a:bodyPr/>
          <a:lstStyle/>
          <a:p>
            <a:endParaRPr lang="en-GB"/>
          </a:p>
        </p:txBody>
      </p:sp>
      <p:pic>
        <p:nvPicPr>
          <p:cNvPr id="1026" name="Picture 2"/>
          <p:cNvPicPr>
            <a:picLocks noChangeAspect="1" noChangeArrowheads="1"/>
          </p:cNvPicPr>
          <p:nvPr/>
        </p:nvPicPr>
        <p:blipFill>
          <a:blip r:embed="rId2"/>
          <a:srcRect/>
          <a:stretch>
            <a:fillRect/>
          </a:stretch>
        </p:blipFill>
        <p:spPr bwMode="auto">
          <a:xfrm>
            <a:off x="304800" y="0"/>
            <a:ext cx="8610600" cy="6858000"/>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Allows to set or reset any of the 8-bits of port-C by writing appropriate control word in the control word register.</a:t>
            </a:r>
          </a:p>
          <a:p>
            <a:r>
              <a:rPr lang="en-GB" dirty="0" smtClean="0"/>
              <a:t>I/O operations of Port-A and PORT-B are not disturbed.</a:t>
            </a:r>
            <a:endParaRPr lang="en-GB" dirty="0"/>
          </a:p>
        </p:txBody>
      </p:sp>
      <p:sp>
        <p:nvSpPr>
          <p:cNvPr id="3" name="Title 2"/>
          <p:cNvSpPr>
            <a:spLocks noGrp="1"/>
          </p:cNvSpPr>
          <p:nvPr>
            <p:ph type="title"/>
          </p:nvPr>
        </p:nvSpPr>
        <p:spPr/>
        <p:txBody>
          <a:bodyPr/>
          <a:lstStyle/>
          <a:p>
            <a:r>
              <a:rPr lang="en-GB" dirty="0" smtClean="0"/>
              <a:t>BSR Mode</a:t>
            </a:r>
            <a:endParaRPr lang="en-GB"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BSR Mode</a:t>
            </a:r>
            <a:endParaRPr lang="en-GB" dirty="0"/>
          </a:p>
        </p:txBody>
      </p:sp>
      <p:pic>
        <p:nvPicPr>
          <p:cNvPr id="4098" name="Picture 2"/>
          <p:cNvPicPr>
            <a:picLocks noGrp="1" noChangeAspect="1" noChangeArrowheads="1"/>
          </p:cNvPicPr>
          <p:nvPr>
            <p:ph idx="1"/>
          </p:nvPr>
        </p:nvPicPr>
        <p:blipFill>
          <a:blip r:embed="rId2"/>
          <a:srcRect/>
          <a:stretch>
            <a:fillRect/>
          </a:stretch>
        </p:blipFill>
        <p:spPr bwMode="auto">
          <a:xfrm>
            <a:off x="304800" y="1295400"/>
            <a:ext cx="8534400" cy="4724400"/>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b="1" dirty="0" smtClean="0"/>
              <a:t>Mode 0 : Simple Input or Output</a:t>
            </a:r>
          </a:p>
          <a:p>
            <a:pPr lvl="1"/>
            <a:r>
              <a:rPr lang="en-GB" dirty="0" smtClean="0"/>
              <a:t> Port A and Port B are used as two simple 8-bit I/O ports and Port C as two 4-bit I/O ports. </a:t>
            </a:r>
          </a:p>
          <a:p>
            <a:pPr lvl="1"/>
            <a:r>
              <a:rPr lang="en-GB" dirty="0" smtClean="0"/>
              <a:t>Each port (or half-port, in case of Port C) can be programmed to function as simply an input port or an output port. </a:t>
            </a:r>
          </a:p>
          <a:p>
            <a:pPr lvl="1"/>
            <a:r>
              <a:rPr lang="en-GB" dirty="0" smtClean="0"/>
              <a:t>The input/output features in mode 0 are :</a:t>
            </a:r>
          </a:p>
          <a:p>
            <a:pPr lvl="2"/>
            <a:r>
              <a:rPr lang="en-GB" dirty="0" smtClean="0"/>
              <a:t>Outputs are latched, Inputs are not latched. Ports do not have handshake or interrupt capability.</a:t>
            </a:r>
            <a:endParaRPr lang="en-GB" dirty="0"/>
          </a:p>
        </p:txBody>
      </p:sp>
      <p:sp>
        <p:nvSpPr>
          <p:cNvPr id="3" name="Title 2"/>
          <p:cNvSpPr>
            <a:spLocks noGrp="1"/>
          </p:cNvSpPr>
          <p:nvPr>
            <p:ph type="title"/>
          </p:nvPr>
        </p:nvSpPr>
        <p:spPr/>
        <p:txBody>
          <a:bodyPr/>
          <a:lstStyle/>
          <a:p>
            <a:r>
              <a:rPr lang="en-GB" dirty="0" smtClean="0"/>
              <a:t>I/O Modes</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This technique is rarely used for  I/o Devices.</a:t>
            </a:r>
          </a:p>
          <a:p>
            <a:pPr lvl="1"/>
            <a:r>
              <a:rPr lang="en-GB" dirty="0" smtClean="0"/>
              <a:t>Speed of the I/O devices is not compatible with the speed of microprocessor.</a:t>
            </a:r>
          </a:p>
          <a:p>
            <a:r>
              <a:rPr lang="en-GB" dirty="0" smtClean="0"/>
              <a:t>Used invariably with  compatible memory devices.</a:t>
            </a:r>
          </a:p>
          <a:p>
            <a:r>
              <a:rPr lang="en-GB" dirty="0" smtClean="0"/>
              <a:t>Instructions for data transfer:</a:t>
            </a:r>
          </a:p>
          <a:p>
            <a:pPr lvl="1"/>
            <a:r>
              <a:rPr lang="en-GB" dirty="0" smtClean="0"/>
              <a:t>IN and OUT for I/O mapped I/O devices</a:t>
            </a:r>
          </a:p>
          <a:p>
            <a:pPr lvl="1"/>
            <a:r>
              <a:rPr lang="en-GB" dirty="0" smtClean="0"/>
              <a:t>MOV M,A etc. for memory mapped I/O</a:t>
            </a:r>
            <a:endParaRPr lang="en-GB" dirty="0"/>
          </a:p>
        </p:txBody>
      </p:sp>
      <p:sp>
        <p:nvSpPr>
          <p:cNvPr id="3" name="Title 2"/>
          <p:cNvSpPr>
            <a:spLocks noGrp="1"/>
          </p:cNvSpPr>
          <p:nvPr>
            <p:ph type="title"/>
          </p:nvPr>
        </p:nvSpPr>
        <p:spPr/>
        <p:txBody>
          <a:bodyPr/>
          <a:lstStyle/>
          <a:p>
            <a:endParaRPr lang="en-GB"/>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b="1" dirty="0" smtClean="0"/>
              <a:t>Mode 1 : Input or Output with handshake</a:t>
            </a:r>
          </a:p>
          <a:p>
            <a:pPr lvl="1"/>
            <a:r>
              <a:rPr lang="en-GB" dirty="0" smtClean="0"/>
              <a:t> handshake signals are exchanged between the microprocessor and peripherals prior to data transfer. </a:t>
            </a:r>
          </a:p>
          <a:p>
            <a:pPr lvl="1"/>
            <a:r>
              <a:rPr lang="en-GB" dirty="0" smtClean="0"/>
              <a:t>The ports (A and B) function as 8-bit I/O ports.</a:t>
            </a:r>
          </a:p>
          <a:p>
            <a:pPr lvl="1"/>
            <a:r>
              <a:rPr lang="en-GB" dirty="0" smtClean="0"/>
              <a:t> Can be configured either as input or output ports. </a:t>
            </a:r>
          </a:p>
          <a:p>
            <a:pPr lvl="1"/>
            <a:r>
              <a:rPr lang="en-GB" dirty="0" smtClean="0"/>
              <a:t>Each port (Port A and Port B) uses 3 lines from port C as handshake signals. </a:t>
            </a:r>
          </a:p>
          <a:p>
            <a:pPr lvl="1"/>
            <a:r>
              <a:rPr lang="en-GB" dirty="0" smtClean="0"/>
              <a:t>The remaining two lines of port C can be used for simple I/O functions. Input and output data are latched and Interrupt logic is supported</a:t>
            </a:r>
            <a:endParaRPr lang="en-GB" dirty="0"/>
          </a:p>
        </p:txBody>
      </p:sp>
      <p:sp>
        <p:nvSpPr>
          <p:cNvPr id="3" name="Title 2"/>
          <p:cNvSpPr>
            <a:spLocks noGrp="1"/>
          </p:cNvSpPr>
          <p:nvPr>
            <p:ph type="title"/>
          </p:nvPr>
        </p:nvSpPr>
        <p:spPr/>
        <p:txBody>
          <a:bodyPr/>
          <a:lstStyle/>
          <a:p>
            <a:endParaRPr lang="en-GB"/>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a:p>
        </p:txBody>
      </p:sp>
      <p:sp>
        <p:nvSpPr>
          <p:cNvPr id="3" name="Title 2"/>
          <p:cNvSpPr>
            <a:spLocks noGrp="1"/>
          </p:cNvSpPr>
          <p:nvPr>
            <p:ph type="title"/>
          </p:nvPr>
        </p:nvSpPr>
        <p:spPr/>
        <p:txBody>
          <a:bodyPr/>
          <a:lstStyle/>
          <a:p>
            <a:r>
              <a:rPr lang="en-GB" dirty="0" smtClean="0"/>
              <a:t>Mode 1 : Input control signals</a:t>
            </a:r>
            <a:endParaRPr lang="en-GB" dirty="0"/>
          </a:p>
        </p:txBody>
      </p:sp>
      <p:pic>
        <p:nvPicPr>
          <p:cNvPr id="2050" name="Picture 2"/>
          <p:cNvPicPr>
            <a:picLocks noChangeAspect="1" noChangeArrowheads="1"/>
          </p:cNvPicPr>
          <p:nvPr/>
        </p:nvPicPr>
        <p:blipFill>
          <a:blip r:embed="rId2"/>
          <a:srcRect/>
          <a:stretch>
            <a:fillRect/>
          </a:stretch>
        </p:blipFill>
        <p:spPr bwMode="auto">
          <a:xfrm>
            <a:off x="304800" y="1447800"/>
            <a:ext cx="8077200" cy="5410200"/>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lstStyle/>
          <a:p>
            <a:r>
              <a:rPr lang="en-GB" dirty="0" smtClean="0"/>
              <a:t>STB	</a:t>
            </a:r>
          </a:p>
          <a:p>
            <a:pPr lvl="1"/>
            <a:r>
              <a:rPr lang="en-GB" dirty="0" smtClean="0"/>
              <a:t>Active low signal generated by the peripheral device that it has transferred a byte.8255 generates an OBF and INTR signals in response to that.</a:t>
            </a:r>
          </a:p>
          <a:p>
            <a:r>
              <a:rPr lang="en-GB" dirty="0" smtClean="0"/>
              <a:t>IBF</a:t>
            </a:r>
          </a:p>
          <a:p>
            <a:pPr lvl="1"/>
            <a:r>
              <a:rPr lang="en-GB" dirty="0" smtClean="0"/>
              <a:t>Active low signal issued as an acknowledgement by 8255 to indicate that the input latch has received the data byte.</a:t>
            </a:r>
          </a:p>
          <a:p>
            <a:pPr lvl="1"/>
            <a:r>
              <a:rPr lang="en-GB" dirty="0" smtClean="0"/>
              <a:t>Resets when MP reads the data.</a:t>
            </a:r>
          </a:p>
          <a:p>
            <a:r>
              <a:rPr lang="en-GB" dirty="0" smtClean="0"/>
              <a:t>INTR</a:t>
            </a:r>
          </a:p>
          <a:p>
            <a:pPr lvl="1"/>
            <a:r>
              <a:rPr lang="en-GB" dirty="0" smtClean="0"/>
              <a:t>Output signal used to interrupt the MP</a:t>
            </a:r>
          </a:p>
          <a:p>
            <a:pPr lvl="1"/>
            <a:r>
              <a:rPr lang="en-GB" dirty="0" smtClean="0"/>
              <a:t>Generated when STB,IBF,INTE are at logic 1.</a:t>
            </a:r>
            <a:endParaRPr lang="en-GB" dirty="0"/>
          </a:p>
        </p:txBody>
      </p:sp>
      <p:sp>
        <p:nvSpPr>
          <p:cNvPr id="3" name="Title 2"/>
          <p:cNvSpPr>
            <a:spLocks noGrp="1"/>
          </p:cNvSpPr>
          <p:nvPr>
            <p:ph type="title"/>
          </p:nvPr>
        </p:nvSpPr>
        <p:spPr/>
        <p:txBody>
          <a:bodyPr/>
          <a:lstStyle/>
          <a:p>
            <a:endParaRPr lang="en-GB"/>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INTE</a:t>
            </a:r>
          </a:p>
          <a:p>
            <a:pPr lvl="1"/>
            <a:r>
              <a:rPr lang="en-GB" dirty="0" smtClean="0"/>
              <a:t>Internal </a:t>
            </a:r>
            <a:r>
              <a:rPr lang="en-GB" dirty="0" err="1" smtClean="0"/>
              <a:t>flipflop</a:t>
            </a:r>
            <a:r>
              <a:rPr lang="en-GB" dirty="0" smtClean="0"/>
              <a:t> to a port to generate INTR</a:t>
            </a:r>
          </a:p>
          <a:p>
            <a:pPr lvl="1"/>
            <a:r>
              <a:rPr lang="en-GB" dirty="0" smtClean="0"/>
              <a:t>2 </a:t>
            </a:r>
            <a:r>
              <a:rPr lang="en-GB" dirty="0" err="1" smtClean="0"/>
              <a:t>flipflops</a:t>
            </a:r>
            <a:r>
              <a:rPr lang="en-GB" dirty="0" smtClean="0"/>
              <a:t>  are set or reset  in BSR mode.</a:t>
            </a:r>
          </a:p>
          <a:p>
            <a:pPr lvl="1"/>
            <a:r>
              <a:rPr lang="en-GB" dirty="0" smtClean="0"/>
              <a:t>INTE</a:t>
            </a:r>
            <a:r>
              <a:rPr lang="en-GB" baseline="-25000" dirty="0" smtClean="0"/>
              <a:t>A</a:t>
            </a:r>
            <a:r>
              <a:rPr lang="en-GB" dirty="0" smtClean="0"/>
              <a:t> is disabled  through PC4 and INTE</a:t>
            </a:r>
            <a:r>
              <a:rPr lang="en-GB" baseline="-25000" dirty="0" smtClean="0"/>
              <a:t>B </a:t>
            </a:r>
            <a:r>
              <a:rPr lang="en-GB" dirty="0" smtClean="0"/>
              <a:t> is disabled through PC2.</a:t>
            </a:r>
            <a:endParaRPr lang="en-GB" baseline="-25000" dirty="0" smtClean="0"/>
          </a:p>
          <a:p>
            <a:pPr lvl="1"/>
            <a:endParaRPr lang="en-GB" dirty="0"/>
          </a:p>
        </p:txBody>
      </p:sp>
      <p:sp>
        <p:nvSpPr>
          <p:cNvPr id="3" name="Title 2"/>
          <p:cNvSpPr>
            <a:spLocks noGrp="1"/>
          </p:cNvSpPr>
          <p:nvPr>
            <p:ph type="title"/>
          </p:nvPr>
        </p:nvSpPr>
        <p:spPr/>
        <p:txBody>
          <a:bodyPr/>
          <a:lstStyle/>
          <a:p>
            <a:endParaRPr lang="en-GB"/>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a:p>
        </p:txBody>
      </p:sp>
      <p:sp>
        <p:nvSpPr>
          <p:cNvPr id="3" name="Title 2"/>
          <p:cNvSpPr>
            <a:spLocks noGrp="1"/>
          </p:cNvSpPr>
          <p:nvPr>
            <p:ph type="title"/>
          </p:nvPr>
        </p:nvSpPr>
        <p:spPr/>
        <p:txBody>
          <a:bodyPr/>
          <a:lstStyle/>
          <a:p>
            <a:r>
              <a:rPr lang="en-GB" dirty="0" smtClean="0"/>
              <a:t>Mode1:Output Control Signals</a:t>
            </a:r>
            <a:endParaRPr lang="en-GB" dirty="0"/>
          </a:p>
        </p:txBody>
      </p:sp>
      <p:pic>
        <p:nvPicPr>
          <p:cNvPr id="4098" name="Picture 2"/>
          <p:cNvPicPr>
            <a:picLocks noChangeAspect="1" noChangeArrowheads="1"/>
          </p:cNvPicPr>
          <p:nvPr/>
        </p:nvPicPr>
        <p:blipFill>
          <a:blip r:embed="rId3"/>
          <a:srcRect/>
          <a:stretch>
            <a:fillRect/>
          </a:stretch>
        </p:blipFill>
        <p:spPr bwMode="auto">
          <a:xfrm>
            <a:off x="228600" y="1471613"/>
            <a:ext cx="8686800" cy="4852987"/>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447800"/>
            <a:ext cx="8229600" cy="4953000"/>
          </a:xfrm>
        </p:spPr>
        <p:txBody>
          <a:bodyPr/>
          <a:lstStyle/>
          <a:p>
            <a:r>
              <a:rPr lang="en-GB" dirty="0" smtClean="0"/>
              <a:t>OBF</a:t>
            </a:r>
          </a:p>
          <a:p>
            <a:pPr lvl="1"/>
            <a:r>
              <a:rPr lang="en-GB" dirty="0" smtClean="0"/>
              <a:t>Output signal that goes low when MP writes data into the output latch of 8255.</a:t>
            </a:r>
          </a:p>
          <a:p>
            <a:r>
              <a:rPr lang="en-GB" dirty="0" smtClean="0"/>
              <a:t>ACK</a:t>
            </a:r>
          </a:p>
          <a:p>
            <a:pPr lvl="1"/>
            <a:r>
              <a:rPr lang="en-GB" dirty="0" smtClean="0"/>
              <a:t>Input signal from peripheral that must output a low when peripheral receives data from output ports of 8255.</a:t>
            </a:r>
          </a:p>
          <a:p>
            <a:r>
              <a:rPr lang="en-GB" dirty="0" smtClean="0"/>
              <a:t>INTR</a:t>
            </a:r>
          </a:p>
          <a:p>
            <a:pPr lvl="1"/>
            <a:r>
              <a:rPr lang="en-GB" dirty="0" smtClean="0"/>
              <a:t>Output </a:t>
            </a:r>
            <a:r>
              <a:rPr lang="en-GB" dirty="0" err="1" smtClean="0"/>
              <a:t>signal,set</a:t>
            </a:r>
            <a:r>
              <a:rPr lang="en-GB" dirty="0" smtClean="0"/>
              <a:t> by the rising edge of ACK signal.</a:t>
            </a:r>
          </a:p>
          <a:p>
            <a:pPr lvl="1"/>
            <a:r>
              <a:rPr lang="en-GB" dirty="0" smtClean="0"/>
              <a:t>Can be used to interrupt the MP to  request to the next data byte for output.</a:t>
            </a:r>
          </a:p>
          <a:p>
            <a:pPr lvl="1"/>
            <a:r>
              <a:rPr lang="en-GB" dirty="0" smtClean="0"/>
              <a:t>Set when OBF,ACK &amp; INTE are at logic 1.</a:t>
            </a:r>
          </a:p>
          <a:p>
            <a:pPr lvl="1"/>
            <a:endParaRPr lang="en-GB" dirty="0" smtClean="0"/>
          </a:p>
          <a:p>
            <a:pPr lvl="1"/>
            <a:endParaRPr lang="en-GB" dirty="0"/>
          </a:p>
        </p:txBody>
      </p:sp>
      <p:sp>
        <p:nvSpPr>
          <p:cNvPr id="3" name="Title 2"/>
          <p:cNvSpPr>
            <a:spLocks noGrp="1"/>
          </p:cNvSpPr>
          <p:nvPr>
            <p:ph type="title"/>
          </p:nvPr>
        </p:nvSpPr>
        <p:spPr/>
        <p:txBody>
          <a:bodyPr/>
          <a:lstStyle/>
          <a:p>
            <a:endParaRPr lang="en-GB"/>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INTE</a:t>
            </a:r>
          </a:p>
          <a:p>
            <a:pPr lvl="1"/>
            <a:r>
              <a:rPr lang="en-GB" dirty="0" smtClean="0"/>
              <a:t>Internal </a:t>
            </a:r>
            <a:r>
              <a:rPr lang="en-GB" dirty="0" err="1" smtClean="0"/>
              <a:t>flipflop</a:t>
            </a:r>
            <a:r>
              <a:rPr lang="en-GB" dirty="0" smtClean="0"/>
              <a:t> to a port to generate INTR</a:t>
            </a:r>
          </a:p>
          <a:p>
            <a:pPr lvl="1"/>
            <a:r>
              <a:rPr lang="en-GB" dirty="0" smtClean="0"/>
              <a:t>2 </a:t>
            </a:r>
            <a:r>
              <a:rPr lang="en-GB" dirty="0" err="1" smtClean="0"/>
              <a:t>flipflops</a:t>
            </a:r>
            <a:r>
              <a:rPr lang="en-GB" dirty="0" smtClean="0"/>
              <a:t>  are set or reset  in BSR mode.</a:t>
            </a:r>
          </a:p>
          <a:p>
            <a:pPr lvl="1"/>
            <a:r>
              <a:rPr lang="en-GB" dirty="0" smtClean="0"/>
              <a:t>INTE</a:t>
            </a:r>
            <a:r>
              <a:rPr lang="en-GB" baseline="-25000" dirty="0" smtClean="0"/>
              <a:t>A</a:t>
            </a:r>
            <a:r>
              <a:rPr lang="en-GB" dirty="0" smtClean="0"/>
              <a:t> is disabled  through PC6 and INTE</a:t>
            </a:r>
            <a:r>
              <a:rPr lang="en-GB" baseline="-25000" dirty="0" smtClean="0"/>
              <a:t>B </a:t>
            </a:r>
            <a:r>
              <a:rPr lang="en-GB" dirty="0" smtClean="0"/>
              <a:t> is disabled through PC2.</a:t>
            </a:r>
            <a:endParaRPr lang="en-GB" baseline="-25000" dirty="0" smtClean="0"/>
          </a:p>
          <a:p>
            <a:endParaRPr lang="en-GB" dirty="0"/>
          </a:p>
        </p:txBody>
      </p:sp>
      <p:sp>
        <p:nvSpPr>
          <p:cNvPr id="3" name="Title 2"/>
          <p:cNvSpPr>
            <a:spLocks noGrp="1"/>
          </p:cNvSpPr>
          <p:nvPr>
            <p:ph type="title"/>
          </p:nvPr>
        </p:nvSpPr>
        <p:spPr/>
        <p:txBody>
          <a:bodyPr/>
          <a:lstStyle/>
          <a:p>
            <a:endParaRPr lang="en-GB"/>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used primarily in applications such as data transfer between the two computers or floppy disk controller interface.</a:t>
            </a:r>
          </a:p>
          <a:p>
            <a:r>
              <a:rPr lang="en-GB" dirty="0" smtClean="0"/>
              <a:t> Port A can be configured as the bidirectional port and Port B either in mode 0 or mode 1. </a:t>
            </a:r>
          </a:p>
          <a:p>
            <a:r>
              <a:rPr lang="en-GB" dirty="0" smtClean="0"/>
              <a:t>Port A uses five signals from Port C as handshake signals for data transfer. </a:t>
            </a:r>
          </a:p>
          <a:p>
            <a:r>
              <a:rPr lang="en-GB" dirty="0" smtClean="0"/>
              <a:t>The remaining three lines from Port C can</a:t>
            </a:r>
          </a:p>
          <a:p>
            <a:r>
              <a:rPr lang="en-GB" dirty="0" smtClean="0"/>
              <a:t>be used either as simple I/O or as handshake signals for Port B.</a:t>
            </a:r>
            <a:endParaRPr lang="en-GB" dirty="0"/>
          </a:p>
        </p:txBody>
      </p:sp>
      <p:sp>
        <p:nvSpPr>
          <p:cNvPr id="3" name="Title 2"/>
          <p:cNvSpPr>
            <a:spLocks noGrp="1"/>
          </p:cNvSpPr>
          <p:nvPr>
            <p:ph type="title"/>
          </p:nvPr>
        </p:nvSpPr>
        <p:spPr/>
        <p:txBody>
          <a:bodyPr>
            <a:normAutofit fontScale="90000"/>
          </a:bodyPr>
          <a:lstStyle/>
          <a:p>
            <a:r>
              <a:rPr lang="pt-BR" dirty="0" smtClean="0"/>
              <a:t>Mode 2 : Bidirectional Data Transfer</a:t>
            </a:r>
            <a:endParaRPr lang="en-GB"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a:p>
        </p:txBody>
      </p:sp>
      <p:sp>
        <p:nvSpPr>
          <p:cNvPr id="3" name="Title 2"/>
          <p:cNvSpPr>
            <a:spLocks noGrp="1"/>
          </p:cNvSpPr>
          <p:nvPr>
            <p:ph type="title"/>
          </p:nvPr>
        </p:nvSpPr>
        <p:spPr/>
        <p:txBody>
          <a:bodyPr/>
          <a:lstStyle/>
          <a:p>
            <a:r>
              <a:rPr lang="en-GB" dirty="0" smtClean="0"/>
              <a:t>Mode2 Control Signals</a:t>
            </a:r>
            <a:endParaRPr lang="en-GB" dirty="0"/>
          </a:p>
        </p:txBody>
      </p:sp>
      <p:pic>
        <p:nvPicPr>
          <p:cNvPr id="6146" name="Picture 2"/>
          <p:cNvPicPr>
            <a:picLocks noChangeAspect="1" noChangeArrowheads="1"/>
          </p:cNvPicPr>
          <p:nvPr/>
        </p:nvPicPr>
        <p:blipFill>
          <a:blip r:embed="rId2"/>
          <a:srcRect/>
          <a:stretch>
            <a:fillRect/>
          </a:stretch>
        </p:blipFill>
        <p:spPr bwMode="auto">
          <a:xfrm>
            <a:off x="0" y="1447800"/>
            <a:ext cx="9144000" cy="54102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Means “at irregular intervals”.</a:t>
            </a:r>
          </a:p>
          <a:p>
            <a:r>
              <a:rPr lang="en-US" dirty="0" smtClean="0"/>
              <a:t>Not based on pre-determined  timing pattern.</a:t>
            </a:r>
          </a:p>
          <a:p>
            <a:r>
              <a:rPr lang="en-US" dirty="0" smtClean="0"/>
              <a:t>When the I/O device speed and microprocessor speed do not match, asynchronous mode may be used.</a:t>
            </a:r>
          </a:p>
          <a:p>
            <a:r>
              <a:rPr lang="en-US" dirty="0" smtClean="0"/>
              <a:t>MPU initiates data transfer  by requesting the device to get ready.</a:t>
            </a:r>
          </a:p>
          <a:p>
            <a:r>
              <a:rPr lang="en-US" dirty="0" smtClean="0"/>
              <a:t>Each data transfer is preceded by a request ready signal generated by MPU and an acknowledgement signal issued by I/O device.</a:t>
            </a:r>
          </a:p>
          <a:p>
            <a:r>
              <a:rPr lang="en-US" dirty="0" smtClean="0"/>
              <a:t>This method is known as handshaking method of data transfer.</a:t>
            </a:r>
          </a:p>
          <a:p>
            <a:r>
              <a:rPr lang="en-US" dirty="0" smtClean="0"/>
              <a:t>Software and hardware approach is there for asynchronous data transfer.</a:t>
            </a:r>
            <a:endParaRPr lang="en-IN" dirty="0"/>
          </a:p>
        </p:txBody>
      </p:sp>
      <p:sp>
        <p:nvSpPr>
          <p:cNvPr id="3" name="Title 2"/>
          <p:cNvSpPr>
            <a:spLocks noGrp="1"/>
          </p:cNvSpPr>
          <p:nvPr>
            <p:ph type="title"/>
          </p:nvPr>
        </p:nvSpPr>
        <p:spPr/>
        <p:txBody>
          <a:bodyPr>
            <a:normAutofit fontScale="90000"/>
          </a:bodyPr>
          <a:lstStyle/>
          <a:p>
            <a:r>
              <a:rPr lang="en-US" dirty="0" smtClean="0"/>
              <a:t>b)   Asynchronous Data Transfer</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245291"/>
          </a:xfrm>
        </p:spPr>
        <p:txBody>
          <a:bodyPr>
            <a:normAutofit lnSpcReduction="10000"/>
          </a:bodyPr>
          <a:lstStyle/>
          <a:p>
            <a:pPr>
              <a:buNone/>
            </a:pPr>
            <a:r>
              <a:rPr lang="en-US" b="1" dirty="0" smtClean="0">
                <a:solidFill>
                  <a:schemeClr val="accent2">
                    <a:lumMod val="75000"/>
                  </a:schemeClr>
                </a:solidFill>
              </a:rPr>
              <a:t>Software approach</a:t>
            </a:r>
          </a:p>
          <a:p>
            <a:r>
              <a:rPr lang="en-US" dirty="0" smtClean="0"/>
              <a:t>The microprocessor initiates I/O device to get ready then continuously checks the status of the device till the I/O device becomes ready to transfer data.</a:t>
            </a:r>
          </a:p>
          <a:p>
            <a:pPr>
              <a:buNone/>
            </a:pPr>
            <a:r>
              <a:rPr lang="en-US" dirty="0" smtClean="0"/>
              <a:t> </a:t>
            </a:r>
            <a:r>
              <a:rPr lang="en-US" b="1" dirty="0" smtClean="0">
                <a:solidFill>
                  <a:schemeClr val="accent2">
                    <a:lumMod val="75000"/>
                  </a:schemeClr>
                </a:solidFill>
              </a:rPr>
              <a:t>Hardware approach :</a:t>
            </a:r>
          </a:p>
          <a:p>
            <a:r>
              <a:rPr lang="en-US" dirty="0" smtClean="0"/>
              <a:t>When I/O device or memory chip becomes ready to transfer data, it makes the READY signal high.</a:t>
            </a:r>
          </a:p>
          <a:p>
            <a:r>
              <a:rPr lang="en-US" dirty="0" smtClean="0"/>
              <a:t>If the READY signal is low, MP enters a wait state.</a:t>
            </a:r>
          </a:p>
          <a:p>
            <a:pPr>
              <a:buNone/>
            </a:pPr>
            <a:r>
              <a:rPr lang="en-US" dirty="0" smtClean="0"/>
              <a:t>Processing time is wasted due to waiting of the processor.</a:t>
            </a:r>
          </a:p>
          <a:p>
            <a:endParaRPr lang="en-US" dirty="0" smtClean="0"/>
          </a:p>
          <a:p>
            <a:endParaRPr lang="en-IN" dirty="0"/>
          </a:p>
        </p:txBody>
      </p:sp>
      <p:sp>
        <p:nvSpPr>
          <p:cNvPr id="3" name="Title 2"/>
          <p:cNvSpPr>
            <a:spLocks noGrp="1"/>
          </p:cNvSpPr>
          <p:nvPr>
            <p:ph type="title"/>
          </p:nvPr>
        </p:nvSpPr>
        <p:spPr>
          <a:xfrm>
            <a:off x="457200" y="274638"/>
            <a:ext cx="8229600" cy="411162"/>
          </a:xfrm>
        </p:spPr>
        <p:txBody>
          <a:bodyPr>
            <a:normAutofit fontScale="90000"/>
          </a:bodyPr>
          <a:lstStyle/>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2994</TotalTime>
  <Words>3656</Words>
  <Application>Microsoft Office PowerPoint</Application>
  <PresentationFormat>On-screen Show (4:3)</PresentationFormat>
  <Paragraphs>393</Paragraphs>
  <Slides>78</Slides>
  <Notes>26</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Concourse</vt:lpstr>
      <vt:lpstr>DATA TRANSFER SCHEMES</vt:lpstr>
      <vt:lpstr>NEED OF DATA TRANSFER SCHEMES</vt:lpstr>
      <vt:lpstr>Data Transfer Schemes</vt:lpstr>
      <vt:lpstr>PROGRAMMED DATA TRANSFER</vt:lpstr>
      <vt:lpstr>TYPES OF PROGRAMMED DATA TRANSFER SCHEMES</vt:lpstr>
      <vt:lpstr>a)  Synchronous Data Transfer</vt:lpstr>
      <vt:lpstr>Slide 7</vt:lpstr>
      <vt:lpstr>b)   Asynchronous Data Transfer</vt:lpstr>
      <vt:lpstr>Slide 9</vt:lpstr>
      <vt:lpstr>Asyncronous Data Transfer</vt:lpstr>
      <vt:lpstr>Asyncronous Data Transfer for A/D Converter</vt:lpstr>
      <vt:lpstr>Drawbacks of  Synchronous &amp; Asynchronous data transfer schemes</vt:lpstr>
      <vt:lpstr>c) Interrupt Driven Data Transfer</vt:lpstr>
      <vt:lpstr>Interrupt Driven  Data Transfer</vt:lpstr>
      <vt:lpstr>Interrupt driven data transfer for an A/D converter</vt:lpstr>
      <vt:lpstr>Drawbacks of Interrupt Driven Data Transfer</vt:lpstr>
      <vt:lpstr>DMA- Direct Memory Access</vt:lpstr>
      <vt:lpstr>Slide 18</vt:lpstr>
      <vt:lpstr>DMA Singnals</vt:lpstr>
      <vt:lpstr>BURST MODE DMA TRANSFER </vt:lpstr>
      <vt:lpstr>CYCLE STEALING TECHNIQUE </vt:lpstr>
      <vt:lpstr>8257- DMA Controller</vt:lpstr>
      <vt:lpstr>Features of 8257</vt:lpstr>
      <vt:lpstr>Slide 24</vt:lpstr>
      <vt:lpstr>8257-DMA Controller</vt:lpstr>
      <vt:lpstr>Signal Description</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8257 DMA controller –Functional block diagram</vt:lpstr>
      <vt:lpstr>Functions of 8257</vt:lpstr>
      <vt:lpstr>Functional Blocks</vt:lpstr>
      <vt:lpstr>Slide 43</vt:lpstr>
      <vt:lpstr>Slide 44</vt:lpstr>
      <vt:lpstr>Slide 45</vt:lpstr>
      <vt:lpstr>DMA address register</vt:lpstr>
      <vt:lpstr>Terminal Count Register</vt:lpstr>
      <vt:lpstr>Slide 48</vt:lpstr>
      <vt:lpstr>Count Register</vt:lpstr>
      <vt:lpstr>Mode Set Register</vt:lpstr>
      <vt:lpstr>8257- Mode Set Register -Format</vt:lpstr>
      <vt:lpstr>Priority modes of 8257</vt:lpstr>
      <vt:lpstr>Mode Set Register</vt:lpstr>
      <vt:lpstr>Slide 54</vt:lpstr>
      <vt:lpstr>8257- Status register-Format</vt:lpstr>
      <vt:lpstr>Slide 56</vt:lpstr>
      <vt:lpstr>8257 Operation</vt:lpstr>
      <vt:lpstr>Slide 58</vt:lpstr>
      <vt:lpstr>Slide 59</vt:lpstr>
      <vt:lpstr>Slide 60</vt:lpstr>
      <vt:lpstr>8255-Programmable Peripheral Interface(PPI)</vt:lpstr>
      <vt:lpstr>Slide 62</vt:lpstr>
      <vt:lpstr>8255-Functional Block diagram</vt:lpstr>
      <vt:lpstr>Control Logic of 8255</vt:lpstr>
      <vt:lpstr>Control Word Format</vt:lpstr>
      <vt:lpstr>Slide 66</vt:lpstr>
      <vt:lpstr>BSR Mode</vt:lpstr>
      <vt:lpstr>BSR Mode</vt:lpstr>
      <vt:lpstr>I/O Modes</vt:lpstr>
      <vt:lpstr>Slide 70</vt:lpstr>
      <vt:lpstr>Mode 1 : Input control signals</vt:lpstr>
      <vt:lpstr>Slide 72</vt:lpstr>
      <vt:lpstr>Slide 73</vt:lpstr>
      <vt:lpstr>Mode1:Output Control Signals</vt:lpstr>
      <vt:lpstr>Slide 75</vt:lpstr>
      <vt:lpstr>Slide 76</vt:lpstr>
      <vt:lpstr>Mode 2 : Bidirectional Data Transfer</vt:lpstr>
      <vt:lpstr>Mode2 Control Signals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TRANSFER SCHEMES</dc:title>
  <dc:creator>Alphy</dc:creator>
  <cp:lastModifiedBy>user</cp:lastModifiedBy>
  <cp:revision>136</cp:revision>
  <dcterms:created xsi:type="dcterms:W3CDTF">2006-08-16T00:00:00Z</dcterms:created>
  <dcterms:modified xsi:type="dcterms:W3CDTF">2016-04-19T07:10:04Z</dcterms:modified>
</cp:coreProperties>
</file>