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73"/>
  </p:normalViewPr>
  <p:slideViewPr>
    <p:cSldViewPr snapToGrid="0">
      <p:cViewPr varScale="1">
        <p:scale>
          <a:sx n="122" d="100"/>
          <a:sy n="122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Total Model Training time (sec)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Model Training time (sec)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Sheet1!$A$4:$A$7</c:f>
              <c:strCache>
                <c:ptCount val="4"/>
                <c:pt idx="0">
                  <c:v>Standalone Random Forest</c:v>
                </c:pt>
                <c:pt idx="1">
                  <c:v>Standalone XGBoost</c:v>
                </c:pt>
                <c:pt idx="2">
                  <c:v>CNN+Random Forest</c:v>
                </c:pt>
                <c:pt idx="3">
                  <c:v>Ensemble Stacking Method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42.074695587158203</c:v>
                </c:pt>
                <c:pt idx="1">
                  <c:v>265.548176288604</c:v>
                </c:pt>
                <c:pt idx="2">
                  <c:v>2226.79</c:v>
                </c:pt>
                <c:pt idx="3">
                  <c:v>1143.9749119281701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A-4F5F-9652-FDEA68A6A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47586543"/>
        <c:axId val="139906655"/>
      </c:barChart>
      <c:catAx>
        <c:axId val="1147586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06655"/>
        <c:crosses val="autoZero"/>
        <c:auto val="1"/>
        <c:lblAlgn val="ctr"/>
        <c:lblOffset val="100"/>
        <c:noMultiLvlLbl val="0"/>
      </c:catAx>
      <c:valAx>
        <c:axId val="13990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58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Inference Time per sample (sec)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Inference Time per sample (sec)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Sheet1!$A$4:$A$7</c:f>
              <c:strCache>
                <c:ptCount val="4"/>
                <c:pt idx="0">
                  <c:v>Standalone Random Forest</c:v>
                </c:pt>
                <c:pt idx="1">
                  <c:v>Standalone XGBoost</c:v>
                </c:pt>
                <c:pt idx="2">
                  <c:v>CNN+Random Forest</c:v>
                </c:pt>
                <c:pt idx="3">
                  <c:v>Ensemble Stacking Method</c:v>
                </c:pt>
              </c:strCache>
            </c:strRef>
          </c:cat>
          <c:val>
            <c:numRef>
              <c:f>Sheet1!$C$4:$C$7</c:f>
              <c:numCache>
                <c:formatCode>0.00E+00</c:formatCode>
                <c:ptCount val="4"/>
                <c:pt idx="0">
                  <c:v>1.42424521502344E-5</c:v>
                </c:pt>
                <c:pt idx="1">
                  <c:v>2.4548166658408898E-6</c:v>
                </c:pt>
                <c:pt idx="2" formatCode="General">
                  <c:v>1.0754051538483599E-4</c:v>
                </c:pt>
                <c:pt idx="3">
                  <c:v>4.6441387886894199E-5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D-4FA1-8B90-B43E99E466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147929151"/>
        <c:axId val="634869839"/>
      </c:barChart>
      <c:catAx>
        <c:axId val="1147929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869839"/>
        <c:crosses val="autoZero"/>
        <c:auto val="1"/>
        <c:lblAlgn val="ctr"/>
        <c:lblOffset val="100"/>
        <c:noMultiLvlLbl val="0"/>
      </c:catAx>
      <c:valAx>
        <c:axId val="634869839"/>
        <c:scaling>
          <c:orientation val="minMax"/>
        </c:scaling>
        <c:delete val="1"/>
        <c:axPos val="l"/>
        <c:numFmt formatCode="0.00E+00" sourceLinked="1"/>
        <c:majorTickMark val="none"/>
        <c:minorTickMark val="none"/>
        <c:tickLblPos val="nextTo"/>
        <c:crossAx val="1147929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022ACF-8ADF-CCEC-B26B-EC168F291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0C0BA-3FBC-FF48-C579-8EDB1A655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2D89-18AA-4BB8-A69E-44FE42BAB3A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6FC-A4BA-84B4-B5BA-A5D384A47B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49BD-177E-2B6A-F435-39A0F38DF9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9191C-6332-44ED-9BE8-E522240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AC05-8F5C-422F-8BCD-33E17506CB0A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ABF5-81AB-493F-B59A-792450EF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Addressing data imbalance issues.</a:t>
            </a:r>
          </a:p>
          <a:p>
            <a:pPr>
              <a:lnSpc>
                <a:spcPct val="200000"/>
              </a:lnSpc>
            </a:pPr>
            <a:r>
              <a:rPr lang="en-US" dirty="0"/>
              <a:t>Selecting suitable feature subsets for ML algorithms.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Developing robust intrusion detection Ensemble Learning – Stacking model.</a:t>
            </a:r>
          </a:p>
          <a:p>
            <a:pPr>
              <a:lnSpc>
                <a:spcPct val="200000"/>
              </a:lnSpc>
            </a:pPr>
            <a:r>
              <a:rPr lang="en-US" dirty="0"/>
              <a:t>Comparing model performance with existing baseline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BF5-81AB-493F-B59A-792450EF1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3DD-D60C-4109-B9C7-A6AE9CED0675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28B-8845-4F73-8E2B-B4765DFE12DB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5FB-6131-4253-8EDB-91D81FC9B516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17E-3E43-4F4C-A55E-03C1A65EBBF2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5304-09DB-4A7E-9FF3-491D5AB56D90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8881-7195-4814-BEAF-7631209B52BC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54C3-39E4-43C6-8565-22BC6E1D8422}" type="datetime1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5212-3C55-4D6D-AB34-8C58F5D27866}" type="datetime1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5A5-0370-41FF-A63E-A9DDD05C5565}" type="datetime1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BC04-97FB-4F8E-90CF-C22149E4FA69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C84E-1F64-410F-9069-B1B3AC18411A}" type="datetime1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60726D6C-12F8-415D-BA65-7E3B4FA0EA89}" type="datetime1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7389B3F-29E3-4821-06CC-9B73DA2D410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11112" r="17954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BC51-ACDF-B173-B9F2-A3A59A9A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2155371"/>
            <a:ext cx="3238500" cy="264522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900" b="1" dirty="0">
                <a:latin typeface="Aptos Display" panose="020B0004020202020204" pitchFamily="34" charset="0"/>
              </a:rPr>
              <a:t>Team ML_IDS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Nasik Sami Khan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Md. Shamim Towhid</a:t>
            </a:r>
          </a:p>
          <a:p>
            <a:r>
              <a:rPr lang="en-US" sz="2600" dirty="0">
                <a:latin typeface="Aptos Display" panose="020B0004020202020204" pitchFamily="34" charset="0"/>
              </a:rPr>
              <a:t>Md Mahibul Hasan</a:t>
            </a:r>
          </a:p>
          <a:p>
            <a:endParaRPr lang="en-US" sz="2600" dirty="0">
              <a:latin typeface="Aptos Display" panose="020B0004020202020204" pitchFamily="34" charset="0"/>
            </a:endParaRPr>
          </a:p>
          <a:p>
            <a:r>
              <a:rPr lang="en-US" sz="2200" dirty="0">
                <a:latin typeface="Aptos Display" panose="020B0004020202020204" pitchFamily="34" charset="0"/>
              </a:rPr>
              <a:t>Networking Lab</a:t>
            </a:r>
          </a:p>
          <a:p>
            <a:r>
              <a:rPr lang="en-US" sz="2200" dirty="0">
                <a:latin typeface="Aptos Display" panose="020B0004020202020204" pitchFamily="34" charset="0"/>
              </a:rPr>
              <a:t>University of Regina, SK, Canada</a:t>
            </a:r>
          </a:p>
          <a:p>
            <a:endParaRPr lang="en-US" sz="1050" dirty="0">
              <a:latin typeface="Aptos Display" panose="020B00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CEA1E6-F854-E7E6-62B1-5BBB11EE3812}"/>
              </a:ext>
            </a:extLst>
          </p:cNvPr>
          <p:cNvSpPr txBox="1">
            <a:spLocks/>
          </p:cNvSpPr>
          <p:nvPr/>
        </p:nvSpPr>
        <p:spPr>
          <a:xfrm>
            <a:off x="1419921" y="2340451"/>
            <a:ext cx="3020049" cy="185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Intrusion and Vulnerability Detection in Software-Defined Networks (SDN) </a:t>
            </a:r>
            <a:endParaRPr lang="en-US" sz="5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D29704-A63E-AB27-052A-B41D143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-24739"/>
            <a:ext cx="8915402" cy="13716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86" y="1373880"/>
            <a:ext cx="8915402" cy="4859771"/>
          </a:xfrm>
        </p:spPr>
        <p:txBody>
          <a:bodyPr/>
          <a:lstStyle/>
          <a:p>
            <a:r>
              <a:rPr lang="en-US" dirty="0"/>
              <a:t>Exploring Few-shot learning to solve Intrusion detection.</a:t>
            </a:r>
          </a:p>
          <a:p>
            <a:r>
              <a:rPr lang="en-US" dirty="0"/>
              <a:t>Exploring custom ensemble models and voting to solve class imbalance issues.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Our model accurately predicts minority classes. </a:t>
            </a:r>
          </a:p>
          <a:p>
            <a:r>
              <a:rPr lang="en-US" dirty="0"/>
              <a:t> The ensemble model outperforms the baseline models.</a:t>
            </a:r>
          </a:p>
          <a:p>
            <a:r>
              <a:rPr lang="en-US" dirty="0"/>
              <a:t>Feature selection and data augmentation played a pivotal role.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C7673-8C38-BA26-6BDC-8E71A4CD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1BAE26-2EBF-4082-C187-BE9F69630477}"/>
              </a:ext>
            </a:extLst>
          </p:cNvPr>
          <p:cNvSpPr/>
          <p:nvPr/>
        </p:nvSpPr>
        <p:spPr>
          <a:xfrm flipV="1">
            <a:off x="6416940" y="6086784"/>
            <a:ext cx="630304" cy="2458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F50DB-741D-7EEC-0F51-5C9169B7E3CE}"/>
              </a:ext>
            </a:extLst>
          </p:cNvPr>
          <p:cNvSpPr txBox="1">
            <a:spLocks/>
          </p:cNvSpPr>
          <p:nvPr/>
        </p:nvSpPr>
        <p:spPr>
          <a:xfrm>
            <a:off x="476249" y="2432165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28323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03A5-21F2-5EA2-7ED8-7F9C2ABA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19" y="2367280"/>
            <a:ext cx="3096261" cy="1371600"/>
          </a:xfrm>
        </p:spPr>
        <p:txBody>
          <a:bodyPr/>
          <a:lstStyle/>
          <a:p>
            <a:r>
              <a:rPr lang="en-US" dirty="0"/>
              <a:t>Thank you 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404D-C541-7AC0-A894-4EAC812F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Result Discussion</a:t>
            </a:r>
          </a:p>
          <a:p>
            <a:r>
              <a:rPr lang="en-US" dirty="0"/>
              <a:t>Ongoing works </a:t>
            </a:r>
          </a:p>
          <a:p>
            <a:r>
              <a:rPr lang="en-US" dirty="0"/>
              <a:t>Conclusion  &amp; Future Works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B8592A-7BEC-11FE-A8EE-6CE43CB2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98" y="471930"/>
            <a:ext cx="8915402" cy="1371600"/>
          </a:xfrm>
        </p:spPr>
        <p:txBody>
          <a:bodyPr>
            <a:normAutofit/>
          </a:bodyPr>
          <a:lstStyle/>
          <a:p>
            <a:r>
              <a:rPr lang="en-US" sz="2800" i="0" dirty="0">
                <a:effectLst/>
                <a:latin typeface="Söhn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7" y="1901113"/>
            <a:ext cx="8250984" cy="4137259"/>
          </a:xfrm>
        </p:spPr>
        <p:txBody>
          <a:bodyPr/>
          <a:lstStyle/>
          <a:p>
            <a:pPr algn="just"/>
            <a:r>
              <a:rPr lang="en-US" dirty="0"/>
              <a:t>Traditional networks evolved; SDNs and SD-WAN are globally adopted.</a:t>
            </a:r>
          </a:p>
          <a:p>
            <a:pPr algn="just"/>
            <a:r>
              <a:rPr lang="en-US" dirty="0"/>
              <a:t>The centralized nature of SDNs is vulnerable to potential attacks. </a:t>
            </a:r>
          </a:p>
          <a:p>
            <a:pPr algn="just"/>
            <a:r>
              <a:rPr lang="en-US" dirty="0"/>
              <a:t>Limited dataset and research on SDN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Dataset consisting of 1.78 million rows, 78 columns, and 15 classes.</a:t>
            </a:r>
          </a:p>
          <a:p>
            <a:pPr algn="just"/>
            <a:r>
              <a:rPr lang="en-US" dirty="0"/>
              <a:t>Addressing class-imbalance issues for the dataset.</a:t>
            </a:r>
          </a:p>
          <a:p>
            <a:pPr algn="just"/>
            <a:r>
              <a:rPr lang="en-US" dirty="0"/>
              <a:t>Subsets of data based on class distribution.</a:t>
            </a:r>
          </a:p>
          <a:p>
            <a:pPr algn="just"/>
            <a:r>
              <a:rPr lang="en-US" dirty="0"/>
              <a:t>The goal of this competition is to identify various attacks.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66C4FD-8623-4841-616D-7D36DC3DED95}"/>
              </a:ext>
            </a:extLst>
          </p:cNvPr>
          <p:cNvSpPr txBox="1">
            <a:spLocks/>
          </p:cNvSpPr>
          <p:nvPr/>
        </p:nvSpPr>
        <p:spPr>
          <a:xfrm>
            <a:off x="157843" y="6498771"/>
            <a:ext cx="7810500" cy="212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800" dirty="0"/>
              <a:t>https://challenge.aiforgood.itu.int/match/matchitem/81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1A31-4647-287D-51EE-C0E3ADF8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BD504D2-7511-013D-C0A8-56E4E0EE8DB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21227" y="1440714"/>
            <a:ext cx="3570773" cy="41372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433AC-0126-7692-7FFF-3DB75136C058}"/>
              </a:ext>
            </a:extLst>
          </p:cNvPr>
          <p:cNvSpPr/>
          <p:nvPr/>
        </p:nvSpPr>
        <p:spPr>
          <a:xfrm>
            <a:off x="9176656" y="2073729"/>
            <a:ext cx="2762867" cy="82370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61E3D0-A2E0-82AA-81C4-466A8B79A341}"/>
              </a:ext>
            </a:extLst>
          </p:cNvPr>
          <p:cNvSpPr/>
          <p:nvPr/>
        </p:nvSpPr>
        <p:spPr>
          <a:xfrm>
            <a:off x="9176656" y="2897430"/>
            <a:ext cx="2762867" cy="120104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249004-5615-8B3D-1197-B5E674B3C03C}"/>
              </a:ext>
            </a:extLst>
          </p:cNvPr>
          <p:cNvSpPr/>
          <p:nvPr/>
        </p:nvSpPr>
        <p:spPr>
          <a:xfrm>
            <a:off x="9176656" y="4098471"/>
            <a:ext cx="2762867" cy="9797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266" y="0"/>
            <a:ext cx="5057468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Proposed Methodology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4B603-0C47-0F4E-0196-9404E47D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106EE-5789-E713-6D19-F9F155A0DC6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9265" y="1061884"/>
            <a:ext cx="10943303" cy="5043947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947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16" y="-170025"/>
            <a:ext cx="8915402" cy="1371600"/>
          </a:xfrm>
        </p:spPr>
        <p:txBody>
          <a:bodyPr/>
          <a:lstStyle/>
          <a:p>
            <a:r>
              <a:rPr lang="en-US" dirty="0"/>
              <a:t>Data Pre-processing and 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F63AC-8C88-7655-CAE6-EB475847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6AF837-46DA-324E-2C6F-83BDE30D9C5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007586" y="4192697"/>
            <a:ext cx="5031231" cy="18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64ED4-E62C-59D7-157C-CDD42091D1B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091680" y="1084401"/>
            <a:ext cx="4847844" cy="3108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8756-3302-79D0-C90B-AC048E259383}"/>
              </a:ext>
            </a:extLst>
          </p:cNvPr>
          <p:cNvSpPr txBox="1">
            <a:spLocks/>
          </p:cNvSpPr>
          <p:nvPr/>
        </p:nvSpPr>
        <p:spPr>
          <a:xfrm>
            <a:off x="429216" y="1682356"/>
            <a:ext cx="6204883" cy="385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60000"/>
              </a:lnSpc>
            </a:pPr>
            <a:r>
              <a:rPr lang="en-US" dirty="0"/>
              <a:t>Remove missing or infinite values and scale feature values.</a:t>
            </a:r>
          </a:p>
          <a:p>
            <a:pPr>
              <a:lnSpc>
                <a:spcPct val="260000"/>
              </a:lnSpc>
            </a:pPr>
            <a:r>
              <a:rPr lang="en-US" dirty="0"/>
              <a:t>Combined up-sampling and down-sampling strategy.</a:t>
            </a:r>
          </a:p>
          <a:p>
            <a:pPr>
              <a:lnSpc>
                <a:spcPct val="260000"/>
              </a:lnSpc>
            </a:pPr>
            <a:r>
              <a:rPr lang="en-US" dirty="0"/>
              <a:t>Feature selection with embedded method - Random Forest (RF).</a:t>
            </a:r>
          </a:p>
          <a:p>
            <a:pPr>
              <a:lnSpc>
                <a:spcPct val="260000"/>
              </a:lnSpc>
            </a:pPr>
            <a:r>
              <a:rPr lang="en-US" dirty="0"/>
              <a:t> Retained a subset of 28 features based on feature importance.</a:t>
            </a:r>
          </a:p>
          <a:p>
            <a:pPr>
              <a:lnSpc>
                <a:spcPct val="260000"/>
              </a:lnSpc>
            </a:pPr>
            <a:r>
              <a:rPr lang="en-US" dirty="0"/>
              <a:t>Compared RF features with PCA features to select the best one.</a:t>
            </a:r>
          </a:p>
        </p:txBody>
      </p:sp>
    </p:spTree>
    <p:extLst>
      <p:ext uri="{BB962C8B-B14F-4D97-AF65-F5344CB8AC3E}">
        <p14:creationId xmlns:p14="http://schemas.microsoft.com/office/powerpoint/2010/main" val="239231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19" y="-222966"/>
            <a:ext cx="8915402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Ensemble Learning Model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460B6-944E-B8E9-7590-97112E0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8D36D-16C8-9049-103D-B32020C16A23}"/>
              </a:ext>
            </a:extLst>
          </p:cNvPr>
          <p:cNvSpPr txBox="1">
            <a:spLocks/>
          </p:cNvSpPr>
          <p:nvPr/>
        </p:nvSpPr>
        <p:spPr>
          <a:xfrm>
            <a:off x="138179" y="6341382"/>
            <a:ext cx="9148082" cy="516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Syarif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Iwan, et al. "Application of bagging, boosting and stacking to intrusion detection."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Data Mining in Pattern Recognition: 8th International Conference, MLDM 2012, Berlin, Germany, July 13-20, 2012. Proceedings 8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Berlin Heidelberg, 2012.</a:t>
            </a:r>
            <a:endParaRPr lang="en-US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542E65-E934-8328-3DCB-1DD2B9965C8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078469" y="777042"/>
            <a:ext cx="8213012" cy="52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EC0-C61B-AFF5-B581-388F499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99" y="-347345"/>
            <a:ext cx="3552826" cy="1371600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3A23-7765-5DED-0649-C79095C1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5" y="924560"/>
            <a:ext cx="5855295" cy="3418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 achieved an average F1-score of 97.77% with 5-fold cross-validation on the validation set.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also maintained its accuracy on the new data</a:t>
            </a:r>
            <a:r>
              <a:rPr lang="en-US" sz="1400" dirty="0"/>
              <a:t> </a:t>
            </a:r>
            <a:r>
              <a:rPr lang="en-US" dirty="0"/>
              <a:t>test</a:t>
            </a:r>
            <a:r>
              <a:rPr lang="en-US" sz="1600" dirty="0"/>
              <a:t> (CICIDS_2017)</a:t>
            </a:r>
            <a:r>
              <a:rPr lang="en-US" dirty="0"/>
              <a:t> indicating robustness.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struggled to detect rare attacks, indicating a need for more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430A-3856-42B3-E21C-F52E2EB1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0DA92-D581-36D0-E0E4-EEBA4141314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570346" y="173737"/>
            <a:ext cx="5133159" cy="38103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3DDAB0-626B-5D7E-EBCC-B0725F24E0AE}"/>
              </a:ext>
            </a:extLst>
          </p:cNvPr>
          <p:cNvSpPr/>
          <p:nvPr/>
        </p:nvSpPr>
        <p:spPr>
          <a:xfrm>
            <a:off x="11351525" y="2006600"/>
            <a:ext cx="171450" cy="2984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93522-C0F0-8BC1-AEE9-C1284203086F}"/>
              </a:ext>
            </a:extLst>
          </p:cNvPr>
          <p:cNvSpPr/>
          <p:nvPr/>
        </p:nvSpPr>
        <p:spPr>
          <a:xfrm>
            <a:off x="11228877" y="2657021"/>
            <a:ext cx="355323" cy="47625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388A3C-915E-9F55-B28E-0D7230D96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033026"/>
              </p:ext>
            </p:extLst>
          </p:nvPr>
        </p:nvGraphicFramePr>
        <p:xfrm>
          <a:off x="341499" y="4089701"/>
          <a:ext cx="3350432" cy="222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96218F8-F88B-0CAC-23E3-627FCCF8F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83416"/>
              </p:ext>
            </p:extLst>
          </p:nvPr>
        </p:nvGraphicFramePr>
        <p:xfrm>
          <a:off x="4397865" y="4021059"/>
          <a:ext cx="3940174" cy="2498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028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0E7-91B2-F9A8-6CCE-46CFF078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0"/>
            <a:ext cx="8915402" cy="1371600"/>
          </a:xfrm>
        </p:spPr>
        <p:txBody>
          <a:bodyPr/>
          <a:lstStyle/>
          <a:p>
            <a:r>
              <a:rPr lang="en-US" dirty="0"/>
              <a:t>Ongoing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7FFA-FA47-E41C-221B-C7C416F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4B0AF-C024-A3CA-3CF7-DF804D03432C}"/>
              </a:ext>
            </a:extLst>
          </p:cNvPr>
          <p:cNvSpPr txBox="1"/>
          <p:nvPr/>
        </p:nvSpPr>
        <p:spPr>
          <a:xfrm>
            <a:off x="217230" y="1398933"/>
            <a:ext cx="806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hierarchical approach for building a heterogeneous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1D6F6-E6D1-007C-FD69-78C1C5EB7EB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4632" y="2212259"/>
            <a:ext cx="6201153" cy="2674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D1945-319B-5160-1E10-54F1AAAF833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732506" y="2074606"/>
            <a:ext cx="4780150" cy="32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8923D9-788D-BEB2-DA48-27211E54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7"/>
            <a:ext cx="5819775" cy="377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AD272-4755-9B3A-56B2-1F6089EB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2C3ADF-A144-AAE7-9B8E-2E49E12E9B3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24" y="1446212"/>
            <a:ext cx="5753100" cy="36385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60477E-D7E3-56C0-BAD5-FE3BEF6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-189244"/>
            <a:ext cx="8915402" cy="1371600"/>
          </a:xfrm>
        </p:spPr>
        <p:txBody>
          <a:bodyPr/>
          <a:lstStyle/>
          <a:p>
            <a:r>
              <a:rPr lang="en-US" dirty="0"/>
              <a:t>Ongoing Works 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39E27-5129-E09F-B3EB-74546305F0EF}"/>
              </a:ext>
            </a:extLst>
          </p:cNvPr>
          <p:cNvSpPr txBox="1"/>
          <p:nvPr/>
        </p:nvSpPr>
        <p:spPr>
          <a:xfrm>
            <a:off x="2757230" y="5306312"/>
            <a:ext cx="1052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CFFF1-5168-B14A-3111-8277A3B56572}"/>
              </a:ext>
            </a:extLst>
          </p:cNvPr>
          <p:cNvSpPr txBox="1"/>
          <p:nvPr/>
        </p:nvSpPr>
        <p:spPr>
          <a:xfrm>
            <a:off x="8726230" y="5306312"/>
            <a:ext cx="262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CIC_IDS_2017 Dataset</a:t>
            </a:r>
          </a:p>
        </p:txBody>
      </p:sp>
    </p:spTree>
    <p:extLst>
      <p:ext uri="{BB962C8B-B14F-4D97-AF65-F5344CB8AC3E}">
        <p14:creationId xmlns:p14="http://schemas.microsoft.com/office/powerpoint/2010/main" val="111323546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431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Avenir Next LT Pro</vt:lpstr>
      <vt:lpstr>Avenir Next LT Pro Light</vt:lpstr>
      <vt:lpstr>Calibri</vt:lpstr>
      <vt:lpstr>Söhne</vt:lpstr>
      <vt:lpstr>EncaseVTI</vt:lpstr>
      <vt:lpstr>PowerPoint Presentation</vt:lpstr>
      <vt:lpstr>Presentation Outline </vt:lpstr>
      <vt:lpstr>Introduction</vt:lpstr>
      <vt:lpstr>Proposed Methodology </vt:lpstr>
      <vt:lpstr>Data Pre-processing and feature selection</vt:lpstr>
      <vt:lpstr>Ensemble Learning Model Architecture</vt:lpstr>
      <vt:lpstr>Result Analysis</vt:lpstr>
      <vt:lpstr>Ongoing Works</vt:lpstr>
      <vt:lpstr>Ongoing Works Progress</vt:lpstr>
      <vt:lpstr>Future Work</vt:lpstr>
      <vt:lpstr>Thank you 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 NASIK SAMI</dc:creator>
  <cp:lastModifiedBy>J Viswaksena - AM.EN.U4AIE21035</cp:lastModifiedBy>
  <cp:revision>18</cp:revision>
  <dcterms:created xsi:type="dcterms:W3CDTF">2023-10-20T15:24:19Z</dcterms:created>
  <dcterms:modified xsi:type="dcterms:W3CDTF">2024-01-11T20:04:31Z</dcterms:modified>
</cp:coreProperties>
</file>