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304" r:id="rId3"/>
    <p:sldId id="327" r:id="rId4"/>
    <p:sldId id="305" r:id="rId5"/>
    <p:sldId id="306" r:id="rId6"/>
    <p:sldId id="328" r:id="rId7"/>
    <p:sldId id="287" r:id="rId8"/>
    <p:sldId id="329" r:id="rId9"/>
    <p:sldId id="330" r:id="rId10"/>
    <p:sldId id="332" r:id="rId11"/>
    <p:sldId id="331" r:id="rId12"/>
    <p:sldId id="309" r:id="rId13"/>
    <p:sldId id="333" r:id="rId14"/>
    <p:sldId id="335" r:id="rId15"/>
    <p:sldId id="334" r:id="rId16"/>
    <p:sldId id="313"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11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765" autoAdjust="0"/>
  </p:normalViewPr>
  <p:slideViewPr>
    <p:cSldViewPr>
      <p:cViewPr varScale="1">
        <p:scale>
          <a:sx n="82" d="100"/>
          <a:sy n="82" d="100"/>
        </p:scale>
        <p:origin x="147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5C621C-7812-4065-94D2-0E8437CF60C1}" type="datetimeFigureOut">
              <a:rPr lang="en-US" smtClean="0"/>
              <a:pPr/>
              <a:t>4/17/2023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051795-AA87-465D-A617-E681BB4AC155}" type="slidenum">
              <a:rPr lang="en-US" smtClean="0"/>
              <a:pPr/>
              <a:t>‹#›</a:t>
            </a:fld>
            <a:endParaRPr lang="en-US"/>
          </a:p>
        </p:txBody>
      </p:sp>
    </p:spTree>
    <p:extLst>
      <p:ext uri="{BB962C8B-B14F-4D97-AF65-F5344CB8AC3E}">
        <p14:creationId xmlns:p14="http://schemas.microsoft.com/office/powerpoint/2010/main" val="1519912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8186" y="1333499"/>
            <a:ext cx="7580014" cy="838200"/>
          </a:xfrm>
        </p:spPr>
        <p:txBody>
          <a:bodyPr>
            <a:noAutofit/>
          </a:bodyPr>
          <a:lstStyle/>
          <a:p>
            <a:r>
              <a:rPr lang="en-US" sz="2400" b="1" dirty="0">
                <a:ea typeface="+mj-lt"/>
                <a:cs typeface="+mj-lt"/>
              </a:rPr>
              <a:t> Preventing Network Attacks through Support Vector Machine(SVM) and SDN Integration</a:t>
            </a:r>
            <a:endParaRPr lang="en-US" sz="2400" dirty="0">
              <a:cs typeface="Calibri"/>
            </a:endParaRPr>
          </a:p>
        </p:txBody>
      </p:sp>
      <p:sp>
        <p:nvSpPr>
          <p:cNvPr id="3" name="Subtitle 2"/>
          <p:cNvSpPr>
            <a:spLocks noGrp="1"/>
          </p:cNvSpPr>
          <p:nvPr>
            <p:ph type="subTitle" idx="1"/>
          </p:nvPr>
        </p:nvSpPr>
        <p:spPr>
          <a:xfrm>
            <a:off x="533399" y="3657600"/>
            <a:ext cx="8153401" cy="1752600"/>
          </a:xfrm>
        </p:spPr>
        <p:txBody>
          <a:bodyPr vert="horz" lIns="91440" tIns="45720" rIns="91440" bIns="45720" rtlCol="0" anchor="t">
            <a:normAutofit fontScale="92500" lnSpcReduction="20000"/>
          </a:bodyPr>
          <a:lstStyle/>
          <a:p>
            <a:r>
              <a:rPr lang="en-US" sz="4600" dirty="0">
                <a:solidFill>
                  <a:schemeClr val="tx1"/>
                </a:solidFill>
                <a:cs typeface="AngsanaUPC" panose="02020603050405020304" pitchFamily="18" charset="-34"/>
              </a:rPr>
              <a:t>Presented by</a:t>
            </a:r>
          </a:p>
          <a:p>
            <a:pPr>
              <a:spcBef>
                <a:spcPts val="0"/>
              </a:spcBef>
            </a:pPr>
            <a:r>
              <a:rPr lang="en-US" sz="5000" b="1" dirty="0">
                <a:solidFill>
                  <a:srgbClr val="7030A0"/>
                </a:solidFill>
                <a:cs typeface="AngsanaUPC"/>
              </a:rPr>
              <a:t>  </a:t>
            </a:r>
            <a:r>
              <a:rPr lang="en-US" sz="3300" b="1" dirty="0">
                <a:solidFill>
                  <a:srgbClr val="7030A0"/>
                </a:solidFill>
                <a:ea typeface="+mn-lt"/>
                <a:cs typeface="+mn-lt"/>
              </a:rPr>
              <a:t>Mr. Dinakar Laxmi Viswanath  (208W1A1201)</a:t>
            </a:r>
            <a:endParaRPr lang="en-US" sz="3300" dirty="0">
              <a:ea typeface="+mn-lt"/>
              <a:cs typeface="+mn-lt"/>
            </a:endParaRPr>
          </a:p>
          <a:p>
            <a:r>
              <a:rPr lang="en-US" sz="3300" b="1" dirty="0">
                <a:solidFill>
                  <a:srgbClr val="7030A0"/>
                </a:solidFill>
                <a:cs typeface="AngsanaUPC"/>
              </a:rPr>
              <a:t>   Mr. Sotsava Skandhaa  (208W1A1202)</a:t>
            </a:r>
            <a:endParaRPr lang="en-US" sz="3300" dirty="0"/>
          </a:p>
          <a:p>
            <a:endParaRPr lang="en-US" b="1" dirty="0">
              <a:solidFill>
                <a:srgbClr val="7030A0"/>
              </a:solidFill>
              <a:cs typeface="AngsanaUPC" panose="02020603050405020304" pitchFamily="18" charset="-34"/>
            </a:endParaRPr>
          </a:p>
          <a:p>
            <a:endParaRPr lang="en-US"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1" y="353064"/>
            <a:ext cx="1600199" cy="8661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descr="Image result for vrse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96200" y="92668"/>
            <a:ext cx="1068572" cy="124196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922721" y="267370"/>
            <a:ext cx="5486400" cy="758857"/>
          </a:xfrm>
          <a:prstGeom prst="rect">
            <a:avLst/>
          </a:prstGeom>
          <a:noFill/>
        </p:spPr>
        <p:txBody>
          <a:bodyPr wrap="square" lIns="19998" tIns="9999" rIns="19998" bIns="9999" rtlCol="0">
            <a:spAutoFit/>
          </a:bodyPr>
          <a:lstStyle/>
          <a:p>
            <a:pPr algn="ctr"/>
            <a:r>
              <a:rPr lang="en-IN" sz="2400" b="1" dirty="0">
                <a:solidFill>
                  <a:srgbClr val="0000FF"/>
                </a:solidFill>
                <a:cs typeface="Times New Roman" pitchFamily="18" charset="0"/>
              </a:rPr>
              <a:t>Department of Information Technology</a:t>
            </a:r>
          </a:p>
          <a:p>
            <a:pPr algn="ctr"/>
            <a:r>
              <a:rPr lang="en-IN" sz="2400" b="1" dirty="0">
                <a:solidFill>
                  <a:srgbClr val="FF0000"/>
                </a:solidFill>
                <a:cs typeface="Times New Roman" pitchFamily="18" charset="0"/>
              </a:rPr>
              <a:t>V R Siddhartha Engineering College </a:t>
            </a:r>
          </a:p>
        </p:txBody>
      </p:sp>
      <p:sp>
        <p:nvSpPr>
          <p:cNvPr id="8" name="TextBox 7"/>
          <p:cNvSpPr txBox="1"/>
          <p:nvPr/>
        </p:nvSpPr>
        <p:spPr>
          <a:xfrm>
            <a:off x="2037021" y="2819400"/>
            <a:ext cx="5257800" cy="707886"/>
          </a:xfrm>
          <a:prstGeom prst="rect">
            <a:avLst/>
          </a:prstGeom>
          <a:noFill/>
        </p:spPr>
        <p:txBody>
          <a:bodyPr wrap="square" lIns="91440" tIns="45720" rIns="91440" bIns="45720" rtlCol="0" anchor="t">
            <a:spAutoFit/>
          </a:bodyPr>
          <a:lstStyle/>
          <a:p>
            <a:pPr algn="ctr"/>
            <a:r>
              <a:rPr lang="en-US" sz="2000" b="1" dirty="0">
                <a:solidFill>
                  <a:srgbClr val="FF0000"/>
                </a:solidFill>
              </a:rPr>
              <a:t>B.Tech in Information Technology</a:t>
            </a:r>
          </a:p>
          <a:p>
            <a:pPr algn="ctr"/>
            <a:r>
              <a:rPr lang="en-US" sz="2000" b="1" dirty="0">
                <a:solidFill>
                  <a:srgbClr val="BF11A6"/>
                </a:solidFill>
                <a:ea typeface="+mn-lt"/>
                <a:cs typeface="+mn-lt"/>
              </a:rPr>
              <a:t>Mini Project Review</a:t>
            </a:r>
            <a:r>
              <a:rPr lang="en-US" sz="2000" b="1" dirty="0">
                <a:solidFill>
                  <a:srgbClr val="BF11A6"/>
                </a:solidFill>
              </a:rPr>
              <a:t> Presentation</a:t>
            </a:r>
            <a:endParaRPr lang="en-US" sz="2000" b="1" dirty="0">
              <a:solidFill>
                <a:srgbClr val="BF11A6"/>
              </a:solidFill>
              <a:cs typeface="Calibri"/>
            </a:endParaRPr>
          </a:p>
        </p:txBody>
      </p:sp>
      <p:sp>
        <p:nvSpPr>
          <p:cNvPr id="4" name="Rectangle 3"/>
          <p:cNvSpPr/>
          <p:nvPr/>
        </p:nvSpPr>
        <p:spPr>
          <a:xfrm>
            <a:off x="2209800" y="5562600"/>
            <a:ext cx="5149158" cy="707886"/>
          </a:xfrm>
          <a:prstGeom prst="rect">
            <a:avLst/>
          </a:prstGeom>
        </p:spPr>
        <p:txBody>
          <a:bodyPr wrap="square" lIns="91440" tIns="45720" rIns="91440" bIns="45720" anchor="t">
            <a:spAutoFit/>
          </a:bodyPr>
          <a:lstStyle/>
          <a:p>
            <a:pPr algn="ctr"/>
            <a:r>
              <a:rPr lang="en-US" sz="1600" dirty="0">
                <a:cs typeface="AngsanaUPC" panose="02020603050405020304" pitchFamily="18" charset="-34"/>
              </a:rPr>
              <a:t>Under the guidance of </a:t>
            </a:r>
          </a:p>
          <a:p>
            <a:pPr algn="ctr"/>
            <a:r>
              <a:rPr lang="en-US" sz="2400" b="1" dirty="0">
                <a:solidFill>
                  <a:srgbClr val="FF0000"/>
                </a:solidFill>
                <a:ea typeface="+mn-lt"/>
                <a:cs typeface="+mn-lt"/>
              </a:rPr>
              <a:t> S. Kranthi , Assistant professor</a:t>
            </a:r>
            <a:endParaRPr lang="en-US" sz="2400" dirty="0">
              <a:solidFill>
                <a:srgbClr val="FF0000"/>
              </a:solidFill>
              <a:cs typeface="Calibri"/>
            </a:endParaRPr>
          </a:p>
        </p:txBody>
      </p:sp>
      <p:sp>
        <p:nvSpPr>
          <p:cNvPr id="9" name="TextBox 8"/>
          <p:cNvSpPr txBox="1"/>
          <p:nvPr/>
        </p:nvSpPr>
        <p:spPr>
          <a:xfrm>
            <a:off x="2350681" y="2133600"/>
            <a:ext cx="4630479" cy="923330"/>
          </a:xfrm>
          <a:prstGeom prst="rect">
            <a:avLst/>
          </a:prstGeom>
          <a:noFill/>
        </p:spPr>
        <p:txBody>
          <a:bodyPr wrap="square" lIns="91440" tIns="45720" rIns="91440" bIns="45720" rtlCol="0" anchor="t">
            <a:spAutoFit/>
          </a:bodyPr>
          <a:lstStyle/>
          <a:p>
            <a:pPr algn="ctr"/>
            <a:r>
              <a:rPr lang="en-US" b="1" dirty="0">
                <a:solidFill>
                  <a:srgbClr val="00B050"/>
                </a:solidFill>
              </a:rPr>
              <a:t>Network</a:t>
            </a:r>
            <a:r>
              <a:rPr lang="en-US" b="1" dirty="0">
                <a:solidFill>
                  <a:srgbClr val="00B050"/>
                </a:solidFill>
                <a:ea typeface="+mn-lt"/>
                <a:cs typeface="+mn-lt"/>
              </a:rPr>
              <a:t> Security, Cyber Security </a:t>
            </a:r>
            <a:endParaRPr lang="en-US" dirty="0">
              <a:solidFill>
                <a:srgbClr val="00B050"/>
              </a:solidFill>
              <a:cs typeface="Calibri"/>
            </a:endParaRPr>
          </a:p>
          <a:p>
            <a:pPr algn="ctr"/>
            <a:r>
              <a:rPr lang="en-US" b="1" dirty="0">
                <a:solidFill>
                  <a:srgbClr val="00B050"/>
                </a:solidFill>
                <a:ea typeface="+mn-lt"/>
                <a:cs typeface="+mn-lt"/>
              </a:rPr>
              <a:t>and Information Security</a:t>
            </a:r>
            <a:endParaRPr lang="en-US" dirty="0">
              <a:solidFill>
                <a:srgbClr val="00B050"/>
              </a:solidFill>
              <a:cs typeface="Calibri"/>
            </a:endParaRPr>
          </a:p>
          <a:p>
            <a:pPr algn="ctr"/>
            <a:endParaRPr lang="en-US" b="1" dirty="0">
              <a:solidFill>
                <a:srgbClr val="00B050"/>
              </a:solidFill>
              <a:cs typeface="Calibri"/>
            </a:endParaRPr>
          </a:p>
        </p:txBody>
      </p:sp>
    </p:spTree>
    <p:extLst>
      <p:ext uri="{BB962C8B-B14F-4D97-AF65-F5344CB8AC3E}">
        <p14:creationId xmlns:p14="http://schemas.microsoft.com/office/powerpoint/2010/main" val="1813908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63D6C4-4840-40CC-AC84-17E24B3B7BDE}" type="slidenum">
              <a:rPr lang="en-US" noProof="0" smtClean="0"/>
              <a:pPr/>
              <a:t>10</a:t>
            </a:fld>
            <a:endParaRPr lang="en-US" noProof="0" dirty="0"/>
          </a:p>
        </p:txBody>
      </p:sp>
      <p:sp>
        <p:nvSpPr>
          <p:cNvPr id="5" name="TextBox 4">
            <a:extLst>
              <a:ext uri="{FF2B5EF4-FFF2-40B4-BE49-F238E27FC236}">
                <a16:creationId xmlns:a16="http://schemas.microsoft.com/office/drawing/2014/main" id="{B4DF72CD-0D95-0232-0708-672A24291E06}"/>
              </a:ext>
            </a:extLst>
          </p:cNvPr>
          <p:cNvSpPr txBox="1"/>
          <p:nvPr/>
        </p:nvSpPr>
        <p:spPr>
          <a:xfrm>
            <a:off x="381000" y="304800"/>
            <a:ext cx="8458200" cy="3170099"/>
          </a:xfrm>
          <a:prstGeom prst="rect">
            <a:avLst/>
          </a:prstGeom>
          <a:noFill/>
        </p:spPr>
        <p:txBody>
          <a:bodyPr wrap="square">
            <a:spAutoFit/>
          </a:bodyPr>
          <a:lstStyle/>
          <a:p>
            <a:pPr algn="just"/>
            <a:r>
              <a:rPr lang="en-US" sz="2000" dirty="0">
                <a:latin typeface="Times New Roman" panose="02020603050405020304" pitchFamily="18" charset="0"/>
                <a:ea typeface="Calibri"/>
                <a:cs typeface="Times New Roman" panose="02020603050405020304" pitchFamily="18" charset="0"/>
              </a:rPr>
              <a:t>REVIEW PAPER : </a:t>
            </a:r>
            <a:r>
              <a:rPr lang="en-IN" sz="2000" dirty="0"/>
              <a:t>Mahmoud Said El Sayed </a:t>
            </a:r>
            <a:r>
              <a:rPr lang="en-IN" sz="2000" dirty="0" err="1"/>
              <a:t>Nhien</a:t>
            </a:r>
            <a:r>
              <a:rPr lang="en-IN" sz="2000" dirty="0"/>
              <a:t>-An Le-Khac , Marianne A. </a:t>
            </a:r>
            <a:r>
              <a:rPr lang="en-IN" sz="2000" dirty="0" err="1"/>
              <a:t>Azer</a:t>
            </a:r>
            <a:r>
              <a:rPr lang="en-IN" sz="2000" dirty="0"/>
              <a:t>  and Anca D. </a:t>
            </a:r>
            <a:r>
              <a:rPr lang="en-IN" sz="2000" dirty="0" err="1"/>
              <a:t>Jurcut</a:t>
            </a:r>
            <a:r>
              <a:rPr lang="en-US" sz="2000" dirty="0">
                <a:latin typeface="Times New Roman" panose="02020603050405020304" pitchFamily="18" charset="0"/>
                <a:ea typeface="+mn-lt"/>
                <a:cs typeface="Times New Roman" panose="02020603050405020304" pitchFamily="18" charset="0"/>
              </a:rPr>
              <a:t>. "</a:t>
            </a:r>
            <a:r>
              <a:rPr lang="en-US" sz="2000" dirty="0"/>
              <a:t>A Flow-Based Anomaly Detection Approach With Feature Selection Method Against DDoS Attacks in SDNs</a:t>
            </a:r>
            <a:r>
              <a:rPr lang="en-US" sz="2000" dirty="0">
                <a:latin typeface="Times New Roman" panose="02020603050405020304" pitchFamily="18" charset="0"/>
                <a:ea typeface="+mn-lt"/>
                <a:cs typeface="Times New Roman" panose="02020603050405020304" pitchFamily="18" charset="0"/>
              </a:rPr>
              <a:t>." In 2022 </a:t>
            </a:r>
            <a:r>
              <a:rPr lang="en-US" sz="2000" dirty="0">
                <a:latin typeface="Times New Roman" panose="02020603050405020304" pitchFamily="18" charset="0"/>
                <a:cs typeface="Times New Roman" panose="02020603050405020304" pitchFamily="18" charset="0"/>
              </a:rPr>
              <a:t>IEEE TRANSACTIONS ON COGNITIVE COMMUNICATIONS AND NETWORKING. </a:t>
            </a:r>
            <a:r>
              <a:rPr lang="en-US" sz="2000" dirty="0">
                <a:latin typeface="Times New Roman" panose="02020603050405020304" pitchFamily="18" charset="0"/>
                <a:ea typeface="+mn-lt"/>
                <a:cs typeface="Times New Roman" panose="02020603050405020304" pitchFamily="18" charset="0"/>
              </a:rPr>
              <a:t> </a:t>
            </a:r>
            <a:br>
              <a:rPr lang="en-US" sz="2000" dirty="0">
                <a:latin typeface="Times New Roman" panose="02020603050405020304" pitchFamily="18" charset="0"/>
                <a:ea typeface="+mn-lt"/>
                <a:cs typeface="Times New Roman" panose="02020603050405020304" pitchFamily="18" charset="0"/>
              </a:rPr>
            </a:br>
            <a:endParaRPr lang="en-US" sz="2000" dirty="0">
              <a:latin typeface="Times New Roman" panose="02020603050405020304" pitchFamily="18" charset="0"/>
              <a:ea typeface="+mn-lt"/>
              <a:cs typeface="Times New Roman" panose="02020603050405020304" pitchFamily="18" charset="0"/>
            </a:endParaRPr>
          </a:p>
          <a:p>
            <a:endParaRPr lang="en-US" sz="2000" dirty="0">
              <a:latin typeface="Times New Roman" panose="02020603050405020304" pitchFamily="18" charset="0"/>
              <a:ea typeface="Calibri"/>
              <a:cs typeface="Times New Roman" panose="02020603050405020304" pitchFamily="18" charset="0"/>
            </a:endParaRPr>
          </a:p>
          <a:p>
            <a:r>
              <a:rPr lang="en-US" sz="2000" dirty="0">
                <a:latin typeface="Times New Roman" panose="02020603050405020304" pitchFamily="18" charset="0"/>
                <a:ea typeface="Calibri"/>
                <a:cs typeface="Times New Roman" panose="02020603050405020304" pitchFamily="18" charset="0"/>
              </a:rPr>
              <a:t>SUMMARY :</a:t>
            </a:r>
          </a:p>
          <a:p>
            <a:endParaRPr lang="en-US" sz="2000" dirty="0">
              <a:latin typeface="Times New Roman" panose="02020603050405020304" pitchFamily="18" charset="0"/>
              <a:ea typeface="Calibri"/>
              <a:cs typeface="Times New Roman" panose="02020603050405020304" pitchFamily="18" charset="0"/>
            </a:endParaRPr>
          </a:p>
          <a:p>
            <a:endParaRPr lang="en-US" sz="2000" dirty="0">
              <a:latin typeface="Times New Roman" panose="02020603050405020304" pitchFamily="18" charset="0"/>
              <a:ea typeface="Calibri"/>
              <a:cs typeface="Times New Roman" panose="02020603050405020304" pitchFamily="18" charset="0"/>
            </a:endParaRPr>
          </a:p>
        </p:txBody>
      </p:sp>
      <p:sp>
        <p:nvSpPr>
          <p:cNvPr id="3" name="TextBox 2">
            <a:extLst>
              <a:ext uri="{FF2B5EF4-FFF2-40B4-BE49-F238E27FC236}">
                <a16:creationId xmlns:a16="http://schemas.microsoft.com/office/drawing/2014/main" id="{32FD0462-DAF0-36D6-0C25-818AE220E529}"/>
              </a:ext>
            </a:extLst>
          </p:cNvPr>
          <p:cNvSpPr txBox="1"/>
          <p:nvPr/>
        </p:nvSpPr>
        <p:spPr>
          <a:xfrm>
            <a:off x="533400" y="2971800"/>
            <a:ext cx="8077200" cy="3170099"/>
          </a:xfrm>
          <a:prstGeom prst="rect">
            <a:avLst/>
          </a:prstGeom>
          <a:noFill/>
        </p:spPr>
        <p:txBody>
          <a:bodyPr wrap="square">
            <a:spAutoFit/>
          </a:bodyPr>
          <a:lstStyle/>
          <a:p>
            <a:pPr algn="just"/>
            <a:r>
              <a:rPr lang="en-US" sz="2000" dirty="0"/>
              <a:t>The aim of this work is to reduce the redundant or irrelevant features without any significant impact on the classification accuracy. We have selected 10 features out of available 48 features using two common feature selection methods IG and RF. The approach provides a high detection rate and presents a more efficient better time to build the model. We further tested the trained model on the performance of the SDN controller to evaluate how the used dataset can impact on the performance of the SDN controller. The results showed that the proposed approach does not deteriorate the network performance. </a:t>
            </a:r>
          </a:p>
          <a:p>
            <a:pPr algn="just"/>
            <a:endParaRPr lang="en-IN" sz="2000" dirty="0"/>
          </a:p>
        </p:txBody>
      </p:sp>
    </p:spTree>
    <p:extLst>
      <p:ext uri="{BB962C8B-B14F-4D97-AF65-F5344CB8AC3E}">
        <p14:creationId xmlns:p14="http://schemas.microsoft.com/office/powerpoint/2010/main" val="2407084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63D6C4-4840-40CC-AC84-17E24B3B7BDE}" type="slidenum">
              <a:rPr lang="en-US" noProof="0" smtClean="0"/>
              <a:pPr/>
              <a:t>11</a:t>
            </a:fld>
            <a:endParaRPr lang="en-US" noProof="0" dirty="0"/>
          </a:p>
        </p:txBody>
      </p:sp>
      <p:sp>
        <p:nvSpPr>
          <p:cNvPr id="5" name="TextBox 4">
            <a:extLst>
              <a:ext uri="{FF2B5EF4-FFF2-40B4-BE49-F238E27FC236}">
                <a16:creationId xmlns:a16="http://schemas.microsoft.com/office/drawing/2014/main" id="{B4DF72CD-0D95-0232-0708-672A24291E06}"/>
              </a:ext>
            </a:extLst>
          </p:cNvPr>
          <p:cNvSpPr txBox="1"/>
          <p:nvPr/>
        </p:nvSpPr>
        <p:spPr>
          <a:xfrm>
            <a:off x="609600" y="1018592"/>
            <a:ext cx="9067800" cy="2123658"/>
          </a:xfrm>
          <a:prstGeom prst="rect">
            <a:avLst/>
          </a:prstGeom>
          <a:noFill/>
        </p:spPr>
        <p:txBody>
          <a:bodyPr wrap="square">
            <a:spAutoFit/>
          </a:bodyPr>
          <a:lstStyle/>
          <a:p>
            <a:pPr marL="342900" lvl="0" indent="-342900">
              <a:lnSpc>
                <a:spcPct val="150000"/>
              </a:lnSpc>
              <a:buFont typeface="Symbol" panose="05050102010706020507" pitchFamily="18" charset="2"/>
              <a:buChar char=""/>
            </a:pPr>
            <a:r>
              <a:rPr lang="en-US" sz="2400" dirty="0">
                <a:effectLst/>
                <a:latin typeface="Times New Roman" panose="02020603050405020304" pitchFamily="18" charset="0"/>
                <a:ea typeface="Batang" panose="02030600000101010101" pitchFamily="18" charset="-127"/>
              </a:rPr>
              <a:t>We have a huge amount of data entries (2667523 Observations)  </a:t>
            </a:r>
            <a:endParaRPr lang="en-IN" sz="2400" dirty="0">
              <a:effectLst/>
              <a:latin typeface="Times New Roman" panose="02020603050405020304" pitchFamily="18" charset="0"/>
              <a:ea typeface="Batang" panose="02030600000101010101" pitchFamily="18" charset="-127"/>
            </a:endParaRPr>
          </a:p>
          <a:p>
            <a:pPr marL="342900" lvl="0" indent="-342900">
              <a:lnSpc>
                <a:spcPct val="150000"/>
              </a:lnSpc>
              <a:buFont typeface="Symbol" panose="05050102010706020507" pitchFamily="18" charset="2"/>
              <a:buChar char=""/>
            </a:pPr>
            <a:r>
              <a:rPr lang="en-US" sz="2400" dirty="0">
                <a:effectLst/>
                <a:latin typeface="Times New Roman" panose="02020603050405020304" pitchFamily="18" charset="0"/>
                <a:ea typeface="Batang" panose="02030600000101010101" pitchFamily="18" charset="-127"/>
              </a:rPr>
              <a:t>This is a snapshot of the sample data with column names.</a:t>
            </a:r>
          </a:p>
          <a:p>
            <a:pPr lvl="0">
              <a:lnSpc>
                <a:spcPct val="150000"/>
              </a:lnSpc>
            </a:pPr>
            <a:endParaRPr lang="en-IN" sz="2400" dirty="0">
              <a:effectLst/>
              <a:latin typeface="Times New Roman" panose="02020603050405020304" pitchFamily="18" charset="0"/>
              <a:ea typeface="Batang" panose="02030600000101010101" pitchFamily="18" charset="-127"/>
            </a:endParaRPr>
          </a:p>
          <a:p>
            <a:endParaRPr lang="en-IN" sz="2400" dirty="0"/>
          </a:p>
        </p:txBody>
      </p:sp>
      <p:sp>
        <p:nvSpPr>
          <p:cNvPr id="3" name="TextBox 2">
            <a:extLst>
              <a:ext uri="{FF2B5EF4-FFF2-40B4-BE49-F238E27FC236}">
                <a16:creationId xmlns:a16="http://schemas.microsoft.com/office/drawing/2014/main" id="{9825587C-9C11-529C-BD0D-030981A03567}"/>
              </a:ext>
            </a:extLst>
          </p:cNvPr>
          <p:cNvSpPr txBox="1"/>
          <p:nvPr/>
        </p:nvSpPr>
        <p:spPr>
          <a:xfrm>
            <a:off x="2743200" y="459442"/>
            <a:ext cx="4572000" cy="461665"/>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DATASET DESCRIPTION</a:t>
            </a:r>
            <a:endParaRPr lang="en-IN" sz="2400" dirty="0"/>
          </a:p>
        </p:txBody>
      </p:sp>
      <p:pic>
        <p:nvPicPr>
          <p:cNvPr id="7" name="Picture 6">
            <a:extLst>
              <a:ext uri="{FF2B5EF4-FFF2-40B4-BE49-F238E27FC236}">
                <a16:creationId xmlns:a16="http://schemas.microsoft.com/office/drawing/2014/main" id="{1480861C-E472-FBE9-0DAA-F6287103F0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2286000"/>
            <a:ext cx="5638800" cy="4229100"/>
          </a:xfrm>
          <a:prstGeom prst="rect">
            <a:avLst/>
          </a:prstGeom>
        </p:spPr>
      </p:pic>
    </p:spTree>
    <p:extLst>
      <p:ext uri="{BB962C8B-B14F-4D97-AF65-F5344CB8AC3E}">
        <p14:creationId xmlns:p14="http://schemas.microsoft.com/office/powerpoint/2010/main" val="3991066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75E35-48E6-162D-7AFC-4C1FA05B111C}"/>
              </a:ext>
            </a:extLst>
          </p:cNvPr>
          <p:cNvSpPr>
            <a:spLocks noGrp="1"/>
          </p:cNvSpPr>
          <p:nvPr>
            <p:ph type="title"/>
          </p:nvPr>
        </p:nvSpPr>
        <p:spPr>
          <a:xfrm>
            <a:off x="457200" y="7937"/>
            <a:ext cx="8229600" cy="1143000"/>
          </a:xfrm>
        </p:spPr>
        <p:txBody>
          <a:bodyPr>
            <a:normAutofit/>
          </a:bodyPr>
          <a:lstStyle/>
          <a:p>
            <a:r>
              <a:rPr lang="en-US" sz="4000" b="1" dirty="0">
                <a:cs typeface="Times New Roman" panose="02020603050405020304" pitchFamily="18" charset="0"/>
              </a:rPr>
              <a:t>REQUIREMENTS</a:t>
            </a:r>
          </a:p>
        </p:txBody>
      </p:sp>
      <p:sp>
        <p:nvSpPr>
          <p:cNvPr id="3" name="Content Placeholder 2">
            <a:extLst>
              <a:ext uri="{FF2B5EF4-FFF2-40B4-BE49-F238E27FC236}">
                <a16:creationId xmlns:a16="http://schemas.microsoft.com/office/drawing/2014/main" id="{194BCE27-8CD3-18B4-957C-4D7A5B6CD728}"/>
              </a:ext>
            </a:extLst>
          </p:cNvPr>
          <p:cNvSpPr>
            <a:spLocks noGrp="1"/>
          </p:cNvSpPr>
          <p:nvPr>
            <p:ph idx="1"/>
          </p:nvPr>
        </p:nvSpPr>
        <p:spPr>
          <a:xfrm>
            <a:off x="381000" y="1295400"/>
            <a:ext cx="8229600" cy="4525963"/>
          </a:xfrm>
        </p:spPr>
        <p:txBody>
          <a:bodyPr>
            <a:normAutofit lnSpcReduction="10000"/>
          </a:bodyPr>
          <a:lstStyle/>
          <a:p>
            <a:pPr indent="0">
              <a:lnSpc>
                <a:spcPct val="150000"/>
              </a:lnSpc>
              <a:buNone/>
            </a:pPr>
            <a:r>
              <a:rPr lang="en-US" sz="1800" b="1" dirty="0">
                <a:effectLst/>
                <a:latin typeface="Times New Roman" panose="02020603050405020304" pitchFamily="18" charset="0"/>
                <a:ea typeface="Batang" panose="02030600000101010101" pitchFamily="18" charset="-127"/>
              </a:rPr>
              <a:t>User Interface:</a:t>
            </a:r>
            <a:endParaRPr lang="en-IN" sz="1800" dirty="0">
              <a:effectLst/>
              <a:latin typeface="Times New Roman" panose="02020603050405020304" pitchFamily="18" charset="0"/>
              <a:ea typeface="Batang" panose="02030600000101010101" pitchFamily="18" charset="-127"/>
            </a:endParaRPr>
          </a:p>
          <a:p>
            <a:pPr indent="228600" algn="just">
              <a:lnSpc>
                <a:spcPct val="150000"/>
              </a:lnSpc>
            </a:pPr>
            <a:r>
              <a:rPr lang="en-US" sz="1800" dirty="0">
                <a:effectLst/>
                <a:latin typeface="Times New Roman" panose="02020603050405020304" pitchFamily="18" charset="0"/>
                <a:ea typeface="Batang" panose="02030600000101010101" pitchFamily="18" charset="-127"/>
              </a:rPr>
              <a:t>This system's user interface is the </a:t>
            </a:r>
            <a:r>
              <a:rPr lang="en-US" sz="1800" dirty="0">
                <a:latin typeface="Times New Roman" panose="02020603050405020304" pitchFamily="18" charset="0"/>
                <a:ea typeface="Batang" panose="02030600000101010101" pitchFamily="18" charset="-127"/>
              </a:rPr>
              <a:t> Linux</a:t>
            </a:r>
            <a:r>
              <a:rPr lang="en-US" sz="1800" dirty="0">
                <a:effectLst/>
                <a:latin typeface="Times New Roman" panose="02020603050405020304" pitchFamily="18" charset="0"/>
                <a:ea typeface="Batang" panose="02030600000101010101" pitchFamily="18" charset="-127"/>
              </a:rPr>
              <a:t> </a:t>
            </a:r>
            <a:r>
              <a:rPr lang="en-US" sz="1800" dirty="0" err="1">
                <a:effectLst/>
                <a:latin typeface="Times New Roman" panose="02020603050405020304" pitchFamily="18" charset="0"/>
                <a:ea typeface="Batang" panose="02030600000101010101" pitchFamily="18" charset="-127"/>
              </a:rPr>
              <a:t>os</a:t>
            </a:r>
            <a:r>
              <a:rPr lang="en-US" sz="1800" dirty="0">
                <a:effectLst/>
                <a:latin typeface="Times New Roman" panose="02020603050405020304" pitchFamily="18" charset="0"/>
                <a:ea typeface="Batang" panose="02030600000101010101" pitchFamily="18" charset="-127"/>
              </a:rPr>
              <a:t>, which is a user-friendly </a:t>
            </a:r>
            <a:r>
              <a:rPr lang="en-US" sz="1800" dirty="0">
                <a:latin typeface="Times New Roman" panose="02020603050405020304" pitchFamily="18" charset="0"/>
                <a:ea typeface="Batang" panose="02030600000101010101" pitchFamily="18" charset="-127"/>
              </a:rPr>
              <a:t>i</a:t>
            </a:r>
            <a:r>
              <a:rPr lang="en-US" sz="1800" dirty="0">
                <a:effectLst/>
                <a:latin typeface="Times New Roman" panose="02020603050405020304" pitchFamily="18" charset="0"/>
                <a:ea typeface="Batang" panose="02030600000101010101" pitchFamily="18" charset="-127"/>
              </a:rPr>
              <a:t>nterface.</a:t>
            </a:r>
            <a:endParaRPr lang="en-IN" sz="1800" dirty="0">
              <a:effectLst/>
              <a:latin typeface="Times New Roman" panose="02020603050405020304" pitchFamily="18" charset="0"/>
              <a:ea typeface="Batang" panose="02030600000101010101" pitchFamily="18" charset="-127"/>
            </a:endParaRPr>
          </a:p>
          <a:p>
            <a:pPr indent="0" algn="just">
              <a:lnSpc>
                <a:spcPct val="150000"/>
              </a:lnSpc>
              <a:buNone/>
            </a:pPr>
            <a:r>
              <a:rPr lang="en-US" sz="1800" b="1" dirty="0">
                <a:effectLst/>
                <a:latin typeface="Times New Roman" panose="02020603050405020304" pitchFamily="18" charset="0"/>
                <a:ea typeface="Batang" panose="02030600000101010101" pitchFamily="18" charset="-127"/>
              </a:rPr>
              <a:t>Hardware Interfaces:</a:t>
            </a:r>
            <a:endParaRPr lang="en-IN" sz="1800" dirty="0">
              <a:effectLst/>
              <a:latin typeface="Times New Roman" panose="02020603050405020304" pitchFamily="18" charset="0"/>
              <a:ea typeface="Batang" panose="02030600000101010101" pitchFamily="18" charset="-127"/>
            </a:endParaRPr>
          </a:p>
          <a:p>
            <a:pPr indent="228600" algn="just">
              <a:lnSpc>
                <a:spcPct val="150000"/>
              </a:lnSpc>
            </a:pPr>
            <a:r>
              <a:rPr lang="en-US" sz="1800" dirty="0">
                <a:effectLst/>
                <a:latin typeface="Times New Roman" panose="02020603050405020304" pitchFamily="18" charset="0"/>
                <a:ea typeface="Batang" panose="02030600000101010101" pitchFamily="18" charset="-127"/>
              </a:rPr>
              <a:t>     </a:t>
            </a:r>
            <a:r>
              <a:rPr lang="en-US" sz="1800" dirty="0">
                <a:latin typeface="Times New Roman" panose="02020603050405020304" pitchFamily="18" charset="0"/>
                <a:ea typeface="Batang" panose="02030600000101010101" pitchFamily="18" charset="-127"/>
              </a:rPr>
              <a:t>Oracle Virtual Machine, Kali Linux, and Kaggle   </a:t>
            </a:r>
            <a:endParaRPr lang="en-IN" sz="1800" dirty="0">
              <a:effectLst/>
              <a:latin typeface="Times New Roman" panose="02020603050405020304" pitchFamily="18" charset="0"/>
              <a:ea typeface="Batang" panose="02030600000101010101" pitchFamily="18" charset="-127"/>
            </a:endParaRPr>
          </a:p>
          <a:p>
            <a:pPr indent="0" algn="just">
              <a:lnSpc>
                <a:spcPct val="150000"/>
              </a:lnSpc>
              <a:buNone/>
            </a:pPr>
            <a:r>
              <a:rPr lang="en-US" sz="1800" b="1" dirty="0">
                <a:effectLst/>
                <a:latin typeface="Times New Roman" panose="02020603050405020304" pitchFamily="18" charset="0"/>
                <a:ea typeface="Batang" panose="02030600000101010101" pitchFamily="18" charset="-127"/>
              </a:rPr>
              <a:t>Software Interfaces:</a:t>
            </a:r>
            <a:endParaRPr lang="en-IN" sz="1800" dirty="0">
              <a:effectLst/>
              <a:latin typeface="Times New Roman" panose="02020603050405020304" pitchFamily="18" charset="0"/>
              <a:ea typeface="Batang" panose="02030600000101010101" pitchFamily="18" charset="-127"/>
            </a:endParaRPr>
          </a:p>
          <a:p>
            <a:pPr indent="228600" algn="just">
              <a:lnSpc>
                <a:spcPct val="150000"/>
              </a:lnSpc>
            </a:pPr>
            <a:r>
              <a:rPr lang="en-US" sz="1800" b="1" dirty="0">
                <a:effectLst/>
                <a:latin typeface="Times New Roman" panose="02020603050405020304" pitchFamily="18" charset="0"/>
                <a:ea typeface="Batang" panose="02030600000101010101" pitchFamily="18" charset="-127"/>
              </a:rPr>
              <a:t>     </a:t>
            </a:r>
            <a:r>
              <a:rPr lang="en-US" sz="1800" dirty="0">
                <a:effectLst/>
                <a:latin typeface="Times New Roman" panose="02020603050405020304" pitchFamily="18" charset="0"/>
                <a:ea typeface="Batang" panose="02030600000101010101" pitchFamily="18" charset="-127"/>
              </a:rPr>
              <a:t>Required modules (</a:t>
            </a:r>
            <a:r>
              <a:rPr lang="en-US" sz="1800" dirty="0">
                <a:latin typeface="Times New Roman" panose="02020603050405020304" pitchFamily="18" charset="0"/>
                <a:ea typeface="Batang" panose="02030600000101010101" pitchFamily="18" charset="-127"/>
              </a:rPr>
              <a:t>caret, graphics, ggplot2, class, KNN</a:t>
            </a:r>
            <a:r>
              <a:rPr lang="en-US" sz="1800" dirty="0">
                <a:effectLst/>
                <a:latin typeface="Times New Roman" panose="02020603050405020304" pitchFamily="18" charset="0"/>
                <a:ea typeface="Batang" panose="02030600000101010101" pitchFamily="18" charset="-127"/>
              </a:rPr>
              <a:t>)</a:t>
            </a:r>
            <a:endParaRPr lang="en-IN" sz="1800" dirty="0">
              <a:effectLst/>
              <a:latin typeface="Times New Roman" panose="02020603050405020304" pitchFamily="18" charset="0"/>
              <a:ea typeface="Batang" panose="02030600000101010101" pitchFamily="18" charset="-127"/>
            </a:endParaRPr>
          </a:p>
          <a:p>
            <a:pPr indent="0" algn="just">
              <a:lnSpc>
                <a:spcPct val="150000"/>
              </a:lnSpc>
              <a:buNone/>
            </a:pPr>
            <a:r>
              <a:rPr lang="en-US" sz="1800" b="1" dirty="0">
                <a:effectLst/>
                <a:latin typeface="Times New Roman" panose="02020603050405020304" pitchFamily="18" charset="0"/>
                <a:ea typeface="Batang" panose="02030600000101010101" pitchFamily="18" charset="-127"/>
              </a:rPr>
              <a:t>Hardware Requirements:</a:t>
            </a:r>
            <a:endParaRPr lang="en-IN" sz="1800" dirty="0">
              <a:effectLst/>
              <a:latin typeface="Times New Roman" panose="02020603050405020304" pitchFamily="18" charset="0"/>
              <a:ea typeface="Batang" panose="02030600000101010101" pitchFamily="18" charset="-127"/>
            </a:endParaRPr>
          </a:p>
          <a:p>
            <a:pPr marL="806450" lvl="0" indent="-265113">
              <a:lnSpc>
                <a:spcPct val="150000"/>
              </a:lnSpc>
              <a:buFont typeface="+mj-lt"/>
              <a:buAutoNum type="arabicPeriod"/>
            </a:pPr>
            <a:r>
              <a:rPr lang="en-US" sz="1800" dirty="0">
                <a:effectLst/>
                <a:latin typeface="Times New Roman" panose="02020603050405020304" pitchFamily="18" charset="0"/>
                <a:ea typeface="Batang" panose="02030600000101010101" pitchFamily="18" charset="-127"/>
              </a:rPr>
              <a:t>Processor – Pentium-IV</a:t>
            </a:r>
            <a:endParaRPr lang="en-IN" sz="1800" dirty="0">
              <a:effectLst/>
              <a:latin typeface="Times New Roman" panose="02020603050405020304" pitchFamily="18" charset="0"/>
              <a:ea typeface="Batang" panose="02030600000101010101" pitchFamily="18" charset="-127"/>
            </a:endParaRPr>
          </a:p>
          <a:p>
            <a:pPr marL="806450" lvl="0" indent="-265113">
              <a:lnSpc>
                <a:spcPct val="150000"/>
              </a:lnSpc>
              <a:buFont typeface="+mj-lt"/>
              <a:buAutoNum type="arabicPeriod"/>
            </a:pPr>
            <a:r>
              <a:rPr lang="en-US" sz="1800" dirty="0">
                <a:effectLst/>
                <a:latin typeface="Times New Roman" panose="02020603050405020304" pitchFamily="18" charset="0"/>
                <a:ea typeface="Batang" panose="02030600000101010101" pitchFamily="18" charset="-127"/>
              </a:rPr>
              <a:t>RAM – 4GB (Minimum)</a:t>
            </a:r>
            <a:endParaRPr lang="en-IN" sz="1800" dirty="0">
              <a:effectLst/>
              <a:latin typeface="Times New Roman" panose="02020603050405020304" pitchFamily="18" charset="0"/>
              <a:ea typeface="Batang" panose="02030600000101010101" pitchFamily="18" charset="-127"/>
            </a:endParaRPr>
          </a:p>
          <a:p>
            <a:pPr marL="806450" lvl="0" indent="-265113">
              <a:lnSpc>
                <a:spcPct val="150000"/>
              </a:lnSpc>
              <a:buFont typeface="+mj-lt"/>
              <a:buAutoNum type="arabicPeriod"/>
            </a:pPr>
            <a:r>
              <a:rPr lang="en-US" sz="1800" dirty="0">
                <a:effectLst/>
                <a:latin typeface="Times New Roman" panose="02020603050405020304" pitchFamily="18" charset="0"/>
                <a:ea typeface="Batang" panose="02030600000101010101" pitchFamily="18" charset="-127"/>
              </a:rPr>
              <a:t>HDD/SSD – 256GB (Minimum)</a:t>
            </a:r>
            <a:endParaRPr lang="en-IN" sz="1800" dirty="0">
              <a:effectLst/>
              <a:latin typeface="Times New Roman" panose="02020603050405020304" pitchFamily="18" charset="0"/>
              <a:ea typeface="Batang" panose="02030600000101010101" pitchFamily="18" charset="-127"/>
            </a:endParaRPr>
          </a:p>
        </p:txBody>
      </p:sp>
    </p:spTree>
    <p:extLst>
      <p:ext uri="{BB962C8B-B14F-4D97-AF65-F5344CB8AC3E}">
        <p14:creationId xmlns:p14="http://schemas.microsoft.com/office/powerpoint/2010/main" val="337989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75E35-48E6-162D-7AFC-4C1FA05B111C}"/>
              </a:ext>
            </a:extLst>
          </p:cNvPr>
          <p:cNvSpPr>
            <a:spLocks noGrp="1"/>
          </p:cNvSpPr>
          <p:nvPr>
            <p:ph type="title"/>
          </p:nvPr>
        </p:nvSpPr>
        <p:spPr>
          <a:xfrm>
            <a:off x="457200" y="7937"/>
            <a:ext cx="8229600" cy="1143000"/>
          </a:xfrm>
        </p:spPr>
        <p:txBody>
          <a:bodyPr>
            <a:normAutofit/>
          </a:bodyPr>
          <a:lstStyle/>
          <a:p>
            <a:r>
              <a:rPr lang="en-US" sz="4000" b="1" dirty="0">
                <a:cs typeface="Times New Roman" panose="02020603050405020304" pitchFamily="18" charset="0"/>
              </a:rPr>
              <a:t>Architecture Diagram</a:t>
            </a:r>
          </a:p>
        </p:txBody>
      </p:sp>
      <p:pic>
        <p:nvPicPr>
          <p:cNvPr id="4" name="Picture 3">
            <a:extLst>
              <a:ext uri="{FF2B5EF4-FFF2-40B4-BE49-F238E27FC236}">
                <a16:creationId xmlns:a16="http://schemas.microsoft.com/office/drawing/2014/main" id="{EBF15C03-D569-1F37-FA3A-186A05BC9277}"/>
              </a:ext>
            </a:extLst>
          </p:cNvPr>
          <p:cNvPicPr>
            <a:picLocks noChangeAspect="1"/>
          </p:cNvPicPr>
          <p:nvPr/>
        </p:nvPicPr>
        <p:blipFill>
          <a:blip r:embed="rId2"/>
          <a:stretch>
            <a:fillRect/>
          </a:stretch>
        </p:blipFill>
        <p:spPr>
          <a:xfrm>
            <a:off x="1443719" y="1150937"/>
            <a:ext cx="6256562" cy="5182049"/>
          </a:xfrm>
          <a:prstGeom prst="rect">
            <a:avLst/>
          </a:prstGeom>
        </p:spPr>
      </p:pic>
      <p:sp>
        <p:nvSpPr>
          <p:cNvPr id="5" name="TextBox 4">
            <a:extLst>
              <a:ext uri="{FF2B5EF4-FFF2-40B4-BE49-F238E27FC236}">
                <a16:creationId xmlns:a16="http://schemas.microsoft.com/office/drawing/2014/main" id="{EAEF3CD7-DDAA-307B-C30E-173EF1E1F5CB}"/>
              </a:ext>
            </a:extLst>
          </p:cNvPr>
          <p:cNvSpPr txBox="1"/>
          <p:nvPr/>
        </p:nvSpPr>
        <p:spPr>
          <a:xfrm>
            <a:off x="1829752" y="1633707"/>
            <a:ext cx="1341119" cy="338554"/>
          </a:xfrm>
          <a:prstGeom prst="rect">
            <a:avLst/>
          </a:prstGeom>
          <a:noFill/>
        </p:spPr>
        <p:txBody>
          <a:bodyPr wrap="square" rtlCol="0">
            <a:spAutoFit/>
          </a:bodyPr>
          <a:lstStyle/>
          <a:p>
            <a:r>
              <a:rPr lang="en-IN" sz="1600" b="1" dirty="0"/>
              <a:t>DATASET</a:t>
            </a:r>
          </a:p>
        </p:txBody>
      </p:sp>
      <p:sp>
        <p:nvSpPr>
          <p:cNvPr id="6" name="TextBox 5">
            <a:extLst>
              <a:ext uri="{FF2B5EF4-FFF2-40B4-BE49-F238E27FC236}">
                <a16:creationId xmlns:a16="http://schemas.microsoft.com/office/drawing/2014/main" id="{2C650ADD-E589-1740-54ED-CEBFDB6B41BF}"/>
              </a:ext>
            </a:extLst>
          </p:cNvPr>
          <p:cNvSpPr txBox="1"/>
          <p:nvPr/>
        </p:nvSpPr>
        <p:spPr>
          <a:xfrm>
            <a:off x="2993571" y="1488757"/>
            <a:ext cx="1600200" cy="492443"/>
          </a:xfrm>
          <a:prstGeom prst="rect">
            <a:avLst/>
          </a:prstGeom>
          <a:noFill/>
        </p:spPr>
        <p:txBody>
          <a:bodyPr wrap="square" rtlCol="0">
            <a:spAutoFit/>
          </a:bodyPr>
          <a:lstStyle/>
          <a:p>
            <a:pPr algn="ctr"/>
            <a:r>
              <a:rPr lang="en-IN" sz="1300" b="1" dirty="0"/>
              <a:t>PREPROCESSING THE DATA</a:t>
            </a:r>
          </a:p>
        </p:txBody>
      </p:sp>
      <p:sp>
        <p:nvSpPr>
          <p:cNvPr id="8" name="TextBox 7">
            <a:extLst>
              <a:ext uri="{FF2B5EF4-FFF2-40B4-BE49-F238E27FC236}">
                <a16:creationId xmlns:a16="http://schemas.microsoft.com/office/drawing/2014/main" id="{720C4BB6-37E5-C0C9-01E8-F4D7FF5097F6}"/>
              </a:ext>
            </a:extLst>
          </p:cNvPr>
          <p:cNvSpPr txBox="1"/>
          <p:nvPr/>
        </p:nvSpPr>
        <p:spPr>
          <a:xfrm>
            <a:off x="4800600" y="1439385"/>
            <a:ext cx="1167845" cy="492443"/>
          </a:xfrm>
          <a:prstGeom prst="rect">
            <a:avLst/>
          </a:prstGeom>
          <a:noFill/>
        </p:spPr>
        <p:txBody>
          <a:bodyPr wrap="square">
            <a:spAutoFit/>
          </a:bodyPr>
          <a:lstStyle/>
          <a:p>
            <a:pPr algn="ctr"/>
            <a:r>
              <a:rPr lang="en-IN" sz="1300" b="1" dirty="0"/>
              <a:t>LABEL ENCODER </a:t>
            </a:r>
          </a:p>
        </p:txBody>
      </p:sp>
      <p:sp>
        <p:nvSpPr>
          <p:cNvPr id="11" name="TextBox 10">
            <a:extLst>
              <a:ext uri="{FF2B5EF4-FFF2-40B4-BE49-F238E27FC236}">
                <a16:creationId xmlns:a16="http://schemas.microsoft.com/office/drawing/2014/main" id="{C30C7D1F-97FE-62D5-D20C-603F81380DED}"/>
              </a:ext>
            </a:extLst>
          </p:cNvPr>
          <p:cNvSpPr txBox="1"/>
          <p:nvPr/>
        </p:nvSpPr>
        <p:spPr>
          <a:xfrm>
            <a:off x="6300963" y="1439385"/>
            <a:ext cx="1013285" cy="492443"/>
          </a:xfrm>
          <a:prstGeom prst="rect">
            <a:avLst/>
          </a:prstGeom>
          <a:noFill/>
        </p:spPr>
        <p:txBody>
          <a:bodyPr wrap="square">
            <a:spAutoFit/>
          </a:bodyPr>
          <a:lstStyle/>
          <a:p>
            <a:pPr algn="ctr"/>
            <a:r>
              <a:rPr lang="en-IN" sz="1300" b="1" dirty="0"/>
              <a:t>Remove Null Values</a:t>
            </a:r>
          </a:p>
        </p:txBody>
      </p:sp>
      <p:sp>
        <p:nvSpPr>
          <p:cNvPr id="13" name="TextBox 12">
            <a:extLst>
              <a:ext uri="{FF2B5EF4-FFF2-40B4-BE49-F238E27FC236}">
                <a16:creationId xmlns:a16="http://schemas.microsoft.com/office/drawing/2014/main" id="{E5F1B07D-5469-FC53-2281-2F604DA9E087}"/>
              </a:ext>
            </a:extLst>
          </p:cNvPr>
          <p:cNvSpPr txBox="1"/>
          <p:nvPr/>
        </p:nvSpPr>
        <p:spPr>
          <a:xfrm>
            <a:off x="4876800" y="2362200"/>
            <a:ext cx="1219200" cy="492443"/>
          </a:xfrm>
          <a:prstGeom prst="rect">
            <a:avLst/>
          </a:prstGeom>
          <a:noFill/>
        </p:spPr>
        <p:txBody>
          <a:bodyPr wrap="square">
            <a:spAutoFit/>
          </a:bodyPr>
          <a:lstStyle/>
          <a:p>
            <a:pPr algn="ctr"/>
            <a:r>
              <a:rPr lang="en-IN" sz="1300" b="1" dirty="0"/>
              <a:t>Splitting of Data</a:t>
            </a:r>
          </a:p>
        </p:txBody>
      </p:sp>
      <p:sp>
        <p:nvSpPr>
          <p:cNvPr id="15" name="TextBox 14">
            <a:extLst>
              <a:ext uri="{FF2B5EF4-FFF2-40B4-BE49-F238E27FC236}">
                <a16:creationId xmlns:a16="http://schemas.microsoft.com/office/drawing/2014/main" id="{13BC296B-A230-7F27-7BD3-A49B4A508510}"/>
              </a:ext>
            </a:extLst>
          </p:cNvPr>
          <p:cNvSpPr txBox="1"/>
          <p:nvPr/>
        </p:nvSpPr>
        <p:spPr>
          <a:xfrm>
            <a:off x="4606212" y="3429000"/>
            <a:ext cx="4572000" cy="307777"/>
          </a:xfrm>
          <a:prstGeom prst="rect">
            <a:avLst/>
          </a:prstGeom>
          <a:noFill/>
        </p:spPr>
        <p:txBody>
          <a:bodyPr wrap="square">
            <a:spAutoFit/>
          </a:bodyPr>
          <a:lstStyle/>
          <a:p>
            <a:pPr algn="ctr"/>
            <a:r>
              <a:rPr lang="en-IN" sz="1400" b="1" dirty="0"/>
              <a:t>TRAIN DATA</a:t>
            </a:r>
          </a:p>
        </p:txBody>
      </p:sp>
      <p:sp>
        <p:nvSpPr>
          <p:cNvPr id="17" name="TextBox 16">
            <a:extLst>
              <a:ext uri="{FF2B5EF4-FFF2-40B4-BE49-F238E27FC236}">
                <a16:creationId xmlns:a16="http://schemas.microsoft.com/office/drawing/2014/main" id="{C7189E73-21B9-A692-92A2-EE59F5546385}"/>
              </a:ext>
            </a:extLst>
          </p:cNvPr>
          <p:cNvSpPr txBox="1"/>
          <p:nvPr/>
        </p:nvSpPr>
        <p:spPr>
          <a:xfrm>
            <a:off x="3562740" y="3429000"/>
            <a:ext cx="4590660" cy="307777"/>
          </a:xfrm>
          <a:prstGeom prst="rect">
            <a:avLst/>
          </a:prstGeom>
          <a:noFill/>
        </p:spPr>
        <p:txBody>
          <a:bodyPr wrap="square">
            <a:spAutoFit/>
          </a:bodyPr>
          <a:lstStyle/>
          <a:p>
            <a:r>
              <a:rPr lang="en-IN" sz="1400" b="1" dirty="0"/>
              <a:t>TEST DATA</a:t>
            </a:r>
          </a:p>
        </p:txBody>
      </p:sp>
      <p:sp>
        <p:nvSpPr>
          <p:cNvPr id="19" name="TextBox 18">
            <a:extLst>
              <a:ext uri="{FF2B5EF4-FFF2-40B4-BE49-F238E27FC236}">
                <a16:creationId xmlns:a16="http://schemas.microsoft.com/office/drawing/2014/main" id="{61CF60EB-27EF-D765-59FB-91CAB0D11A28}"/>
              </a:ext>
            </a:extLst>
          </p:cNvPr>
          <p:cNvSpPr txBox="1"/>
          <p:nvPr/>
        </p:nvSpPr>
        <p:spPr>
          <a:xfrm>
            <a:off x="3733800" y="5493719"/>
            <a:ext cx="3778394" cy="492443"/>
          </a:xfrm>
          <a:prstGeom prst="rect">
            <a:avLst/>
          </a:prstGeom>
          <a:noFill/>
        </p:spPr>
        <p:txBody>
          <a:bodyPr wrap="square">
            <a:spAutoFit/>
          </a:bodyPr>
          <a:lstStyle/>
          <a:p>
            <a:pPr algn="ctr"/>
            <a:r>
              <a:rPr lang="en-IN" sz="1300" b="1" dirty="0"/>
              <a:t>VALIDATE THE MODEL USING TEST DATA AND CALCULATE THE PERFORMANCE METRIC ACCURACY</a:t>
            </a:r>
          </a:p>
        </p:txBody>
      </p:sp>
      <p:sp>
        <p:nvSpPr>
          <p:cNvPr id="21" name="TextBox 20">
            <a:extLst>
              <a:ext uri="{FF2B5EF4-FFF2-40B4-BE49-F238E27FC236}">
                <a16:creationId xmlns:a16="http://schemas.microsoft.com/office/drawing/2014/main" id="{3195E051-CDC6-2312-7F7C-020873BD4BBD}"/>
              </a:ext>
            </a:extLst>
          </p:cNvPr>
          <p:cNvSpPr txBox="1"/>
          <p:nvPr/>
        </p:nvSpPr>
        <p:spPr>
          <a:xfrm>
            <a:off x="1676400" y="2286000"/>
            <a:ext cx="1341119" cy="1892826"/>
          </a:xfrm>
          <a:prstGeom prst="rect">
            <a:avLst/>
          </a:prstGeom>
          <a:noFill/>
        </p:spPr>
        <p:txBody>
          <a:bodyPr wrap="square">
            <a:spAutoFit/>
          </a:bodyPr>
          <a:lstStyle/>
          <a:p>
            <a:pPr algn="just"/>
            <a:r>
              <a:rPr lang="en-IN" sz="1300" b="1" dirty="0"/>
              <a:t>BUILDING A NETWORK IN SDN ENVIRONMENT USING MININET CONSISTING OF 4 SERVERS, 6 SWITCHES AND 8 HOSTS. </a:t>
            </a:r>
          </a:p>
        </p:txBody>
      </p:sp>
      <p:sp>
        <p:nvSpPr>
          <p:cNvPr id="26" name="Rectangle 25">
            <a:extLst>
              <a:ext uri="{FF2B5EF4-FFF2-40B4-BE49-F238E27FC236}">
                <a16:creationId xmlns:a16="http://schemas.microsoft.com/office/drawing/2014/main" id="{87FECE4B-DF06-76A6-BA64-BE5738EC5434}"/>
              </a:ext>
            </a:extLst>
          </p:cNvPr>
          <p:cNvSpPr/>
          <p:nvPr/>
        </p:nvSpPr>
        <p:spPr>
          <a:xfrm>
            <a:off x="1676400" y="4400481"/>
            <a:ext cx="1317171" cy="646331"/>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IN"/>
          </a:p>
        </p:txBody>
      </p:sp>
      <p:sp>
        <p:nvSpPr>
          <p:cNvPr id="25" name="TextBox 24">
            <a:extLst>
              <a:ext uri="{FF2B5EF4-FFF2-40B4-BE49-F238E27FC236}">
                <a16:creationId xmlns:a16="http://schemas.microsoft.com/office/drawing/2014/main" id="{3AD81B46-875B-17FF-4D85-12DCC7EC3193}"/>
              </a:ext>
            </a:extLst>
          </p:cNvPr>
          <p:cNvSpPr txBox="1"/>
          <p:nvPr/>
        </p:nvSpPr>
        <p:spPr>
          <a:xfrm>
            <a:off x="1621184" y="4400480"/>
            <a:ext cx="1427602" cy="646331"/>
          </a:xfrm>
          <a:prstGeom prst="rect">
            <a:avLst/>
          </a:prstGeom>
          <a:noFill/>
        </p:spPr>
        <p:txBody>
          <a:bodyPr wrap="square">
            <a:spAutoFit/>
          </a:bodyPr>
          <a:lstStyle/>
          <a:p>
            <a:pPr algn="ctr"/>
            <a:r>
              <a:rPr lang="en-IN" sz="1200" b="1" dirty="0"/>
              <a:t>ATTACK GENERATION AND GET THE CSV FILE</a:t>
            </a:r>
          </a:p>
        </p:txBody>
      </p:sp>
      <p:sp>
        <p:nvSpPr>
          <p:cNvPr id="28" name="TextBox 27">
            <a:extLst>
              <a:ext uri="{FF2B5EF4-FFF2-40B4-BE49-F238E27FC236}">
                <a16:creationId xmlns:a16="http://schemas.microsoft.com/office/drawing/2014/main" id="{E15B4DAA-68B1-E51A-DAC1-09F38976E600}"/>
              </a:ext>
            </a:extLst>
          </p:cNvPr>
          <p:cNvSpPr txBox="1"/>
          <p:nvPr/>
        </p:nvSpPr>
        <p:spPr>
          <a:xfrm>
            <a:off x="1605258" y="5625424"/>
            <a:ext cx="1459454" cy="492443"/>
          </a:xfrm>
          <a:prstGeom prst="rect">
            <a:avLst/>
          </a:prstGeom>
          <a:noFill/>
        </p:spPr>
        <p:txBody>
          <a:bodyPr wrap="square">
            <a:spAutoFit/>
          </a:bodyPr>
          <a:lstStyle/>
          <a:p>
            <a:pPr algn="ctr"/>
            <a:r>
              <a:rPr lang="en-IN" sz="1250" b="1" dirty="0"/>
              <a:t>Use model to detect the attack </a:t>
            </a:r>
          </a:p>
        </p:txBody>
      </p:sp>
    </p:spTree>
    <p:extLst>
      <p:ext uri="{BB962C8B-B14F-4D97-AF65-F5344CB8AC3E}">
        <p14:creationId xmlns:p14="http://schemas.microsoft.com/office/powerpoint/2010/main" val="2540112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75E35-48E6-162D-7AFC-4C1FA05B111C}"/>
              </a:ext>
            </a:extLst>
          </p:cNvPr>
          <p:cNvSpPr>
            <a:spLocks noGrp="1"/>
          </p:cNvSpPr>
          <p:nvPr>
            <p:ph type="title"/>
          </p:nvPr>
        </p:nvSpPr>
        <p:spPr>
          <a:xfrm>
            <a:off x="457200" y="7937"/>
            <a:ext cx="8229600" cy="1143000"/>
          </a:xfrm>
        </p:spPr>
        <p:txBody>
          <a:bodyPr>
            <a:normAutofit/>
          </a:bodyPr>
          <a:lstStyle/>
          <a:p>
            <a:r>
              <a:rPr lang="en-US" sz="4000" b="1" dirty="0">
                <a:cs typeface="Times New Roman" panose="02020603050405020304" pitchFamily="18" charset="0"/>
              </a:rPr>
              <a:t>Algorithms</a:t>
            </a:r>
          </a:p>
        </p:txBody>
      </p:sp>
      <p:sp>
        <p:nvSpPr>
          <p:cNvPr id="3" name="Content Placeholder 2">
            <a:extLst>
              <a:ext uri="{FF2B5EF4-FFF2-40B4-BE49-F238E27FC236}">
                <a16:creationId xmlns:a16="http://schemas.microsoft.com/office/drawing/2014/main" id="{194BCE27-8CD3-18B4-957C-4D7A5B6CD728}"/>
              </a:ext>
            </a:extLst>
          </p:cNvPr>
          <p:cNvSpPr>
            <a:spLocks noGrp="1"/>
          </p:cNvSpPr>
          <p:nvPr>
            <p:ph idx="1"/>
          </p:nvPr>
        </p:nvSpPr>
        <p:spPr>
          <a:xfrm>
            <a:off x="381000" y="1295400"/>
            <a:ext cx="8229600" cy="4525963"/>
          </a:xfrm>
        </p:spPr>
        <p:txBody>
          <a:bodyPr>
            <a:normAutofit/>
          </a:bodyPr>
          <a:lstStyle/>
          <a:p>
            <a:r>
              <a:rPr lang="en-IN" sz="1800" dirty="0">
                <a:latin typeface="Times New Roman" panose="02020603050405020304" pitchFamily="18" charset="0"/>
                <a:cs typeface="Times New Roman" panose="02020603050405020304" pitchFamily="18" charset="0"/>
              </a:rPr>
              <a:t>Algorithm K-Nearest-</a:t>
            </a:r>
            <a:r>
              <a:rPr lang="en-IN" sz="1800" dirty="0" err="1">
                <a:latin typeface="Times New Roman" panose="02020603050405020304" pitchFamily="18" charset="0"/>
                <a:cs typeface="Times New Roman" panose="02020603050405020304" pitchFamily="18" charset="0"/>
              </a:rPr>
              <a:t>Neighbor</a:t>
            </a:r>
            <a:r>
              <a:rPr lang="en-IN" sz="1800" dirty="0">
                <a:latin typeface="Times New Roman" panose="02020603050405020304" pitchFamily="18" charset="0"/>
                <a:cs typeface="Times New Roman" panose="02020603050405020304" pitchFamily="18" charset="0"/>
              </a:rPr>
              <a:t> (KNN) :</a:t>
            </a:r>
          </a:p>
          <a:p>
            <a:r>
              <a:rPr lang="en-IN" sz="1800" dirty="0">
                <a:latin typeface="Times New Roman" panose="02020603050405020304" pitchFamily="18" charset="0"/>
                <a:cs typeface="Times New Roman" panose="02020603050405020304" pitchFamily="18" charset="0"/>
              </a:rPr>
              <a:t>Input: 02152020-threats-02-15-2020.csv Dataset</a:t>
            </a:r>
          </a:p>
          <a:p>
            <a:r>
              <a:rPr lang="en-IN" sz="1800" dirty="0">
                <a:latin typeface="Times New Roman" panose="02020603050405020304" pitchFamily="18" charset="0"/>
                <a:cs typeface="Times New Roman" panose="02020603050405020304" pitchFamily="18" charset="0"/>
              </a:rPr>
              <a:t>Output: Success Accuracy of KNN trained Model on test Data</a:t>
            </a: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pic>
        <p:nvPicPr>
          <p:cNvPr id="2053" name="Picture 5">
            <a:extLst>
              <a:ext uri="{FF2B5EF4-FFF2-40B4-BE49-F238E27FC236}">
                <a16:creationId xmlns:a16="http://schemas.microsoft.com/office/drawing/2014/main" id="{1132894C-8968-DE39-D019-ECDD7AC9EE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362200"/>
            <a:ext cx="8334375" cy="4248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501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75E35-48E6-162D-7AFC-4C1FA05B111C}"/>
              </a:ext>
            </a:extLst>
          </p:cNvPr>
          <p:cNvSpPr>
            <a:spLocks noGrp="1"/>
          </p:cNvSpPr>
          <p:nvPr>
            <p:ph type="title"/>
          </p:nvPr>
        </p:nvSpPr>
        <p:spPr>
          <a:xfrm>
            <a:off x="457200" y="7937"/>
            <a:ext cx="8229600" cy="1143000"/>
          </a:xfrm>
        </p:spPr>
        <p:txBody>
          <a:bodyPr>
            <a:normAutofit/>
          </a:bodyPr>
          <a:lstStyle/>
          <a:p>
            <a:r>
              <a:rPr lang="en-US" sz="4000" b="1" dirty="0">
                <a:cs typeface="Times New Roman" panose="02020603050405020304" pitchFamily="18" charset="0"/>
              </a:rPr>
              <a:t>Implementation Steps</a:t>
            </a:r>
          </a:p>
        </p:txBody>
      </p:sp>
      <p:sp>
        <p:nvSpPr>
          <p:cNvPr id="3" name="Content Placeholder 2">
            <a:extLst>
              <a:ext uri="{FF2B5EF4-FFF2-40B4-BE49-F238E27FC236}">
                <a16:creationId xmlns:a16="http://schemas.microsoft.com/office/drawing/2014/main" id="{194BCE27-8CD3-18B4-957C-4D7A5B6CD728}"/>
              </a:ext>
            </a:extLst>
          </p:cNvPr>
          <p:cNvSpPr>
            <a:spLocks noGrp="1"/>
          </p:cNvSpPr>
          <p:nvPr>
            <p:ph idx="1"/>
          </p:nvPr>
        </p:nvSpPr>
        <p:spPr>
          <a:xfrm>
            <a:off x="381000" y="1295400"/>
            <a:ext cx="8229600" cy="4525963"/>
          </a:xfrm>
        </p:spPr>
        <p:txBody>
          <a:bodyPr>
            <a:normAutofit lnSpcReduction="10000"/>
          </a:bodyPr>
          <a:lstStyle/>
          <a:p>
            <a:r>
              <a:rPr lang="en-US" sz="2400" dirty="0">
                <a:latin typeface="Times New Roman" panose="02020603050405020304" pitchFamily="18" charset="0"/>
                <a:cs typeface="Times New Roman" panose="02020603050405020304" pitchFamily="18" charset="0"/>
              </a:rPr>
              <a:t>Data Preprocessing </a:t>
            </a:r>
          </a:p>
          <a:p>
            <a:r>
              <a:rPr lang="en-US" sz="2400" dirty="0">
                <a:latin typeface="Times New Roman" panose="02020603050405020304" pitchFamily="18" charset="0"/>
                <a:cs typeface="Times New Roman" panose="02020603050405020304" pitchFamily="18" charset="0"/>
              </a:rPr>
              <a:t>Label Encoding</a:t>
            </a:r>
          </a:p>
          <a:p>
            <a:r>
              <a:rPr lang="en-US" sz="2400" dirty="0">
                <a:latin typeface="Times New Roman" panose="02020603050405020304" pitchFamily="18" charset="0"/>
                <a:cs typeface="Times New Roman" panose="02020603050405020304" pitchFamily="18" charset="0"/>
              </a:rPr>
              <a:t>Data Reshaping</a:t>
            </a:r>
          </a:p>
          <a:p>
            <a:r>
              <a:rPr lang="en-US" sz="2400" dirty="0">
                <a:latin typeface="Times New Roman" panose="02020603050405020304" pitchFamily="18" charset="0"/>
                <a:cs typeface="Times New Roman" panose="02020603050405020304" pitchFamily="18" charset="0"/>
              </a:rPr>
              <a:t>Removal of Null values</a:t>
            </a:r>
          </a:p>
          <a:p>
            <a:r>
              <a:rPr lang="en-US" sz="2400" dirty="0">
                <a:latin typeface="Times New Roman" panose="02020603050405020304" pitchFamily="18" charset="0"/>
                <a:cs typeface="Times New Roman" panose="02020603050405020304" pitchFamily="18" charset="0"/>
              </a:rPr>
              <a:t>Splitting of data for training and testing</a:t>
            </a:r>
          </a:p>
          <a:p>
            <a:r>
              <a:rPr lang="en-US" sz="2400" dirty="0">
                <a:latin typeface="Times New Roman" panose="02020603050405020304" pitchFamily="18" charset="0"/>
                <a:cs typeface="Times New Roman" panose="02020603050405020304" pitchFamily="18" charset="0"/>
              </a:rPr>
              <a:t>Reshaping the data for KNN</a:t>
            </a:r>
          </a:p>
          <a:p>
            <a:r>
              <a:rPr lang="en-US" sz="2400" dirty="0">
                <a:latin typeface="Times New Roman" panose="02020603050405020304" pitchFamily="18" charset="0"/>
                <a:cs typeface="Times New Roman" panose="02020603050405020304" pitchFamily="18" charset="0"/>
              </a:rPr>
              <a:t>Run the KNN network using a deep learning  function</a:t>
            </a:r>
          </a:p>
          <a:p>
            <a:r>
              <a:rPr lang="en-US" sz="2400" dirty="0">
                <a:latin typeface="Times New Roman" panose="02020603050405020304" pitchFamily="18" charset="0"/>
                <a:cs typeface="Times New Roman" panose="02020603050405020304" pitchFamily="18" charset="0"/>
              </a:rPr>
              <a:t>Visualization of Results</a:t>
            </a:r>
          </a:p>
          <a:p>
            <a:r>
              <a:rPr lang="en-US" sz="2400" dirty="0">
                <a:latin typeface="Times New Roman" panose="02020603050405020304" pitchFamily="18" charset="0"/>
                <a:cs typeface="Times New Roman" panose="02020603050405020304" pitchFamily="18" charset="0"/>
              </a:rPr>
              <a:t>Build the Network and perform attack and generate the file</a:t>
            </a:r>
          </a:p>
          <a:p>
            <a:r>
              <a:rPr lang="en-US" sz="2400" dirty="0">
                <a:latin typeface="Times New Roman" panose="02020603050405020304" pitchFamily="18" charset="0"/>
                <a:cs typeface="Times New Roman" panose="02020603050405020304" pitchFamily="18" charset="0"/>
              </a:rPr>
              <a:t>Use model to detect the attack and use SDN controllers to prevent the attack.</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Calibri"/>
              <a:cs typeface="Calibri"/>
            </a:endParaRPr>
          </a:p>
        </p:txBody>
      </p:sp>
    </p:spTree>
    <p:extLst>
      <p:ext uri="{BB962C8B-B14F-4D97-AF65-F5344CB8AC3E}">
        <p14:creationId xmlns:p14="http://schemas.microsoft.com/office/powerpoint/2010/main" val="41415157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20A13EE-737A-BA85-CAE9-EAF269131CE8}"/>
              </a:ext>
            </a:extLst>
          </p:cNvPr>
          <p:cNvPicPr>
            <a:picLocks noChangeAspect="1"/>
          </p:cNvPicPr>
          <p:nvPr/>
        </p:nvPicPr>
        <p:blipFill>
          <a:blip r:embed="rId2">
            <a:duotone>
              <a:prstClr val="black"/>
              <a:srgbClr val="DCD9D5">
                <a:tint val="45000"/>
                <a:satMod val="400000"/>
              </a:srgbClr>
            </a:duotone>
          </a:blip>
          <a:stretch>
            <a:fillRect/>
          </a:stretch>
        </p:blipFill>
        <p:spPr>
          <a:xfrm>
            <a:off x="-1219200" y="0"/>
            <a:ext cx="11277600" cy="6858000"/>
          </a:xfrm>
          <a:prstGeom prst="rect">
            <a:avLst/>
          </a:prstGeom>
        </p:spPr>
      </p:pic>
    </p:spTree>
    <p:extLst>
      <p:ext uri="{BB962C8B-B14F-4D97-AF65-F5344CB8AC3E}">
        <p14:creationId xmlns:p14="http://schemas.microsoft.com/office/powerpoint/2010/main" val="813883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158038" cy="563562"/>
          </a:xfrm>
        </p:spPr>
        <p:txBody>
          <a:bodyPr>
            <a:normAutofit fontScale="90000"/>
          </a:bodyPr>
          <a:lstStyle/>
          <a:p>
            <a:r>
              <a:rPr lang="en-US" b="1" dirty="0"/>
              <a:t>AGENDA</a:t>
            </a:r>
          </a:p>
        </p:txBody>
      </p:sp>
      <p:sp>
        <p:nvSpPr>
          <p:cNvPr id="4" name="Content Placeholder 2"/>
          <p:cNvSpPr>
            <a:spLocks noGrp="1"/>
          </p:cNvSpPr>
          <p:nvPr>
            <p:ph idx="1"/>
          </p:nvPr>
        </p:nvSpPr>
        <p:spPr>
          <a:xfrm>
            <a:off x="452562" y="1020762"/>
            <a:ext cx="10058400" cy="5791200"/>
          </a:xfrm>
        </p:spPr>
        <p:txBody>
          <a:bodyPr vert="horz" lIns="91440" tIns="45720" rIns="91440" bIns="45720" rtlCol="0" anchor="t">
            <a:normAutofit/>
          </a:bodyPr>
          <a:lstStyle/>
          <a:p>
            <a:r>
              <a:rPr lang="en-US" sz="2800" dirty="0">
                <a:latin typeface="Times New Roman" panose="02020603050405020304" pitchFamily="18" charset="0"/>
                <a:cs typeface="Times New Roman" panose="02020603050405020304" pitchFamily="18" charset="0"/>
              </a:rPr>
              <a:t>Introduction</a:t>
            </a:r>
          </a:p>
          <a:p>
            <a:r>
              <a:rPr lang="en-US" sz="2800" dirty="0">
                <a:latin typeface="Times New Roman" panose="02020603050405020304" pitchFamily="18" charset="0"/>
                <a:cs typeface="Times New Roman" panose="02020603050405020304" pitchFamily="18" charset="0"/>
              </a:rPr>
              <a:t>Problem Statement</a:t>
            </a:r>
          </a:p>
          <a:p>
            <a:r>
              <a:rPr lang="en-US" sz="2800" dirty="0">
                <a:latin typeface="Times New Roman" panose="02020603050405020304" pitchFamily="18" charset="0"/>
                <a:cs typeface="Times New Roman" panose="02020603050405020304" pitchFamily="18" charset="0"/>
              </a:rPr>
              <a:t>Objectives and Outcomes</a:t>
            </a:r>
          </a:p>
          <a:p>
            <a:r>
              <a:rPr lang="en-US" sz="2800" dirty="0">
                <a:latin typeface="Times New Roman" panose="02020603050405020304" pitchFamily="18" charset="0"/>
                <a:cs typeface="Times New Roman" panose="02020603050405020304" pitchFamily="18" charset="0"/>
              </a:rPr>
              <a:t>Summary of Literature </a:t>
            </a:r>
          </a:p>
          <a:p>
            <a:r>
              <a:rPr lang="en-US" sz="2800" dirty="0">
                <a:latin typeface="Times New Roman" panose="02020603050405020304" pitchFamily="18" charset="0"/>
                <a:cs typeface="Times New Roman" panose="02020603050405020304" pitchFamily="18" charset="0"/>
              </a:rPr>
              <a:t>Dataset and Requirements</a:t>
            </a:r>
          </a:p>
          <a:p>
            <a:r>
              <a:rPr lang="en-US" sz="2800" dirty="0">
                <a:latin typeface="Times New Roman" panose="02020603050405020304" pitchFamily="18" charset="0"/>
                <a:cs typeface="Times New Roman" panose="02020603050405020304" pitchFamily="18" charset="0"/>
              </a:rPr>
              <a:t>Architecture diagram </a:t>
            </a:r>
          </a:p>
          <a:p>
            <a:r>
              <a:rPr lang="en-US" sz="2800" dirty="0">
                <a:latin typeface="Times New Roman" panose="02020603050405020304" pitchFamily="18" charset="0"/>
                <a:cs typeface="Times New Roman" panose="02020603050405020304" pitchFamily="18" charset="0"/>
              </a:rPr>
              <a:t>Algorithms</a:t>
            </a:r>
          </a:p>
          <a:p>
            <a:r>
              <a:rPr lang="en-US" sz="2800" dirty="0">
                <a:latin typeface="Times New Roman" panose="02020603050405020304" pitchFamily="18" charset="0"/>
                <a:cs typeface="Times New Roman" panose="02020603050405020304" pitchFamily="18" charset="0"/>
              </a:rPr>
              <a:t>Implementation Plan</a:t>
            </a: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0528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32456-9207-BD55-2562-5E8FF66B7682}"/>
              </a:ext>
            </a:extLst>
          </p:cNvPr>
          <p:cNvSpPr>
            <a:spLocks noGrp="1"/>
          </p:cNvSpPr>
          <p:nvPr>
            <p:ph type="title"/>
          </p:nvPr>
        </p:nvSpPr>
        <p:spPr>
          <a:xfrm>
            <a:off x="457200" y="228600"/>
            <a:ext cx="8229600" cy="1143000"/>
          </a:xfrm>
        </p:spPr>
        <p:txBody>
          <a:bodyPr>
            <a:normAutofit/>
          </a:bodyPr>
          <a:lstStyle/>
          <a:p>
            <a:r>
              <a:rPr lang="en-IN" sz="40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A2426500-EED3-975B-B2C8-E481809BE866}"/>
              </a:ext>
            </a:extLst>
          </p:cNvPr>
          <p:cNvSpPr>
            <a:spLocks noGrp="1"/>
          </p:cNvSpPr>
          <p:nvPr>
            <p:ph idx="1"/>
          </p:nvPr>
        </p:nvSpPr>
        <p:spPr>
          <a:xfrm>
            <a:off x="457200" y="1600201"/>
            <a:ext cx="8382000" cy="4343400"/>
          </a:xfrm>
        </p:spPr>
        <p:txBody>
          <a:bodyPr/>
          <a:lstStyle/>
          <a:p>
            <a:pPr marL="0" indent="0" algn="just">
              <a:buNone/>
            </a:pPr>
            <a:r>
              <a:rPr lang="en-US" sz="2000" dirty="0">
                <a:effectLst/>
                <a:latin typeface="Times New Roman" panose="02020603050405020304" pitchFamily="18" charset="0"/>
                <a:ea typeface="Batang" panose="02030600000101010101" pitchFamily="18" charset="-127"/>
              </a:rPr>
              <a:t>The field of network security is a critical aspect of modern computing systems, with software-defined networking (SDN) offering new opportunities for effective security. The objective of this project is to explore the potential of deep learning algorithms for intrusion detection in SDN environments. The project involves selecting a DDOS attack network security dataset from Kaggle and using deep learning techniques to train a model that can detect and classify different types of attacks. The trained model will be integrated with a software-defined network (SDN) environment, which will use controllers to block the detected attack. This project aims to demonstrate the feasibility and effectiveness of deep learning for intrusion detection in SDN and contribute to the advancement of network security research.</a:t>
            </a:r>
            <a:endParaRPr lang="en-IN" dirty="0"/>
          </a:p>
        </p:txBody>
      </p:sp>
    </p:spTree>
    <p:extLst>
      <p:ext uri="{BB962C8B-B14F-4D97-AF65-F5344CB8AC3E}">
        <p14:creationId xmlns:p14="http://schemas.microsoft.com/office/powerpoint/2010/main" val="2368169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472FB-832F-264D-1C1F-E829931A8BBA}"/>
              </a:ext>
            </a:extLst>
          </p:cNvPr>
          <p:cNvSpPr>
            <a:spLocks noGrp="1"/>
          </p:cNvSpPr>
          <p:nvPr>
            <p:ph type="title"/>
          </p:nvPr>
        </p:nvSpPr>
        <p:spPr>
          <a:xfrm>
            <a:off x="533400" y="609600"/>
            <a:ext cx="8229600" cy="1143000"/>
          </a:xfrm>
        </p:spPr>
        <p:txBody>
          <a:bodyPr>
            <a:normAutofit/>
          </a:bodyPr>
          <a:lstStyle/>
          <a:p>
            <a:r>
              <a:rPr lang="en-US" sz="4000" b="1" dirty="0">
                <a:cs typeface="Calibri"/>
              </a:rPr>
              <a:t>PROBLEM STATEMENT</a:t>
            </a:r>
            <a:endParaRPr lang="en-US" sz="4000" b="1" dirty="0"/>
          </a:p>
        </p:txBody>
      </p:sp>
      <p:sp>
        <p:nvSpPr>
          <p:cNvPr id="3" name="Content Placeholder 2">
            <a:extLst>
              <a:ext uri="{FF2B5EF4-FFF2-40B4-BE49-F238E27FC236}">
                <a16:creationId xmlns:a16="http://schemas.microsoft.com/office/drawing/2014/main" id="{6FC603BE-F5FB-C109-FF64-AF572A7B7FA2}"/>
              </a:ext>
            </a:extLst>
          </p:cNvPr>
          <p:cNvSpPr>
            <a:spLocks noGrp="1"/>
          </p:cNvSpPr>
          <p:nvPr>
            <p:ph idx="1"/>
          </p:nvPr>
        </p:nvSpPr>
        <p:spPr>
          <a:xfrm>
            <a:off x="457200" y="1874837"/>
            <a:ext cx="8229600" cy="2925763"/>
          </a:xfrm>
        </p:spPr>
        <p:txBody>
          <a:bodyPr vert="horz" lIns="91440" tIns="45720" rIns="91440" bIns="45720" rtlCol="0" anchor="t">
            <a:normAutofit/>
          </a:bodyPr>
          <a:lstStyle/>
          <a:p>
            <a:pPr marL="0" indent="0" algn="just">
              <a:buNone/>
            </a:pPr>
            <a:r>
              <a:rPr lang="en-US" sz="2000" dirty="0">
                <a:latin typeface="Times New Roman" panose="02020603050405020304" pitchFamily="18" charset="0"/>
                <a:ea typeface="+mn-lt"/>
                <a:cs typeface="Times New Roman" panose="02020603050405020304" pitchFamily="18" charset="0"/>
              </a:rPr>
              <a:t>The increasing number of cyber-attacks on networks has become a major concern for organizations and individuals. Traditional security solutions, such as firewalls and intrusion detection systems, are becoming less effective in defending against these attacks. This project aims to address this problem by using a deep learning model-based solution for detecting and preventing DDOS network attacks in a software-defined networking (SDN) environment. The solution uses a trained K-Nearest Neighbor (KNN) model to control the behavior of one or more SDN controllers to prevent attacks.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6755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156D9-EF14-3459-F3E5-D9E9E6177467}"/>
              </a:ext>
            </a:extLst>
          </p:cNvPr>
          <p:cNvSpPr>
            <a:spLocks noGrp="1"/>
          </p:cNvSpPr>
          <p:nvPr>
            <p:ph type="title"/>
          </p:nvPr>
        </p:nvSpPr>
        <p:spPr>
          <a:xfrm>
            <a:off x="465992" y="76200"/>
            <a:ext cx="8229600" cy="1143000"/>
          </a:xfrm>
        </p:spPr>
        <p:txBody>
          <a:bodyPr>
            <a:normAutofit/>
          </a:bodyPr>
          <a:lstStyle/>
          <a:p>
            <a:r>
              <a:rPr lang="en-US" sz="4000" b="1" dirty="0">
                <a:cs typeface="Calibri"/>
              </a:rPr>
              <a:t>OBJECTIVES </a:t>
            </a:r>
            <a:endParaRPr lang="en-US" sz="4000" b="1" dirty="0"/>
          </a:p>
        </p:txBody>
      </p:sp>
      <p:sp>
        <p:nvSpPr>
          <p:cNvPr id="3" name="Content Placeholder 2">
            <a:extLst>
              <a:ext uri="{FF2B5EF4-FFF2-40B4-BE49-F238E27FC236}">
                <a16:creationId xmlns:a16="http://schemas.microsoft.com/office/drawing/2014/main" id="{F1C05368-68A8-99A3-509C-68F3115DA196}"/>
              </a:ext>
            </a:extLst>
          </p:cNvPr>
          <p:cNvSpPr>
            <a:spLocks noGrp="1"/>
          </p:cNvSpPr>
          <p:nvPr>
            <p:ph idx="1"/>
          </p:nvPr>
        </p:nvSpPr>
        <p:spPr>
          <a:xfrm>
            <a:off x="685800" y="1600200"/>
            <a:ext cx="7924800" cy="4419600"/>
          </a:xfrm>
        </p:spPr>
        <p:txBody>
          <a:bodyPr vert="horz" lIns="91440" tIns="45720" rIns="91440" bIns="45720" rtlCol="0" anchor="t">
            <a:normAutofit/>
          </a:bodyPr>
          <a:lstStyle/>
          <a:p>
            <a:pPr algn="just"/>
            <a:r>
              <a:rPr lang="en-US" sz="2000" dirty="0">
                <a:latin typeface="Times New Roman" panose="02020603050405020304" pitchFamily="18" charset="0"/>
                <a:cs typeface="Times New Roman" panose="02020603050405020304" pitchFamily="18" charset="0"/>
              </a:rPr>
              <a:t>To develop an efficient deep learning model that can classify the given network traffic dataset to various attacks with maximum accuracy.</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Using SDN controllers to stop traffic from a host based on its Mac address.</a:t>
            </a: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6016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156D9-EF14-3459-F3E5-D9E9E6177467}"/>
              </a:ext>
            </a:extLst>
          </p:cNvPr>
          <p:cNvSpPr>
            <a:spLocks noGrp="1"/>
          </p:cNvSpPr>
          <p:nvPr>
            <p:ph type="title"/>
          </p:nvPr>
        </p:nvSpPr>
        <p:spPr>
          <a:xfrm>
            <a:off x="465992" y="76200"/>
            <a:ext cx="8229600" cy="1143000"/>
          </a:xfrm>
        </p:spPr>
        <p:txBody>
          <a:bodyPr>
            <a:normAutofit/>
          </a:bodyPr>
          <a:lstStyle/>
          <a:p>
            <a:r>
              <a:rPr lang="en-US" sz="4000" b="1" dirty="0">
                <a:cs typeface="Calibri"/>
              </a:rPr>
              <a:t>OUTCOMES</a:t>
            </a:r>
            <a:endParaRPr lang="en-US" sz="4000" b="1" dirty="0"/>
          </a:p>
        </p:txBody>
      </p:sp>
      <p:sp>
        <p:nvSpPr>
          <p:cNvPr id="3" name="Content Placeholder 2">
            <a:extLst>
              <a:ext uri="{FF2B5EF4-FFF2-40B4-BE49-F238E27FC236}">
                <a16:creationId xmlns:a16="http://schemas.microsoft.com/office/drawing/2014/main" id="{F1C05368-68A8-99A3-509C-68F3115DA196}"/>
              </a:ext>
            </a:extLst>
          </p:cNvPr>
          <p:cNvSpPr>
            <a:spLocks noGrp="1"/>
          </p:cNvSpPr>
          <p:nvPr>
            <p:ph idx="1"/>
          </p:nvPr>
        </p:nvSpPr>
        <p:spPr>
          <a:xfrm>
            <a:off x="609600" y="1219200"/>
            <a:ext cx="8153400" cy="4267200"/>
          </a:xfrm>
        </p:spPr>
        <p:txBody>
          <a:bodyPr vert="horz" lIns="91440" tIns="45720" rIns="91440" bIns="45720" rtlCol="0" anchor="t">
            <a:normAutofit/>
          </a:bodyPr>
          <a:lstStyle/>
          <a:p>
            <a:pPr marL="0" indent="0" algn="just">
              <a:buNone/>
            </a:pPr>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A working deep learning-based solution for network security that can detect and prevent network attacks in a software-defined networking environment.</a:t>
            </a:r>
          </a:p>
          <a:p>
            <a:pPr algn="just">
              <a:buFont typeface="Wingdings" panose="05000000000000000000" pitchFamily="2" charset="2"/>
              <a:buChar char="Ø"/>
            </a:pPr>
            <a:endParaRPr lang="en-US" sz="19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Improved understanding of the integration of deep learning models into a software-defined networking environment.</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endParaRPr lang="en-US" sz="2000" b="1"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7962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0907" y="-201329"/>
            <a:ext cx="8495893" cy="734729"/>
          </a:xfrm>
        </p:spPr>
        <p:txBody>
          <a:bodyPr>
            <a:noAutofit/>
          </a:bodyPr>
          <a:lstStyle/>
          <a:p>
            <a:pPr algn="ctr"/>
            <a:r>
              <a:rPr lang="en-US" sz="3600" b="1" dirty="0">
                <a:solidFill>
                  <a:schemeClr val="tx1"/>
                </a:solidFill>
                <a:latin typeface="+mj-lt"/>
                <a:cs typeface="Times New Roman" panose="02020603050405020304" pitchFamily="18" charset="0"/>
              </a:rPr>
              <a:t>Summary of Literature </a:t>
            </a:r>
          </a:p>
        </p:txBody>
      </p:sp>
      <p:sp>
        <p:nvSpPr>
          <p:cNvPr id="4" name="Slide Number Placeholder 3"/>
          <p:cNvSpPr>
            <a:spLocks noGrp="1"/>
          </p:cNvSpPr>
          <p:nvPr>
            <p:ph type="sldNum" sz="quarter" idx="12"/>
          </p:nvPr>
        </p:nvSpPr>
        <p:spPr/>
        <p:txBody>
          <a:bodyPr/>
          <a:lstStyle/>
          <a:p>
            <a:fld id="{C263D6C4-4840-40CC-AC84-17E24B3B7BDE}" type="slidenum">
              <a:rPr lang="en-US" noProof="0" smtClean="0"/>
              <a:pPr/>
              <a:t>7</a:t>
            </a:fld>
            <a:endParaRPr lang="en-US" noProof="0" dirty="0"/>
          </a:p>
        </p:txBody>
      </p:sp>
      <p:graphicFrame>
        <p:nvGraphicFramePr>
          <p:cNvPr id="2" name="Table 5">
            <a:extLst>
              <a:ext uri="{FF2B5EF4-FFF2-40B4-BE49-F238E27FC236}">
                <a16:creationId xmlns:a16="http://schemas.microsoft.com/office/drawing/2014/main" id="{D155A151-6CCF-7D86-A24A-4CF4D1FB2D4B}"/>
              </a:ext>
            </a:extLst>
          </p:cNvPr>
          <p:cNvGraphicFramePr>
            <a:graphicFrameLocks noGrp="1"/>
          </p:cNvGraphicFramePr>
          <p:nvPr>
            <p:extLst>
              <p:ext uri="{D42A27DB-BD31-4B8C-83A1-F6EECF244321}">
                <p14:modId xmlns:p14="http://schemas.microsoft.com/office/powerpoint/2010/main" val="461003980"/>
              </p:ext>
            </p:extLst>
          </p:nvPr>
        </p:nvGraphicFramePr>
        <p:xfrm>
          <a:off x="557857" y="457200"/>
          <a:ext cx="8052744" cy="6583680"/>
        </p:xfrm>
        <a:graphic>
          <a:graphicData uri="http://schemas.openxmlformats.org/drawingml/2006/table">
            <a:tbl>
              <a:tblPr firstRow="1" bandRow="1">
                <a:tableStyleId>{5C22544A-7EE6-4342-B048-85BDC9FD1C3A}</a:tableStyleId>
              </a:tblPr>
              <a:tblGrid>
                <a:gridCol w="1596369">
                  <a:extLst>
                    <a:ext uri="{9D8B030D-6E8A-4147-A177-3AD203B41FA5}">
                      <a16:colId xmlns:a16="http://schemas.microsoft.com/office/drawing/2014/main" val="2408241419"/>
                    </a:ext>
                  </a:extLst>
                </a:gridCol>
                <a:gridCol w="1399092">
                  <a:extLst>
                    <a:ext uri="{9D8B030D-6E8A-4147-A177-3AD203B41FA5}">
                      <a16:colId xmlns:a16="http://schemas.microsoft.com/office/drawing/2014/main" val="4206438281"/>
                    </a:ext>
                  </a:extLst>
                </a:gridCol>
                <a:gridCol w="1251820">
                  <a:extLst>
                    <a:ext uri="{9D8B030D-6E8A-4147-A177-3AD203B41FA5}">
                      <a16:colId xmlns:a16="http://schemas.microsoft.com/office/drawing/2014/main" val="2639897379"/>
                    </a:ext>
                  </a:extLst>
                </a:gridCol>
                <a:gridCol w="1807883">
                  <a:extLst>
                    <a:ext uri="{9D8B030D-6E8A-4147-A177-3AD203B41FA5}">
                      <a16:colId xmlns:a16="http://schemas.microsoft.com/office/drawing/2014/main" val="4180915935"/>
                    </a:ext>
                  </a:extLst>
                </a:gridCol>
                <a:gridCol w="1997580">
                  <a:extLst>
                    <a:ext uri="{9D8B030D-6E8A-4147-A177-3AD203B41FA5}">
                      <a16:colId xmlns:a16="http://schemas.microsoft.com/office/drawing/2014/main" val="1957619265"/>
                    </a:ext>
                  </a:extLst>
                </a:gridCol>
              </a:tblGrid>
              <a:tr h="60902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Title of the Project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effectLst/>
                          <a:latin typeface="+mn-lt"/>
                          <a:ea typeface="+mn-ea"/>
                          <a:cs typeface="+mn-cs"/>
                        </a:rPr>
                        <a:t>Authors</a:t>
                      </a:r>
                      <a:endParaRPr lang="en-IN" dirty="0">
                        <a:effectLst/>
                      </a:endParaRPr>
                    </a:p>
                    <a:p>
                      <a:pPr algn="ctr"/>
                      <a:endParaRPr lang="en-IN" dirty="0"/>
                    </a:p>
                  </a:txBody>
                  <a:tcPr/>
                </a:tc>
                <a:tc>
                  <a:txBody>
                    <a:bodyPr/>
                    <a:lstStyle/>
                    <a:p>
                      <a:pPr algn="ctr"/>
                      <a:r>
                        <a:rPr lang="en-US" dirty="0"/>
                        <a:t>Methodology</a:t>
                      </a:r>
                      <a:endParaRPr lang="en-IN" dirty="0"/>
                    </a:p>
                  </a:txBody>
                  <a:tcPr/>
                </a:tc>
                <a:tc>
                  <a:txBody>
                    <a:bodyPr/>
                    <a:lstStyle/>
                    <a:p>
                      <a:pPr algn="ctr"/>
                      <a:r>
                        <a:rPr lang="en-US" sz="1800" baseline="0" dirty="0">
                          <a:latin typeface="Century Gothic" pitchFamily="34" charset="0"/>
                        </a:rPr>
                        <a:t>Source</a:t>
                      </a:r>
                      <a:endParaRPr lang="en-IN" dirty="0"/>
                    </a:p>
                  </a:txBody>
                  <a:tcPr/>
                </a:tc>
                <a:tc>
                  <a:txBody>
                    <a:bodyPr/>
                    <a:lstStyle/>
                    <a:p>
                      <a:pPr algn="ctr"/>
                      <a:r>
                        <a:rPr lang="en-US" sz="1800" dirty="0">
                          <a:latin typeface="Century Gothic" pitchFamily="34" charset="0"/>
                        </a:rPr>
                        <a:t>Summary</a:t>
                      </a:r>
                      <a:endParaRPr lang="en-IN" dirty="0"/>
                    </a:p>
                  </a:txBody>
                  <a:tcPr/>
                </a:tc>
                <a:extLst>
                  <a:ext uri="{0D108BD9-81ED-4DB2-BD59-A6C34878D82A}">
                    <a16:rowId xmlns:a16="http://schemas.microsoft.com/office/drawing/2014/main" val="1366146153"/>
                  </a:ext>
                </a:extLst>
              </a:tr>
              <a:tr h="2588386">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t>A Flow-Based Anomaly Detection Approach With Feature Selection Method Against DDoS Attacks in SDNs</a:t>
                      </a:r>
                      <a:endParaRPr lang="en-US" sz="1800" dirty="0"/>
                    </a:p>
                  </a:txBody>
                  <a:tcPr/>
                </a:tc>
                <a:tc>
                  <a:txBody>
                    <a:bodyPr/>
                    <a:lstStyle/>
                    <a:p>
                      <a:pPr algn="l"/>
                      <a:r>
                        <a:rPr lang="en-IN" dirty="0"/>
                        <a:t>Mahmoud Said El Sayed </a:t>
                      </a:r>
                      <a:r>
                        <a:rPr lang="en-IN" dirty="0" err="1"/>
                        <a:t>Nhien</a:t>
                      </a:r>
                      <a:r>
                        <a:rPr lang="en-IN" dirty="0"/>
                        <a:t>-An Le-Khac , Marianne A. </a:t>
                      </a:r>
                      <a:r>
                        <a:rPr lang="en-IN" dirty="0" err="1"/>
                        <a:t>Azer</a:t>
                      </a:r>
                      <a:r>
                        <a:rPr lang="en-IN" dirty="0"/>
                        <a:t>  and Anca D. </a:t>
                      </a:r>
                      <a:r>
                        <a:rPr lang="en-IN" dirty="0" err="1"/>
                        <a:t>Jurcut</a:t>
                      </a:r>
                      <a:r>
                        <a:rPr lang="en-IN" dirty="0"/>
                        <a:t> </a:t>
                      </a:r>
                    </a:p>
                    <a:p>
                      <a:pPr algn="l"/>
                      <a:r>
                        <a:rPr lang="en-IN" dirty="0"/>
                        <a:t>(2020)</a:t>
                      </a:r>
                    </a:p>
                  </a:txBody>
                  <a:tcPr/>
                </a:tc>
                <a:tc>
                  <a:txBody>
                    <a:bodyPr/>
                    <a:lstStyle/>
                    <a:p>
                      <a:pPr algn="just"/>
                      <a:r>
                        <a:rPr lang="en-IN" dirty="0"/>
                        <a:t>LSTM-Autoencoder</a:t>
                      </a:r>
                    </a:p>
                  </a:txBody>
                  <a:tcPr/>
                </a:tc>
                <a:tc>
                  <a:txBody>
                    <a:bodyPr/>
                    <a:lstStyle/>
                    <a:p>
                      <a:pPr algn="ctr"/>
                      <a:r>
                        <a:rPr lang="en-US" dirty="0"/>
                        <a:t>IEEE TRANSACTIONS ON COGNITIVE COMMUNICATIONS AND NETWORKING </a:t>
                      </a:r>
                      <a:endParaRPr lang="en-IN" dirty="0"/>
                    </a:p>
                  </a:txBody>
                  <a:tcPr/>
                </a:tc>
                <a:tc>
                  <a:txBody>
                    <a:bodyPr/>
                    <a:lstStyle/>
                    <a:p>
                      <a:pPr algn="ctr"/>
                      <a:r>
                        <a:rPr lang="en-US" sz="1400" dirty="0"/>
                        <a:t>Our approach provides a high detection rate and presents a more efficient better time to build the model. We further tested the trained model on the performance of the SDN controller to evaluate how the used dataset can impact on the performance of the SDN controller. The results showed that the proposed approach does not deteriorate the network performance</a:t>
                      </a:r>
                      <a:endParaRPr lang="en-IN" sz="1400" dirty="0"/>
                    </a:p>
                  </a:txBody>
                  <a:tcPr/>
                </a:tc>
                <a:extLst>
                  <a:ext uri="{0D108BD9-81ED-4DB2-BD59-A6C34878D82A}">
                    <a16:rowId xmlns:a16="http://schemas.microsoft.com/office/drawing/2014/main" val="1635369451"/>
                  </a:ext>
                </a:extLst>
              </a:tr>
              <a:tr h="2320102">
                <a:tc>
                  <a:txBody>
                    <a:bodyPr/>
                    <a:lstStyle/>
                    <a:p>
                      <a:pPr algn="just"/>
                      <a:r>
                        <a:rPr lang="en-US" sz="1800" b="0" i="0" kern="1200" dirty="0">
                          <a:solidFill>
                            <a:schemeClr val="dk1"/>
                          </a:solidFill>
                          <a:effectLst/>
                          <a:latin typeface="+mn-lt"/>
                          <a:ea typeface="+mn-ea"/>
                          <a:cs typeface="+mn-cs"/>
                        </a:rPr>
                        <a:t>Deep Neural Networks for Intrusion Detection in Software-Defined Networking</a:t>
                      </a:r>
                      <a:endParaRPr lang="en-IN" dirty="0"/>
                    </a:p>
                  </a:txBody>
                  <a:tcPr/>
                </a:tc>
                <a:tc>
                  <a:txBody>
                    <a:bodyPr/>
                    <a:lstStyle/>
                    <a:p>
                      <a:pPr algn="just"/>
                      <a:r>
                        <a:rPr lang="en-IN" sz="1800" b="0" i="0" kern="1200" dirty="0">
                          <a:solidFill>
                            <a:schemeClr val="dk1"/>
                          </a:solidFill>
                          <a:effectLst/>
                          <a:latin typeface="+mn-lt"/>
                          <a:ea typeface="+mn-ea"/>
                          <a:cs typeface="+mn-cs"/>
                        </a:rPr>
                        <a:t>Wang et al. (2019)</a:t>
                      </a:r>
                      <a:endParaRPr lang="en-IN" dirty="0"/>
                    </a:p>
                  </a:txBody>
                  <a:tcPr/>
                </a:tc>
                <a:tc>
                  <a:txBody>
                    <a:bodyPr/>
                    <a:lstStyle/>
                    <a:p>
                      <a:pPr lvl="0">
                        <a:buNone/>
                      </a:pPr>
                      <a:r>
                        <a:rPr lang="en-US" sz="1800" b="0" i="0" u="none" strike="noStrike" noProof="0" dirty="0">
                          <a:latin typeface="Times New Roman" panose="02020603050405020304" pitchFamily="18" charset="0"/>
                          <a:cs typeface="Times New Roman" panose="02020603050405020304" pitchFamily="18" charset="0"/>
                        </a:rPr>
                        <a:t>Random Forests</a:t>
                      </a:r>
                      <a:endParaRPr lang="en-US" dirty="0">
                        <a:latin typeface="Times New Roman" panose="02020603050405020304" pitchFamily="18" charset="0"/>
                        <a:cs typeface="Times New Roman" panose="02020603050405020304" pitchFamily="18" charset="0"/>
                      </a:endParaRPr>
                    </a:p>
                  </a:txBody>
                  <a:tcPr/>
                </a:tc>
                <a:tc>
                  <a:txBody>
                    <a:bodyPr/>
                    <a:lstStyle/>
                    <a:p>
                      <a:pPr algn="just"/>
                      <a:r>
                        <a:rPr lang="en-IN" dirty="0"/>
                        <a:t>IEEE </a:t>
                      </a:r>
                      <a:r>
                        <a:rPr lang="en-US" sz="1800" b="0" i="0" kern="1200" dirty="0">
                          <a:solidFill>
                            <a:schemeClr val="dk1"/>
                          </a:solidFill>
                          <a:effectLst/>
                          <a:latin typeface="+mn-lt"/>
                          <a:ea typeface="+mn-ea"/>
                          <a:cs typeface="+mn-cs"/>
                        </a:rPr>
                        <a:t>(Institute of Electrical and Electronics Engineers)</a:t>
                      </a:r>
                      <a:endParaRPr lang="en-IN" dirty="0"/>
                    </a:p>
                  </a:txBody>
                  <a:tcPr/>
                </a:tc>
                <a:tc>
                  <a:txBody>
                    <a:bodyPr/>
                    <a:lstStyle/>
                    <a:p>
                      <a:pPr algn="just"/>
                      <a:r>
                        <a:rPr lang="en-US" sz="1400" b="0" i="0" kern="1200" dirty="0">
                          <a:solidFill>
                            <a:schemeClr val="dk1"/>
                          </a:solidFill>
                          <a:effectLst/>
                          <a:latin typeface="+mn-lt"/>
                          <a:ea typeface="+mn-ea"/>
                          <a:cs typeface="+mn-cs"/>
                        </a:rPr>
                        <a:t>The authors evaluate the performance of their proposed solution using both simulated and real-world network security datasets and show that deep neural networks can significantly improve the accuracy of intrusion detection in SDN environments.</a:t>
                      </a:r>
                      <a:endParaRPr lang="en-IN" sz="1400" dirty="0"/>
                    </a:p>
                  </a:txBody>
                  <a:tcPr/>
                </a:tc>
                <a:extLst>
                  <a:ext uri="{0D108BD9-81ED-4DB2-BD59-A6C34878D82A}">
                    <a16:rowId xmlns:a16="http://schemas.microsoft.com/office/drawing/2014/main" val="899016323"/>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63D6C4-4840-40CC-AC84-17E24B3B7BDE}" type="slidenum">
              <a:rPr lang="en-US" noProof="0" smtClean="0"/>
              <a:pPr/>
              <a:t>8</a:t>
            </a:fld>
            <a:endParaRPr lang="en-US" noProof="0" dirty="0"/>
          </a:p>
        </p:txBody>
      </p:sp>
      <p:graphicFrame>
        <p:nvGraphicFramePr>
          <p:cNvPr id="2" name="Table 5">
            <a:extLst>
              <a:ext uri="{FF2B5EF4-FFF2-40B4-BE49-F238E27FC236}">
                <a16:creationId xmlns:a16="http://schemas.microsoft.com/office/drawing/2014/main" id="{D155A151-6CCF-7D86-A24A-4CF4D1FB2D4B}"/>
              </a:ext>
            </a:extLst>
          </p:cNvPr>
          <p:cNvGraphicFramePr>
            <a:graphicFrameLocks noGrp="1"/>
          </p:cNvGraphicFramePr>
          <p:nvPr>
            <p:extLst>
              <p:ext uri="{D42A27DB-BD31-4B8C-83A1-F6EECF244321}">
                <p14:modId xmlns:p14="http://schemas.microsoft.com/office/powerpoint/2010/main" val="172181361"/>
              </p:ext>
            </p:extLst>
          </p:nvPr>
        </p:nvGraphicFramePr>
        <p:xfrm>
          <a:off x="381000" y="-76200"/>
          <a:ext cx="8122501" cy="750413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408241419"/>
                    </a:ext>
                  </a:extLst>
                </a:gridCol>
                <a:gridCol w="1143000">
                  <a:extLst>
                    <a:ext uri="{9D8B030D-6E8A-4147-A177-3AD203B41FA5}">
                      <a16:colId xmlns:a16="http://schemas.microsoft.com/office/drawing/2014/main" val="2048646999"/>
                    </a:ext>
                  </a:extLst>
                </a:gridCol>
                <a:gridCol w="1143000">
                  <a:extLst>
                    <a:ext uri="{9D8B030D-6E8A-4147-A177-3AD203B41FA5}">
                      <a16:colId xmlns:a16="http://schemas.microsoft.com/office/drawing/2014/main" val="3255948815"/>
                    </a:ext>
                  </a:extLst>
                </a:gridCol>
                <a:gridCol w="1219200">
                  <a:extLst>
                    <a:ext uri="{9D8B030D-6E8A-4147-A177-3AD203B41FA5}">
                      <a16:colId xmlns:a16="http://schemas.microsoft.com/office/drawing/2014/main" val="4180915935"/>
                    </a:ext>
                  </a:extLst>
                </a:gridCol>
                <a:gridCol w="2940901">
                  <a:extLst>
                    <a:ext uri="{9D8B030D-6E8A-4147-A177-3AD203B41FA5}">
                      <a16:colId xmlns:a16="http://schemas.microsoft.com/office/drawing/2014/main" val="1957619265"/>
                    </a:ext>
                  </a:extLst>
                </a:gridCol>
              </a:tblGrid>
              <a:tr h="69767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Title of the Project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effectLst/>
                          <a:latin typeface="+mn-lt"/>
                          <a:ea typeface="+mn-ea"/>
                          <a:cs typeface="+mn-cs"/>
                        </a:rPr>
                        <a:t>Authors</a:t>
                      </a:r>
                      <a:endParaRPr lang="en-IN" dirty="0">
                        <a:effectLs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Methodology</a:t>
                      </a:r>
                      <a:endParaRPr lang="en-IN" dirty="0">
                        <a:effectLst/>
                      </a:endParaRPr>
                    </a:p>
                  </a:txBody>
                  <a:tcPr/>
                </a:tc>
                <a:tc>
                  <a:txBody>
                    <a:bodyPr/>
                    <a:lstStyle/>
                    <a:p>
                      <a:pPr algn="ctr"/>
                      <a:r>
                        <a:rPr lang="en-US" sz="1800" baseline="0" dirty="0">
                          <a:latin typeface="Century Gothic" pitchFamily="34" charset="0"/>
                        </a:rPr>
                        <a:t>Source</a:t>
                      </a:r>
                      <a:endParaRPr lang="en-IN" dirty="0"/>
                    </a:p>
                  </a:txBody>
                  <a:tcPr/>
                </a:tc>
                <a:tc>
                  <a:txBody>
                    <a:bodyPr/>
                    <a:lstStyle/>
                    <a:p>
                      <a:pPr algn="ctr"/>
                      <a:r>
                        <a:rPr lang="en-US" sz="1800" dirty="0">
                          <a:latin typeface="Century Gothic" pitchFamily="34" charset="0"/>
                        </a:rPr>
                        <a:t>Summary</a:t>
                      </a:r>
                      <a:endParaRPr lang="en-IN" dirty="0"/>
                    </a:p>
                  </a:txBody>
                  <a:tcPr/>
                </a:tc>
                <a:extLst>
                  <a:ext uri="{0D108BD9-81ED-4DB2-BD59-A6C34878D82A}">
                    <a16:rowId xmlns:a16="http://schemas.microsoft.com/office/drawing/2014/main" val="1366146153"/>
                  </a:ext>
                </a:extLst>
              </a:tr>
              <a:tr h="1594686">
                <a:tc>
                  <a:txBody>
                    <a:bodyPr/>
                    <a:lstStyle/>
                    <a:p>
                      <a:pPr algn="just"/>
                      <a:r>
                        <a:rPr lang="en-US" sz="1800" b="0" i="0" kern="1200" dirty="0">
                          <a:solidFill>
                            <a:schemeClr val="dk1"/>
                          </a:solidFill>
                          <a:effectLst/>
                          <a:latin typeface="+mn-lt"/>
                          <a:ea typeface="+mn-ea"/>
                          <a:cs typeface="+mn-cs"/>
                        </a:rPr>
                        <a:t>End-to-end intrusion detection in software-defined networks using deep reinforcement learning</a:t>
                      </a:r>
                      <a:endParaRPr lang="en-IN" dirty="0"/>
                    </a:p>
                  </a:txBody>
                  <a:tcPr/>
                </a:tc>
                <a:tc>
                  <a:txBody>
                    <a:bodyPr/>
                    <a:lstStyle/>
                    <a:p>
                      <a:pPr algn="just"/>
                      <a:r>
                        <a:rPr lang="en-IN" sz="1800" b="0" i="0" kern="1200" dirty="0">
                          <a:solidFill>
                            <a:schemeClr val="dk1"/>
                          </a:solidFill>
                          <a:effectLst/>
                          <a:latin typeface="+mn-lt"/>
                          <a:ea typeface="+mn-ea"/>
                          <a:cs typeface="+mn-cs"/>
                        </a:rPr>
                        <a:t>Qin et al. (2019)</a:t>
                      </a:r>
                      <a:endParaRPr lang="en-IN"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A K-mean clustering and random forest based multilevel model </a:t>
                      </a:r>
                      <a:r>
                        <a:rPr lang="en-IN" dirty="0">
                          <a:latin typeface="Times New Roman" panose="02020603050405020304" pitchFamily="18" charset="0"/>
                          <a:cs typeface="Times New Roman" panose="02020603050405020304" pitchFamily="18" charset="0"/>
                        </a:rPr>
                        <a:t>.</a:t>
                      </a:r>
                    </a:p>
                  </a:txBody>
                  <a:tcPr/>
                </a:tc>
                <a:tc>
                  <a:txBody>
                    <a:bodyPr/>
                    <a:lstStyle/>
                    <a:p>
                      <a:pPr algn="just"/>
                      <a:r>
                        <a:rPr lang="en-US" sz="1800" b="0" i="0" kern="1200" dirty="0">
                          <a:solidFill>
                            <a:schemeClr val="dk1"/>
                          </a:solidFill>
                          <a:effectLst/>
                          <a:latin typeface="+mn-lt"/>
                          <a:ea typeface="+mn-ea"/>
                          <a:cs typeface="+mn-cs"/>
                        </a:rPr>
                        <a:t>IEEE (Transactions on Network and Service Management)</a:t>
                      </a:r>
                      <a:endParaRPr lang="en-IN" dirty="0"/>
                    </a:p>
                  </a:txBody>
                  <a:tcPr/>
                </a:tc>
                <a:tc>
                  <a:txBody>
                    <a:bodyPr/>
                    <a:lstStyle/>
                    <a:p>
                      <a:pPr algn="just"/>
                      <a:r>
                        <a:rPr lang="en-US" sz="1400" b="0" i="0" kern="1200" dirty="0">
                          <a:solidFill>
                            <a:schemeClr val="dk1"/>
                          </a:solidFill>
                          <a:effectLst/>
                          <a:latin typeface="+mn-lt"/>
                          <a:ea typeface="+mn-ea"/>
                          <a:cs typeface="+mn-cs"/>
                        </a:rPr>
                        <a:t>The proposed solution can effectively detect various types of network attacks in real-time and provide a flexible and scalable solution for SDN security.</a:t>
                      </a:r>
                      <a:endParaRPr lang="en-IN" sz="1400" dirty="0"/>
                    </a:p>
                  </a:txBody>
                  <a:tcPr/>
                </a:tc>
                <a:extLst>
                  <a:ext uri="{0D108BD9-81ED-4DB2-BD59-A6C34878D82A}">
                    <a16:rowId xmlns:a16="http://schemas.microsoft.com/office/drawing/2014/main" val="271766861"/>
                  </a:ext>
                </a:extLst>
              </a:tr>
              <a:tr h="1960135">
                <a:tc>
                  <a:txBody>
                    <a:bodyPr/>
                    <a:lstStyle/>
                    <a:p>
                      <a:pPr algn="just"/>
                      <a:r>
                        <a:rPr lang="en-US" sz="1800" b="0" i="0" kern="1200" dirty="0">
                          <a:solidFill>
                            <a:schemeClr val="dk1"/>
                          </a:solidFill>
                          <a:effectLst/>
                          <a:latin typeface="+mn-lt"/>
                          <a:ea typeface="+mn-ea"/>
                          <a:cs typeface="+mn-cs"/>
                        </a:rPr>
                        <a:t>Anomaly-based Intrusion Detection in Software-Defined Networks: A Deep Learning Approach</a:t>
                      </a:r>
                      <a:endParaRPr lang="en-IN" dirty="0"/>
                    </a:p>
                  </a:txBody>
                  <a:tcPr/>
                </a:tc>
                <a:tc>
                  <a:txBody>
                    <a:bodyPr/>
                    <a:lstStyle/>
                    <a:p>
                      <a:pPr algn="just"/>
                      <a:r>
                        <a:rPr lang="en-IN" sz="1800" b="0" i="0" kern="1200" dirty="0">
                          <a:solidFill>
                            <a:schemeClr val="dk1"/>
                          </a:solidFill>
                          <a:effectLst/>
                          <a:latin typeface="+mn-lt"/>
                          <a:ea typeface="+mn-ea"/>
                          <a:cs typeface="+mn-cs"/>
                        </a:rPr>
                        <a:t>Zhang et al. (2019)</a:t>
                      </a:r>
                      <a:endParaRPr lang="en-IN"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Naïve Bayes classifier</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IN" dirty="0"/>
                        <a:t>I</a:t>
                      </a:r>
                      <a:r>
                        <a:rPr lang="en-IN" sz="1800" b="0" i="0" kern="1200" dirty="0">
                          <a:solidFill>
                            <a:schemeClr val="dk1"/>
                          </a:solidFill>
                          <a:effectLst/>
                          <a:latin typeface="+mn-lt"/>
                          <a:ea typeface="+mn-ea"/>
                          <a:cs typeface="+mn-cs"/>
                        </a:rPr>
                        <a:t>EEE Access</a:t>
                      </a:r>
                      <a:endParaRPr lang="en-IN" dirty="0"/>
                    </a:p>
                  </a:txBody>
                  <a:tcPr/>
                </a:tc>
                <a:tc>
                  <a:txBody>
                    <a:bodyPr/>
                    <a:lstStyle/>
                    <a:p>
                      <a:pPr algn="just"/>
                      <a:r>
                        <a:rPr lang="en-US" sz="1400" b="0" i="0" kern="1200" dirty="0">
                          <a:solidFill>
                            <a:schemeClr val="dk1"/>
                          </a:solidFill>
                          <a:effectLst/>
                          <a:latin typeface="+mn-lt"/>
                          <a:ea typeface="+mn-ea"/>
                          <a:cs typeface="+mn-cs"/>
                        </a:rPr>
                        <a:t>The proposed method uses an autoencoder to learn the normal behavior of the network and identify anomalies, which are then classified as either benign or malicious using a deep neural network.</a:t>
                      </a:r>
                      <a:endParaRPr lang="en-IN" sz="1400" dirty="0"/>
                    </a:p>
                  </a:txBody>
                  <a:tcPr/>
                </a:tc>
                <a:extLst>
                  <a:ext uri="{0D108BD9-81ED-4DB2-BD59-A6C34878D82A}">
                    <a16:rowId xmlns:a16="http://schemas.microsoft.com/office/drawing/2014/main" val="3023271698"/>
                  </a:ext>
                </a:extLst>
              </a:tr>
              <a:tr h="1960135">
                <a:tc>
                  <a:txBody>
                    <a:bodyPr/>
                    <a:lstStyle/>
                    <a:p>
                      <a:pPr marL="0" marR="0" lvl="0" indent="0" algn="l" rtl="0" eaLnBrk="1" fontAlgn="auto" latinLnBrk="0" hangingPunct="1">
                        <a:lnSpc>
                          <a:spcPct val="100000"/>
                        </a:lnSpc>
                        <a:spcBef>
                          <a:spcPts val="0"/>
                        </a:spcBef>
                        <a:spcAft>
                          <a:spcPts val="0"/>
                        </a:spcAft>
                        <a:buClrTx/>
                        <a:buSzTx/>
                        <a:buFontTx/>
                        <a:buNone/>
                      </a:pPr>
                      <a:r>
                        <a:rPr lang="en-US" dirty="0">
                          <a:latin typeface="Times New Roman" panose="02020603050405020304" pitchFamily="18" charset="0"/>
                          <a:cs typeface="Times New Roman" panose="02020603050405020304" pitchFamily="18" charset="0"/>
                        </a:rPr>
                        <a:t>Distributed abnormal behavior detection approach</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err="1">
                          <a:latin typeface="Times New Roman" panose="02020603050405020304" pitchFamily="18" charset="0"/>
                          <a:cs typeface="Times New Roman" panose="02020603050405020304" pitchFamily="18" charset="0"/>
                        </a:rPr>
                        <a:t>Naila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Marir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HuiqiaWaGuangsheBingyang</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DBN and SVM</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IEEE</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2018</a:t>
                      </a:r>
                      <a:endParaRPr lang="en-US"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DBN is used to extract SVM ensemble characteristics and to anticipate the voting process.</a:t>
                      </a:r>
                      <a:endParaRPr lang="en-IN"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56140381"/>
                  </a:ext>
                </a:extLst>
              </a:tr>
            </a:tbl>
          </a:graphicData>
        </a:graphic>
      </p:graphicFrame>
    </p:spTree>
    <p:extLst>
      <p:ext uri="{BB962C8B-B14F-4D97-AF65-F5344CB8AC3E}">
        <p14:creationId xmlns:p14="http://schemas.microsoft.com/office/powerpoint/2010/main" val="1165721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63D6C4-4840-40CC-AC84-17E24B3B7BDE}" type="slidenum">
              <a:rPr lang="en-US" noProof="0" smtClean="0"/>
              <a:pPr/>
              <a:t>9</a:t>
            </a:fld>
            <a:endParaRPr lang="en-US" noProof="0" dirty="0"/>
          </a:p>
        </p:txBody>
      </p:sp>
      <p:sp>
        <p:nvSpPr>
          <p:cNvPr id="5" name="TextBox 4">
            <a:extLst>
              <a:ext uri="{FF2B5EF4-FFF2-40B4-BE49-F238E27FC236}">
                <a16:creationId xmlns:a16="http://schemas.microsoft.com/office/drawing/2014/main" id="{B4DF72CD-0D95-0232-0708-672A24291E06}"/>
              </a:ext>
            </a:extLst>
          </p:cNvPr>
          <p:cNvSpPr txBox="1"/>
          <p:nvPr/>
        </p:nvSpPr>
        <p:spPr>
          <a:xfrm>
            <a:off x="381000" y="304800"/>
            <a:ext cx="8458200" cy="2308324"/>
          </a:xfrm>
          <a:prstGeom prst="rect">
            <a:avLst/>
          </a:prstGeom>
          <a:noFill/>
        </p:spPr>
        <p:txBody>
          <a:bodyPr wrap="square">
            <a:spAutoFit/>
          </a:bodyPr>
          <a:lstStyle/>
          <a:p>
            <a:pPr algn="just"/>
            <a:r>
              <a:rPr lang="en-US" sz="1800" dirty="0">
                <a:latin typeface="Times New Roman" panose="02020603050405020304" pitchFamily="18" charset="0"/>
                <a:ea typeface="Calibri"/>
                <a:cs typeface="Times New Roman" panose="02020603050405020304" pitchFamily="18" charset="0"/>
              </a:rPr>
              <a:t>REVIEW PAPER : </a:t>
            </a:r>
            <a:r>
              <a:rPr lang="en-IN" dirty="0"/>
              <a:t>Mahmoud Said El Sayed </a:t>
            </a:r>
            <a:r>
              <a:rPr lang="en-IN" dirty="0" err="1"/>
              <a:t>Nhien</a:t>
            </a:r>
            <a:r>
              <a:rPr lang="en-IN" dirty="0"/>
              <a:t>-An Le-Khac , Marianne A. </a:t>
            </a:r>
            <a:r>
              <a:rPr lang="en-IN" dirty="0" err="1"/>
              <a:t>Azer</a:t>
            </a:r>
            <a:r>
              <a:rPr lang="en-IN" dirty="0"/>
              <a:t>  and Anca D. </a:t>
            </a:r>
            <a:r>
              <a:rPr lang="en-IN" dirty="0" err="1"/>
              <a:t>Jurcut</a:t>
            </a:r>
            <a:r>
              <a:rPr lang="en-US" sz="1800" dirty="0">
                <a:latin typeface="Times New Roman" panose="02020603050405020304" pitchFamily="18" charset="0"/>
                <a:ea typeface="+mn-lt"/>
                <a:cs typeface="Times New Roman" panose="02020603050405020304" pitchFamily="18" charset="0"/>
              </a:rPr>
              <a:t>. "</a:t>
            </a:r>
            <a:r>
              <a:rPr lang="en-US" dirty="0"/>
              <a:t>A Flow-Based Anomaly Detection Approach With Feature Selection Method Against DDoS Attacks in SDNs</a:t>
            </a:r>
            <a:r>
              <a:rPr lang="en-US" sz="1800" dirty="0">
                <a:latin typeface="Times New Roman" panose="02020603050405020304" pitchFamily="18" charset="0"/>
                <a:ea typeface="+mn-lt"/>
                <a:cs typeface="Times New Roman" panose="02020603050405020304" pitchFamily="18" charset="0"/>
              </a:rPr>
              <a:t>." In 2022 </a:t>
            </a:r>
            <a:r>
              <a:rPr lang="en-US" dirty="0">
                <a:latin typeface="Times New Roman" panose="02020603050405020304" pitchFamily="18" charset="0"/>
                <a:cs typeface="Times New Roman" panose="02020603050405020304" pitchFamily="18" charset="0"/>
              </a:rPr>
              <a:t>IEEE TRANSACTIONS ON COGNITIVE COMMUNICATIONS AND NETWORKING. </a:t>
            </a:r>
            <a:r>
              <a:rPr lang="en-US" sz="1800" dirty="0">
                <a:latin typeface="Times New Roman" panose="02020603050405020304" pitchFamily="18" charset="0"/>
                <a:ea typeface="+mn-lt"/>
                <a:cs typeface="Times New Roman" panose="02020603050405020304" pitchFamily="18" charset="0"/>
              </a:rPr>
              <a:t> </a:t>
            </a:r>
          </a:p>
          <a:p>
            <a:endParaRPr lang="en-US" sz="1800" dirty="0">
              <a:latin typeface="Times New Roman" panose="02020603050405020304" pitchFamily="18" charset="0"/>
              <a:ea typeface="Calibri"/>
              <a:cs typeface="Times New Roman" panose="02020603050405020304" pitchFamily="18" charset="0"/>
            </a:endParaRPr>
          </a:p>
          <a:p>
            <a:r>
              <a:rPr lang="en-US" sz="1800" dirty="0">
                <a:latin typeface="Times New Roman" panose="02020603050405020304" pitchFamily="18" charset="0"/>
                <a:ea typeface="Calibri"/>
                <a:cs typeface="Times New Roman" panose="02020603050405020304" pitchFamily="18" charset="0"/>
              </a:rPr>
              <a:t>SUMMARY :</a:t>
            </a:r>
          </a:p>
          <a:p>
            <a:endParaRPr lang="en-US" sz="1800" dirty="0">
              <a:latin typeface="Times New Roman" panose="02020603050405020304" pitchFamily="18" charset="0"/>
              <a:ea typeface="Calibri"/>
              <a:cs typeface="Times New Roman" panose="02020603050405020304" pitchFamily="18" charset="0"/>
            </a:endParaRPr>
          </a:p>
          <a:p>
            <a:endParaRPr lang="en-US" sz="1800" dirty="0">
              <a:latin typeface="Times New Roman" panose="02020603050405020304" pitchFamily="18" charset="0"/>
              <a:ea typeface="Calibri"/>
              <a:cs typeface="Times New Roman" panose="02020603050405020304" pitchFamily="18" charset="0"/>
            </a:endParaRPr>
          </a:p>
        </p:txBody>
      </p:sp>
      <p:pic>
        <p:nvPicPr>
          <p:cNvPr id="7" name="Picture 6">
            <a:extLst>
              <a:ext uri="{FF2B5EF4-FFF2-40B4-BE49-F238E27FC236}">
                <a16:creationId xmlns:a16="http://schemas.microsoft.com/office/drawing/2014/main" id="{51D21D35-7EEA-2BB2-46E4-B917A2ACF94C}"/>
              </a:ext>
            </a:extLst>
          </p:cNvPr>
          <p:cNvPicPr>
            <a:picLocks noChangeAspect="1"/>
          </p:cNvPicPr>
          <p:nvPr/>
        </p:nvPicPr>
        <p:blipFill>
          <a:blip r:embed="rId2"/>
          <a:stretch>
            <a:fillRect/>
          </a:stretch>
        </p:blipFill>
        <p:spPr>
          <a:xfrm>
            <a:off x="2308664" y="2246460"/>
            <a:ext cx="4526672" cy="4267570"/>
          </a:xfrm>
          <a:prstGeom prst="rect">
            <a:avLst/>
          </a:prstGeom>
        </p:spPr>
      </p:pic>
    </p:spTree>
    <p:extLst>
      <p:ext uri="{BB962C8B-B14F-4D97-AF65-F5344CB8AC3E}">
        <p14:creationId xmlns:p14="http://schemas.microsoft.com/office/powerpoint/2010/main" val="32450355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2291</TotalTime>
  <Words>1168</Words>
  <Application>Microsoft Office PowerPoint</Application>
  <PresentationFormat>On-screen Show (4:3)</PresentationFormat>
  <Paragraphs>129</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Century Gothic</vt:lpstr>
      <vt:lpstr>Symbol</vt:lpstr>
      <vt:lpstr>Times New Roman</vt:lpstr>
      <vt:lpstr>Wingdings</vt:lpstr>
      <vt:lpstr>Office Theme</vt:lpstr>
      <vt:lpstr> Preventing Network Attacks through Support Vector Machine(SVM) and SDN Integration</vt:lpstr>
      <vt:lpstr>AGENDA</vt:lpstr>
      <vt:lpstr>INTRODUCTION</vt:lpstr>
      <vt:lpstr>PROBLEM STATEMENT</vt:lpstr>
      <vt:lpstr>OBJECTIVES </vt:lpstr>
      <vt:lpstr>OUTCOMES</vt:lpstr>
      <vt:lpstr>PowerPoint Presentation</vt:lpstr>
      <vt:lpstr>PowerPoint Presentation</vt:lpstr>
      <vt:lpstr>PowerPoint Presentation</vt:lpstr>
      <vt:lpstr>PowerPoint Presentation</vt:lpstr>
      <vt:lpstr>PowerPoint Presentation</vt:lpstr>
      <vt:lpstr>REQUIREMENTS</vt:lpstr>
      <vt:lpstr>Architecture Diagram</vt:lpstr>
      <vt:lpstr>Algorithms</vt:lpstr>
      <vt:lpstr>Implementation Steps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sql</dc:creator>
  <cp:lastModifiedBy>𝑀α𝓈†𝑒𝓇𝒶𝒹𝑜 𝘠𝘵</cp:lastModifiedBy>
  <cp:revision>768</cp:revision>
  <dcterms:created xsi:type="dcterms:W3CDTF">2006-08-16T00:00:00Z</dcterms:created>
  <dcterms:modified xsi:type="dcterms:W3CDTF">2023-04-17T13:43:45Z</dcterms:modified>
</cp:coreProperties>
</file>