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4" r:id="rId3"/>
    <p:sldId id="327" r:id="rId4"/>
    <p:sldId id="305" r:id="rId5"/>
    <p:sldId id="306" r:id="rId6"/>
    <p:sldId id="328" r:id="rId7"/>
    <p:sldId id="287" r:id="rId8"/>
    <p:sldId id="329" r:id="rId9"/>
    <p:sldId id="330" r:id="rId10"/>
    <p:sldId id="332" r:id="rId11"/>
    <p:sldId id="331" r:id="rId12"/>
    <p:sldId id="309" r:id="rId13"/>
    <p:sldId id="333" r:id="rId14"/>
    <p:sldId id="335" r:id="rId15"/>
    <p:sldId id="336" r:id="rId16"/>
    <p:sldId id="334" r:id="rId17"/>
    <p:sldId id="341" r:id="rId18"/>
    <p:sldId id="337" r:id="rId19"/>
    <p:sldId id="338" r:id="rId20"/>
    <p:sldId id="340" r:id="rId21"/>
    <p:sldId id="339" r:id="rId22"/>
    <p:sldId id="31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65" autoAdjust="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C621C-7812-4065-94D2-0E8437CF60C1}" type="datetimeFigureOut">
              <a:rPr lang="en-US" smtClean="0"/>
              <a:pPr/>
              <a:t>5/2/2023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51795-AA87-465D-A617-E681BB4AC155}" type="slidenum">
              <a:rPr lang="en-US" smtClean="0"/>
              <a:pPr/>
              <a:t>‹#›</a:t>
            </a:fld>
            <a:endParaRPr lang="en-US"/>
          </a:p>
        </p:txBody>
      </p:sp>
    </p:spTree>
    <p:extLst>
      <p:ext uri="{BB962C8B-B14F-4D97-AF65-F5344CB8AC3E}">
        <p14:creationId xmlns:p14="http://schemas.microsoft.com/office/powerpoint/2010/main" val="151991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8186" y="1333499"/>
            <a:ext cx="7886586" cy="838200"/>
          </a:xfrm>
        </p:spPr>
        <p:txBody>
          <a:bodyPr>
            <a:noAutofit/>
          </a:bodyPr>
          <a:lstStyle/>
          <a:p>
            <a:r>
              <a:rPr lang="en-US" sz="2400" b="1" dirty="0">
                <a:ea typeface="+mj-lt"/>
                <a:cs typeface="+mj-lt"/>
              </a:rPr>
              <a:t>Preventing Network Attacks: An Integrated Approach using Support Vector Machine (SVM) and Software Defined Networking (SDN)</a:t>
            </a:r>
            <a:endParaRPr lang="en-US" sz="2400" dirty="0">
              <a:cs typeface="Calibri"/>
            </a:endParaRPr>
          </a:p>
        </p:txBody>
      </p:sp>
      <p:sp>
        <p:nvSpPr>
          <p:cNvPr id="3" name="Subtitle 2"/>
          <p:cNvSpPr>
            <a:spLocks noGrp="1"/>
          </p:cNvSpPr>
          <p:nvPr>
            <p:ph type="subTitle" idx="1"/>
          </p:nvPr>
        </p:nvSpPr>
        <p:spPr>
          <a:xfrm>
            <a:off x="533399" y="3657600"/>
            <a:ext cx="8153401" cy="1752600"/>
          </a:xfrm>
        </p:spPr>
        <p:txBody>
          <a:bodyPr vert="horz" lIns="91440" tIns="45720" rIns="91440" bIns="45720" rtlCol="0" anchor="t">
            <a:normAutofit fontScale="92500" lnSpcReduction="20000"/>
          </a:bodyPr>
          <a:lstStyle/>
          <a:p>
            <a:r>
              <a:rPr lang="en-US" sz="4600" dirty="0">
                <a:solidFill>
                  <a:schemeClr val="tx1"/>
                </a:solidFill>
                <a:cs typeface="AngsanaUPC" panose="02020603050405020304" pitchFamily="18" charset="-34"/>
              </a:rPr>
              <a:t>Presented by</a:t>
            </a:r>
          </a:p>
          <a:p>
            <a:pPr>
              <a:spcBef>
                <a:spcPts val="0"/>
              </a:spcBef>
            </a:pPr>
            <a:r>
              <a:rPr lang="en-US" sz="5000" b="1" dirty="0">
                <a:solidFill>
                  <a:srgbClr val="7030A0"/>
                </a:solidFill>
                <a:cs typeface="AngsanaUPC"/>
              </a:rPr>
              <a:t>  </a:t>
            </a:r>
            <a:r>
              <a:rPr lang="en-US" sz="3300" b="1" dirty="0">
                <a:solidFill>
                  <a:srgbClr val="7030A0"/>
                </a:solidFill>
                <a:ea typeface="+mn-lt"/>
                <a:cs typeface="+mn-lt"/>
              </a:rPr>
              <a:t>Mr. Dinakar Laxmi Viswanath  (208W1A1201)</a:t>
            </a:r>
            <a:endParaRPr lang="en-US" sz="3300" dirty="0">
              <a:ea typeface="+mn-lt"/>
              <a:cs typeface="+mn-lt"/>
            </a:endParaRPr>
          </a:p>
          <a:p>
            <a:r>
              <a:rPr lang="en-US" sz="3300" b="1" dirty="0">
                <a:solidFill>
                  <a:srgbClr val="7030A0"/>
                </a:solidFill>
                <a:cs typeface="AngsanaUPC"/>
              </a:rPr>
              <a:t>   Mr. Sotsava Skandhaa  (208W1A1202)</a:t>
            </a:r>
            <a:endParaRPr lang="en-US" sz="3300" dirty="0"/>
          </a:p>
          <a:p>
            <a:endParaRPr lang="en-US" b="1" dirty="0">
              <a:solidFill>
                <a:srgbClr val="7030A0"/>
              </a:solidFill>
              <a:cs typeface="AngsanaUPC" panose="02020603050405020304" pitchFamily="18" charset="-34"/>
            </a:endParaRPr>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353064"/>
            <a:ext cx="1600199" cy="866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Image result for vrs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92668"/>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22721" y="267370"/>
            <a:ext cx="5486400" cy="758857"/>
          </a:xfrm>
          <a:prstGeom prst="rect">
            <a:avLst/>
          </a:prstGeom>
          <a:noFill/>
        </p:spPr>
        <p:txBody>
          <a:bodyPr wrap="square" lIns="19998" tIns="9999" rIns="19998" bIns="9999" rtlCol="0">
            <a:spAutoFit/>
          </a:bodyPr>
          <a:lstStyle/>
          <a:p>
            <a:pPr algn="ctr"/>
            <a:r>
              <a:rPr lang="en-IN" sz="2400" b="1" dirty="0">
                <a:solidFill>
                  <a:srgbClr val="0000FF"/>
                </a:solidFill>
                <a:cs typeface="Times New Roman" pitchFamily="18" charset="0"/>
              </a:rPr>
              <a:t>Department of Information Technology</a:t>
            </a:r>
          </a:p>
          <a:p>
            <a:pPr algn="ctr"/>
            <a:r>
              <a:rPr lang="en-IN" sz="2400" b="1" dirty="0">
                <a:solidFill>
                  <a:srgbClr val="FF0000"/>
                </a:solidFill>
                <a:cs typeface="Times New Roman" pitchFamily="18" charset="0"/>
              </a:rPr>
              <a:t>V R Siddhartha Engineering College </a:t>
            </a:r>
          </a:p>
        </p:txBody>
      </p:sp>
      <p:sp>
        <p:nvSpPr>
          <p:cNvPr id="8" name="TextBox 7"/>
          <p:cNvSpPr txBox="1"/>
          <p:nvPr/>
        </p:nvSpPr>
        <p:spPr>
          <a:xfrm>
            <a:off x="2037020" y="2949714"/>
            <a:ext cx="5257800" cy="707886"/>
          </a:xfrm>
          <a:prstGeom prst="rect">
            <a:avLst/>
          </a:prstGeom>
          <a:noFill/>
        </p:spPr>
        <p:txBody>
          <a:bodyPr wrap="square" lIns="91440" tIns="45720" rIns="91440" bIns="45720" rtlCol="0" anchor="t">
            <a:spAutoFit/>
          </a:bodyPr>
          <a:lstStyle/>
          <a:p>
            <a:pPr algn="ctr"/>
            <a:r>
              <a:rPr lang="en-US" sz="2000" b="1" dirty="0">
                <a:solidFill>
                  <a:srgbClr val="FF0000"/>
                </a:solidFill>
              </a:rPr>
              <a:t>B.Tech in Information Technology</a:t>
            </a:r>
          </a:p>
          <a:p>
            <a:pPr algn="ctr"/>
            <a:r>
              <a:rPr lang="en-US" sz="2000" b="1" dirty="0">
                <a:solidFill>
                  <a:srgbClr val="BF11A6"/>
                </a:solidFill>
                <a:ea typeface="+mn-lt"/>
                <a:cs typeface="+mn-lt"/>
              </a:rPr>
              <a:t>Mini Project Review</a:t>
            </a:r>
            <a:r>
              <a:rPr lang="en-US" sz="2000" b="1" dirty="0">
                <a:solidFill>
                  <a:srgbClr val="BF11A6"/>
                </a:solidFill>
              </a:rPr>
              <a:t> Presentation</a:t>
            </a:r>
            <a:endParaRPr lang="en-US" sz="2000" b="1" dirty="0">
              <a:solidFill>
                <a:srgbClr val="BF11A6"/>
              </a:solidFill>
              <a:cs typeface="Calibri"/>
            </a:endParaRPr>
          </a:p>
        </p:txBody>
      </p:sp>
      <p:sp>
        <p:nvSpPr>
          <p:cNvPr id="4" name="Rectangle 3"/>
          <p:cNvSpPr/>
          <p:nvPr/>
        </p:nvSpPr>
        <p:spPr>
          <a:xfrm>
            <a:off x="2209800" y="5562600"/>
            <a:ext cx="5149158" cy="707886"/>
          </a:xfrm>
          <a:prstGeom prst="rect">
            <a:avLst/>
          </a:prstGeom>
        </p:spPr>
        <p:txBody>
          <a:bodyPr wrap="square" lIns="91440" tIns="45720" rIns="91440" bIns="45720" anchor="t">
            <a:spAutoFit/>
          </a:bodyPr>
          <a:lstStyle/>
          <a:p>
            <a:pPr algn="ctr"/>
            <a:r>
              <a:rPr lang="en-US" sz="1600" dirty="0">
                <a:cs typeface="AngsanaUPC" panose="02020603050405020304" pitchFamily="18" charset="-34"/>
              </a:rPr>
              <a:t>Under the guidance of </a:t>
            </a:r>
          </a:p>
          <a:p>
            <a:pPr algn="ctr"/>
            <a:r>
              <a:rPr lang="en-US" sz="2400" b="1" dirty="0">
                <a:solidFill>
                  <a:srgbClr val="FF0000"/>
                </a:solidFill>
                <a:ea typeface="+mn-lt"/>
                <a:cs typeface="+mn-lt"/>
              </a:rPr>
              <a:t> S. Kranthi , Assistant professor</a:t>
            </a:r>
            <a:endParaRPr lang="en-US" sz="2400" dirty="0">
              <a:solidFill>
                <a:srgbClr val="FF0000"/>
              </a:solidFill>
              <a:cs typeface="Calibri"/>
            </a:endParaRPr>
          </a:p>
        </p:txBody>
      </p:sp>
      <p:sp>
        <p:nvSpPr>
          <p:cNvPr id="9" name="TextBox 8"/>
          <p:cNvSpPr txBox="1"/>
          <p:nvPr/>
        </p:nvSpPr>
        <p:spPr>
          <a:xfrm>
            <a:off x="2350681" y="2357735"/>
            <a:ext cx="4630479" cy="923330"/>
          </a:xfrm>
          <a:prstGeom prst="rect">
            <a:avLst/>
          </a:prstGeom>
          <a:noFill/>
        </p:spPr>
        <p:txBody>
          <a:bodyPr wrap="square" lIns="91440" tIns="45720" rIns="91440" bIns="45720" rtlCol="0" anchor="t">
            <a:spAutoFit/>
          </a:bodyPr>
          <a:lstStyle/>
          <a:p>
            <a:pPr algn="ctr"/>
            <a:r>
              <a:rPr lang="en-US" b="1" dirty="0">
                <a:solidFill>
                  <a:srgbClr val="00B050"/>
                </a:solidFill>
              </a:rPr>
              <a:t>Network</a:t>
            </a:r>
            <a:r>
              <a:rPr lang="en-US" b="1" dirty="0">
                <a:solidFill>
                  <a:srgbClr val="00B050"/>
                </a:solidFill>
                <a:ea typeface="+mn-lt"/>
                <a:cs typeface="+mn-lt"/>
              </a:rPr>
              <a:t> Security, Cyber Security </a:t>
            </a:r>
            <a:endParaRPr lang="en-US" dirty="0">
              <a:solidFill>
                <a:srgbClr val="00B050"/>
              </a:solidFill>
              <a:cs typeface="Calibri"/>
            </a:endParaRPr>
          </a:p>
          <a:p>
            <a:pPr algn="ctr"/>
            <a:r>
              <a:rPr lang="en-US" b="1" dirty="0">
                <a:solidFill>
                  <a:srgbClr val="00B050"/>
                </a:solidFill>
                <a:ea typeface="+mn-lt"/>
                <a:cs typeface="+mn-lt"/>
              </a:rPr>
              <a:t>and Information Security</a:t>
            </a:r>
            <a:endParaRPr lang="en-US" dirty="0">
              <a:solidFill>
                <a:srgbClr val="00B050"/>
              </a:solidFill>
              <a:cs typeface="Calibri"/>
            </a:endParaRPr>
          </a:p>
          <a:p>
            <a:pPr algn="ctr"/>
            <a:endParaRPr lang="en-US" b="1" dirty="0">
              <a:solidFill>
                <a:srgbClr val="00B050"/>
              </a:solidFill>
              <a:cs typeface="Calibri"/>
            </a:endParaRPr>
          </a:p>
        </p:txBody>
      </p:sp>
    </p:spTree>
    <p:extLst>
      <p:ext uri="{BB962C8B-B14F-4D97-AF65-F5344CB8AC3E}">
        <p14:creationId xmlns:p14="http://schemas.microsoft.com/office/powerpoint/2010/main" val="18139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3170099"/>
          </a:xfrm>
          <a:prstGeom prst="rect">
            <a:avLst/>
          </a:prstGeom>
          <a:noFill/>
        </p:spPr>
        <p:txBody>
          <a:bodyPr wrap="square">
            <a:spAutoFit/>
          </a:bodyPr>
          <a:lstStyle/>
          <a:p>
            <a:pPr algn="just"/>
            <a:r>
              <a:rPr lang="en-US" sz="2000" dirty="0">
                <a:latin typeface="Times New Roman" panose="02020603050405020304" pitchFamily="18" charset="0"/>
                <a:ea typeface="Calibri"/>
                <a:cs typeface="Times New Roman" panose="02020603050405020304" pitchFamily="18" charset="0"/>
              </a:rPr>
              <a:t>REVIEW PAPER : </a:t>
            </a:r>
            <a:r>
              <a:rPr lang="en-IN" sz="2000" dirty="0"/>
              <a:t>Mahmoud Said El Sayed </a:t>
            </a:r>
            <a:r>
              <a:rPr lang="en-IN" sz="2000" dirty="0" err="1"/>
              <a:t>Nhien</a:t>
            </a:r>
            <a:r>
              <a:rPr lang="en-IN" sz="2000" dirty="0"/>
              <a:t>-An Le-Khac , Marianne A. </a:t>
            </a:r>
            <a:r>
              <a:rPr lang="en-IN" sz="2000" dirty="0" err="1"/>
              <a:t>Azer</a:t>
            </a:r>
            <a:r>
              <a:rPr lang="en-IN" sz="2000" dirty="0"/>
              <a:t>  and Anca D. </a:t>
            </a:r>
            <a:r>
              <a:rPr lang="en-IN" sz="2000" dirty="0" err="1"/>
              <a:t>Jurcut</a:t>
            </a:r>
            <a:r>
              <a:rPr lang="en-US" sz="2000" dirty="0">
                <a:latin typeface="Times New Roman" panose="02020603050405020304" pitchFamily="18" charset="0"/>
                <a:ea typeface="+mn-lt"/>
                <a:cs typeface="Times New Roman" panose="02020603050405020304" pitchFamily="18" charset="0"/>
              </a:rPr>
              <a:t>. "</a:t>
            </a:r>
            <a:r>
              <a:rPr lang="en-US" sz="2000" dirty="0"/>
              <a:t>A Flow-Based Anomaly Detection Approach With Feature Selection Method Against DDoS Attacks in SDNs</a:t>
            </a:r>
            <a:r>
              <a:rPr lang="en-US" sz="2000" dirty="0">
                <a:latin typeface="Times New Roman" panose="02020603050405020304" pitchFamily="18" charset="0"/>
                <a:ea typeface="+mn-lt"/>
                <a:cs typeface="Times New Roman" panose="02020603050405020304" pitchFamily="18" charset="0"/>
              </a:rPr>
              <a:t>." In 2022 </a:t>
            </a:r>
            <a:r>
              <a:rPr lang="en-US" sz="2000" dirty="0">
                <a:latin typeface="Times New Roman" panose="02020603050405020304" pitchFamily="18" charset="0"/>
                <a:cs typeface="Times New Roman" panose="02020603050405020304" pitchFamily="18" charset="0"/>
              </a:rPr>
              <a:t>IEEE TRANSACTIONS ON COGNITIVE COMMUNICATIONS AND NETWORKING. </a:t>
            </a:r>
            <a:r>
              <a:rPr lang="en-US" sz="2000" dirty="0">
                <a:latin typeface="Times New Roman" panose="02020603050405020304" pitchFamily="18" charset="0"/>
                <a:ea typeface="+mn-lt"/>
                <a:cs typeface="Times New Roman" panose="02020603050405020304" pitchFamily="18" charset="0"/>
              </a:rPr>
              <a:t> </a:t>
            </a:r>
            <a:br>
              <a:rPr lang="en-US" sz="2000" dirty="0">
                <a:latin typeface="Times New Roman" panose="02020603050405020304" pitchFamily="18" charset="0"/>
                <a:ea typeface="+mn-lt"/>
                <a:cs typeface="Times New Roman" panose="02020603050405020304" pitchFamily="18" charset="0"/>
              </a:rPr>
            </a:br>
            <a:endParaRPr lang="en-US" sz="2000" dirty="0">
              <a:latin typeface="Times New Roman" panose="02020603050405020304" pitchFamily="18" charset="0"/>
              <a:ea typeface="+mn-lt"/>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a:p>
            <a:r>
              <a:rPr lang="en-US" sz="2000" dirty="0">
                <a:latin typeface="Times New Roman" panose="02020603050405020304" pitchFamily="18" charset="0"/>
                <a:ea typeface="Calibri"/>
                <a:cs typeface="Times New Roman" panose="02020603050405020304" pitchFamily="18" charset="0"/>
              </a:rPr>
              <a:t>SUMMARY :</a:t>
            </a:r>
          </a:p>
          <a:p>
            <a:endParaRPr lang="en-US" sz="2000" dirty="0">
              <a:latin typeface="Times New Roman" panose="02020603050405020304" pitchFamily="18" charset="0"/>
              <a:ea typeface="Calibri"/>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p:txBody>
      </p:sp>
      <p:sp>
        <p:nvSpPr>
          <p:cNvPr id="3" name="TextBox 2">
            <a:extLst>
              <a:ext uri="{FF2B5EF4-FFF2-40B4-BE49-F238E27FC236}">
                <a16:creationId xmlns:a16="http://schemas.microsoft.com/office/drawing/2014/main" id="{32FD0462-DAF0-36D6-0C25-818AE220E529}"/>
              </a:ext>
            </a:extLst>
          </p:cNvPr>
          <p:cNvSpPr txBox="1"/>
          <p:nvPr/>
        </p:nvSpPr>
        <p:spPr>
          <a:xfrm>
            <a:off x="533400" y="2971800"/>
            <a:ext cx="8077200" cy="3170099"/>
          </a:xfrm>
          <a:prstGeom prst="rect">
            <a:avLst/>
          </a:prstGeom>
          <a:noFill/>
        </p:spPr>
        <p:txBody>
          <a:bodyPr wrap="square">
            <a:spAutoFit/>
          </a:bodyPr>
          <a:lstStyle/>
          <a:p>
            <a:pPr algn="just"/>
            <a:r>
              <a:rPr lang="en-US" sz="2000" dirty="0"/>
              <a:t>The aim of this work is to reduce the redundant or irrelevant features without any significant impact on the classification accuracy. We have selected 10 features out of available 48 features using two common feature selection methods IG and RF. The approach provides a high detection rate and presents a more efficient better time to build the model. We further tested the trained model on the performance of the SDN controller to evaluate how the used dataset can impact on the performance of the SDN controller. The results showed that the proposed approach does not deteriorate the network performance. </a:t>
            </a:r>
          </a:p>
          <a:p>
            <a:pPr algn="just"/>
            <a:endParaRPr lang="en-IN" sz="2000" dirty="0"/>
          </a:p>
        </p:txBody>
      </p:sp>
    </p:spTree>
    <p:extLst>
      <p:ext uri="{BB962C8B-B14F-4D97-AF65-F5344CB8AC3E}">
        <p14:creationId xmlns:p14="http://schemas.microsoft.com/office/powerpoint/2010/main" val="240708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609600" y="1018592"/>
            <a:ext cx="9067800" cy="2123658"/>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We have a huge amount of data entries (867523 Observations)  </a:t>
            </a:r>
            <a:endParaRPr lang="en-IN" sz="2400" dirty="0">
              <a:effectLst/>
              <a:latin typeface="Times New Roman" panose="02020603050405020304" pitchFamily="18" charset="0"/>
              <a:ea typeface="Batang" panose="02030600000101010101" pitchFamily="18" charset="-127"/>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This is a snapshot of the sample data with column names.</a:t>
            </a:r>
          </a:p>
          <a:p>
            <a:pPr lvl="0">
              <a:lnSpc>
                <a:spcPct val="150000"/>
              </a:lnSpc>
            </a:pPr>
            <a:endParaRPr lang="en-IN" sz="2400" dirty="0">
              <a:effectLst/>
              <a:latin typeface="Times New Roman" panose="02020603050405020304" pitchFamily="18" charset="0"/>
              <a:ea typeface="Batang" panose="02030600000101010101" pitchFamily="18" charset="-127"/>
            </a:endParaRPr>
          </a:p>
          <a:p>
            <a:endParaRPr lang="en-IN" sz="2400" dirty="0"/>
          </a:p>
        </p:txBody>
      </p:sp>
      <p:sp>
        <p:nvSpPr>
          <p:cNvPr id="3" name="TextBox 2">
            <a:extLst>
              <a:ext uri="{FF2B5EF4-FFF2-40B4-BE49-F238E27FC236}">
                <a16:creationId xmlns:a16="http://schemas.microsoft.com/office/drawing/2014/main" id="{9825587C-9C11-529C-BD0D-030981A03567}"/>
              </a:ext>
            </a:extLst>
          </p:cNvPr>
          <p:cNvSpPr txBox="1"/>
          <p:nvPr/>
        </p:nvSpPr>
        <p:spPr>
          <a:xfrm>
            <a:off x="2743200" y="459442"/>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DATASET DESCRIPTION</a:t>
            </a:r>
            <a:endParaRPr lang="en-IN" sz="2400" dirty="0"/>
          </a:p>
        </p:txBody>
      </p:sp>
      <p:pic>
        <p:nvPicPr>
          <p:cNvPr id="7" name="Picture 6">
            <a:extLst>
              <a:ext uri="{FF2B5EF4-FFF2-40B4-BE49-F238E27FC236}">
                <a16:creationId xmlns:a16="http://schemas.microsoft.com/office/drawing/2014/main" id="{1480861C-E472-FBE9-0DAA-F6287103F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86000"/>
            <a:ext cx="5638800" cy="4229100"/>
          </a:xfrm>
          <a:prstGeom prst="rect">
            <a:avLst/>
          </a:prstGeom>
        </p:spPr>
      </p:pic>
    </p:spTree>
    <p:extLst>
      <p:ext uri="{BB962C8B-B14F-4D97-AF65-F5344CB8AC3E}">
        <p14:creationId xmlns:p14="http://schemas.microsoft.com/office/powerpoint/2010/main" val="399106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fontScale="92500"/>
          </a:bodyPr>
          <a:lstStyle/>
          <a:p>
            <a:pPr indent="0">
              <a:lnSpc>
                <a:spcPct val="150000"/>
              </a:lnSpc>
              <a:buNone/>
            </a:pPr>
            <a:r>
              <a:rPr lang="en-US" sz="1800" b="1" dirty="0">
                <a:effectLst/>
                <a:latin typeface="Times New Roman" panose="02020603050405020304" pitchFamily="18" charset="0"/>
                <a:ea typeface="Batang" panose="02030600000101010101" pitchFamily="18" charset="-127"/>
              </a:rPr>
              <a:t>User Interface:</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This system's user interface is the </a:t>
            </a:r>
            <a:r>
              <a:rPr lang="en-US" sz="1800" dirty="0">
                <a:latin typeface="Times New Roman" panose="02020603050405020304" pitchFamily="18" charset="0"/>
                <a:ea typeface="Batang" panose="02030600000101010101" pitchFamily="18" charset="-127"/>
              </a:rPr>
              <a:t> Linux</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os</a:t>
            </a:r>
            <a:r>
              <a:rPr lang="en-US" sz="1800" dirty="0">
                <a:effectLst/>
                <a:latin typeface="Times New Roman" panose="02020603050405020304" pitchFamily="18" charset="0"/>
                <a:ea typeface="Batang" panose="02030600000101010101" pitchFamily="18" charset="-127"/>
              </a:rPr>
              <a:t>, which is a user-friendly </a:t>
            </a:r>
            <a:r>
              <a:rPr lang="en-US" sz="1800" dirty="0">
                <a:latin typeface="Times New Roman" panose="02020603050405020304" pitchFamily="18" charset="0"/>
                <a:ea typeface="Batang" panose="02030600000101010101" pitchFamily="18" charset="-127"/>
              </a:rPr>
              <a:t>i</a:t>
            </a:r>
            <a:r>
              <a:rPr lang="en-US" sz="1800" dirty="0">
                <a:effectLst/>
                <a:latin typeface="Times New Roman" panose="02020603050405020304" pitchFamily="18" charset="0"/>
                <a:ea typeface="Batang" panose="02030600000101010101" pitchFamily="18" charset="-127"/>
              </a:rPr>
              <a:t>nterface.</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     </a:t>
            </a:r>
            <a:r>
              <a:rPr lang="en-US" sz="1800" dirty="0">
                <a:latin typeface="Times New Roman" panose="02020603050405020304" pitchFamily="18" charset="0"/>
                <a:ea typeface="Batang" panose="02030600000101010101" pitchFamily="18" charset="-127"/>
              </a:rPr>
              <a:t>Oracle Virtual Machine, Kali Linux, and Kaggle   </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Software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b="1"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Required modules (</a:t>
            </a:r>
            <a:r>
              <a:rPr lang="en-US" sz="1800" dirty="0" err="1">
                <a:effectLst/>
                <a:latin typeface="Times New Roman" panose="02020603050405020304" pitchFamily="18" charset="0"/>
                <a:ea typeface="Batang" panose="02030600000101010101" pitchFamily="18" charset="-127"/>
              </a:rPr>
              <a:t>tidyverse</a:t>
            </a:r>
            <a:r>
              <a:rPr lang="en-US" sz="1800" dirty="0">
                <a:effectLst/>
                <a:latin typeface="Times New Roman" panose="02020603050405020304" pitchFamily="18" charset="0"/>
                <a:ea typeface="Batang" panose="02030600000101010101" pitchFamily="18" charset="-127"/>
              </a:rPr>
              <a:t>, e1071, </a:t>
            </a:r>
            <a:r>
              <a:rPr lang="en-US" sz="1800" dirty="0">
                <a:latin typeface="Times New Roman" panose="02020603050405020304" pitchFamily="18" charset="0"/>
                <a:ea typeface="Batang" panose="02030600000101010101" pitchFamily="18" charset="-127"/>
              </a:rPr>
              <a:t>caret, graphics, ggplot2, class, KNN, SVM</a:t>
            </a:r>
            <a:r>
              <a:rPr lang="en-US" sz="1800" dirty="0">
                <a:effectLst/>
                <a:latin typeface="Times New Roman" panose="02020603050405020304" pitchFamily="18" charset="0"/>
                <a:ea typeface="Batang" panose="02030600000101010101" pitchFamily="18" charset="-127"/>
              </a:rPr>
              <a:t>)</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Requirements:</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Processor – Pentium-IV</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RAM – 4GB (Minimum)</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HDD/SSD – 256GB (Minimum)</a:t>
            </a:r>
            <a:endParaRPr lang="en-IN" sz="1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33798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EBF15C03-D569-1F37-FA3A-186A05BC9277}"/>
              </a:ext>
            </a:extLst>
          </p:cNvPr>
          <p:cNvPicPr>
            <a:picLocks noChangeAspect="1"/>
          </p:cNvPicPr>
          <p:nvPr/>
        </p:nvPicPr>
        <p:blipFill>
          <a:blip r:embed="rId2"/>
          <a:stretch>
            <a:fillRect/>
          </a:stretch>
        </p:blipFill>
        <p:spPr>
          <a:xfrm>
            <a:off x="1443719" y="1150937"/>
            <a:ext cx="6256562" cy="5182049"/>
          </a:xfrm>
          <a:prstGeom prst="rect">
            <a:avLst/>
          </a:prstGeom>
        </p:spPr>
      </p:pic>
      <p:sp>
        <p:nvSpPr>
          <p:cNvPr id="5" name="TextBox 4">
            <a:extLst>
              <a:ext uri="{FF2B5EF4-FFF2-40B4-BE49-F238E27FC236}">
                <a16:creationId xmlns:a16="http://schemas.microsoft.com/office/drawing/2014/main" id="{EAEF3CD7-DDAA-307B-C30E-173EF1E1F5CB}"/>
              </a:ext>
            </a:extLst>
          </p:cNvPr>
          <p:cNvSpPr txBox="1"/>
          <p:nvPr/>
        </p:nvSpPr>
        <p:spPr>
          <a:xfrm>
            <a:off x="1829752" y="1633707"/>
            <a:ext cx="1341119" cy="338554"/>
          </a:xfrm>
          <a:prstGeom prst="rect">
            <a:avLst/>
          </a:prstGeom>
          <a:noFill/>
        </p:spPr>
        <p:txBody>
          <a:bodyPr wrap="square" rtlCol="0">
            <a:spAutoFit/>
          </a:bodyPr>
          <a:lstStyle/>
          <a:p>
            <a:r>
              <a:rPr lang="en-IN" sz="1600" b="1" dirty="0"/>
              <a:t>DATASET</a:t>
            </a:r>
          </a:p>
        </p:txBody>
      </p:sp>
      <p:sp>
        <p:nvSpPr>
          <p:cNvPr id="6" name="TextBox 5">
            <a:extLst>
              <a:ext uri="{FF2B5EF4-FFF2-40B4-BE49-F238E27FC236}">
                <a16:creationId xmlns:a16="http://schemas.microsoft.com/office/drawing/2014/main" id="{2C650ADD-E589-1740-54ED-CEBFDB6B41BF}"/>
              </a:ext>
            </a:extLst>
          </p:cNvPr>
          <p:cNvSpPr txBox="1"/>
          <p:nvPr/>
        </p:nvSpPr>
        <p:spPr>
          <a:xfrm>
            <a:off x="2993571" y="1488757"/>
            <a:ext cx="1600200" cy="492443"/>
          </a:xfrm>
          <a:prstGeom prst="rect">
            <a:avLst/>
          </a:prstGeom>
          <a:noFill/>
        </p:spPr>
        <p:txBody>
          <a:bodyPr wrap="square" rtlCol="0">
            <a:spAutoFit/>
          </a:bodyPr>
          <a:lstStyle/>
          <a:p>
            <a:pPr algn="ctr"/>
            <a:r>
              <a:rPr lang="en-IN" sz="1300" b="1" dirty="0"/>
              <a:t>PREPROCESSING THE DATA</a:t>
            </a:r>
          </a:p>
        </p:txBody>
      </p:sp>
      <p:sp>
        <p:nvSpPr>
          <p:cNvPr id="8" name="TextBox 7">
            <a:extLst>
              <a:ext uri="{FF2B5EF4-FFF2-40B4-BE49-F238E27FC236}">
                <a16:creationId xmlns:a16="http://schemas.microsoft.com/office/drawing/2014/main" id="{720C4BB6-37E5-C0C9-01E8-F4D7FF5097F6}"/>
              </a:ext>
            </a:extLst>
          </p:cNvPr>
          <p:cNvSpPr txBox="1"/>
          <p:nvPr/>
        </p:nvSpPr>
        <p:spPr>
          <a:xfrm>
            <a:off x="4800600" y="1439385"/>
            <a:ext cx="1167845" cy="492443"/>
          </a:xfrm>
          <a:prstGeom prst="rect">
            <a:avLst/>
          </a:prstGeom>
          <a:noFill/>
        </p:spPr>
        <p:txBody>
          <a:bodyPr wrap="square">
            <a:spAutoFit/>
          </a:bodyPr>
          <a:lstStyle/>
          <a:p>
            <a:pPr algn="ctr"/>
            <a:r>
              <a:rPr lang="en-IN" sz="1300" b="1" dirty="0"/>
              <a:t>LABEL ENCODER </a:t>
            </a:r>
          </a:p>
        </p:txBody>
      </p:sp>
      <p:sp>
        <p:nvSpPr>
          <p:cNvPr id="11" name="TextBox 10">
            <a:extLst>
              <a:ext uri="{FF2B5EF4-FFF2-40B4-BE49-F238E27FC236}">
                <a16:creationId xmlns:a16="http://schemas.microsoft.com/office/drawing/2014/main" id="{C30C7D1F-97FE-62D5-D20C-603F81380DED}"/>
              </a:ext>
            </a:extLst>
          </p:cNvPr>
          <p:cNvSpPr txBox="1"/>
          <p:nvPr/>
        </p:nvSpPr>
        <p:spPr>
          <a:xfrm>
            <a:off x="6300963" y="1439385"/>
            <a:ext cx="1013285" cy="492443"/>
          </a:xfrm>
          <a:prstGeom prst="rect">
            <a:avLst/>
          </a:prstGeom>
          <a:noFill/>
        </p:spPr>
        <p:txBody>
          <a:bodyPr wrap="square">
            <a:spAutoFit/>
          </a:bodyPr>
          <a:lstStyle/>
          <a:p>
            <a:pPr algn="ctr"/>
            <a:r>
              <a:rPr lang="en-IN" sz="1300" b="1" dirty="0"/>
              <a:t>Visualize the data</a:t>
            </a:r>
          </a:p>
        </p:txBody>
      </p:sp>
      <p:sp>
        <p:nvSpPr>
          <p:cNvPr id="13" name="TextBox 12">
            <a:extLst>
              <a:ext uri="{FF2B5EF4-FFF2-40B4-BE49-F238E27FC236}">
                <a16:creationId xmlns:a16="http://schemas.microsoft.com/office/drawing/2014/main" id="{E5F1B07D-5469-FC53-2281-2F604DA9E087}"/>
              </a:ext>
            </a:extLst>
          </p:cNvPr>
          <p:cNvSpPr txBox="1"/>
          <p:nvPr/>
        </p:nvSpPr>
        <p:spPr>
          <a:xfrm>
            <a:off x="4876800" y="2362200"/>
            <a:ext cx="1219200" cy="492443"/>
          </a:xfrm>
          <a:prstGeom prst="rect">
            <a:avLst/>
          </a:prstGeom>
          <a:noFill/>
        </p:spPr>
        <p:txBody>
          <a:bodyPr wrap="square">
            <a:spAutoFit/>
          </a:bodyPr>
          <a:lstStyle/>
          <a:p>
            <a:pPr algn="ctr"/>
            <a:r>
              <a:rPr lang="en-IN" sz="1300" b="1" dirty="0"/>
              <a:t>Splitting of Data</a:t>
            </a:r>
          </a:p>
        </p:txBody>
      </p:sp>
      <p:sp>
        <p:nvSpPr>
          <p:cNvPr id="15" name="TextBox 14">
            <a:extLst>
              <a:ext uri="{FF2B5EF4-FFF2-40B4-BE49-F238E27FC236}">
                <a16:creationId xmlns:a16="http://schemas.microsoft.com/office/drawing/2014/main" id="{13BC296B-A230-7F27-7BD3-A49B4A508510}"/>
              </a:ext>
            </a:extLst>
          </p:cNvPr>
          <p:cNvSpPr txBox="1"/>
          <p:nvPr/>
        </p:nvSpPr>
        <p:spPr>
          <a:xfrm>
            <a:off x="4606212" y="3429000"/>
            <a:ext cx="4572000" cy="307777"/>
          </a:xfrm>
          <a:prstGeom prst="rect">
            <a:avLst/>
          </a:prstGeom>
          <a:noFill/>
        </p:spPr>
        <p:txBody>
          <a:bodyPr wrap="square">
            <a:spAutoFit/>
          </a:bodyPr>
          <a:lstStyle/>
          <a:p>
            <a:pPr algn="ctr"/>
            <a:r>
              <a:rPr lang="en-IN" sz="1400" b="1" dirty="0"/>
              <a:t>TRAIN DATA</a:t>
            </a:r>
          </a:p>
        </p:txBody>
      </p:sp>
      <p:sp>
        <p:nvSpPr>
          <p:cNvPr id="17" name="TextBox 16">
            <a:extLst>
              <a:ext uri="{FF2B5EF4-FFF2-40B4-BE49-F238E27FC236}">
                <a16:creationId xmlns:a16="http://schemas.microsoft.com/office/drawing/2014/main" id="{C7189E73-21B9-A692-92A2-EE59F5546385}"/>
              </a:ext>
            </a:extLst>
          </p:cNvPr>
          <p:cNvSpPr txBox="1"/>
          <p:nvPr/>
        </p:nvSpPr>
        <p:spPr>
          <a:xfrm>
            <a:off x="3562740" y="3429000"/>
            <a:ext cx="4590660" cy="307777"/>
          </a:xfrm>
          <a:prstGeom prst="rect">
            <a:avLst/>
          </a:prstGeom>
          <a:noFill/>
        </p:spPr>
        <p:txBody>
          <a:bodyPr wrap="square">
            <a:spAutoFit/>
          </a:bodyPr>
          <a:lstStyle/>
          <a:p>
            <a:r>
              <a:rPr lang="en-IN" sz="1400" b="1" dirty="0"/>
              <a:t>TEST DATA</a:t>
            </a:r>
          </a:p>
        </p:txBody>
      </p:sp>
      <p:sp>
        <p:nvSpPr>
          <p:cNvPr id="19" name="TextBox 18">
            <a:extLst>
              <a:ext uri="{FF2B5EF4-FFF2-40B4-BE49-F238E27FC236}">
                <a16:creationId xmlns:a16="http://schemas.microsoft.com/office/drawing/2014/main" id="{61CF60EB-27EF-D765-59FB-91CAB0D11A28}"/>
              </a:ext>
            </a:extLst>
          </p:cNvPr>
          <p:cNvSpPr txBox="1"/>
          <p:nvPr/>
        </p:nvSpPr>
        <p:spPr>
          <a:xfrm>
            <a:off x="3733800" y="5493719"/>
            <a:ext cx="3778394" cy="492443"/>
          </a:xfrm>
          <a:prstGeom prst="rect">
            <a:avLst/>
          </a:prstGeom>
          <a:noFill/>
        </p:spPr>
        <p:txBody>
          <a:bodyPr wrap="square">
            <a:spAutoFit/>
          </a:bodyPr>
          <a:lstStyle/>
          <a:p>
            <a:pPr algn="ctr"/>
            <a:r>
              <a:rPr lang="en-IN" sz="1300" b="1" dirty="0"/>
              <a:t>VALIDATE THE MODEL USING TEST DATA AND CALCULATE THE PERFORMANCE METRIC ACCURACY</a:t>
            </a:r>
          </a:p>
        </p:txBody>
      </p:sp>
      <p:sp>
        <p:nvSpPr>
          <p:cNvPr id="21" name="TextBox 20">
            <a:extLst>
              <a:ext uri="{FF2B5EF4-FFF2-40B4-BE49-F238E27FC236}">
                <a16:creationId xmlns:a16="http://schemas.microsoft.com/office/drawing/2014/main" id="{3195E051-CDC6-2312-7F7C-020873BD4BBD}"/>
              </a:ext>
            </a:extLst>
          </p:cNvPr>
          <p:cNvSpPr txBox="1"/>
          <p:nvPr/>
        </p:nvSpPr>
        <p:spPr>
          <a:xfrm>
            <a:off x="1637110" y="2400309"/>
            <a:ext cx="1427602" cy="1631216"/>
          </a:xfrm>
          <a:prstGeom prst="rect">
            <a:avLst/>
          </a:prstGeom>
          <a:noFill/>
        </p:spPr>
        <p:txBody>
          <a:bodyPr wrap="square">
            <a:spAutoFit/>
          </a:bodyPr>
          <a:lstStyle/>
          <a:p>
            <a:pPr algn="just"/>
            <a:r>
              <a:rPr lang="en-IN" sz="1250" b="1" dirty="0"/>
              <a:t>BUILDING A NETWORK IN SDN ENVIRONMENT USING MININET CONSISTING OF 4 SERVERS, 6 SWITCHES AND 8 HOSTS WITH VPN.</a:t>
            </a:r>
          </a:p>
        </p:txBody>
      </p:sp>
      <p:sp>
        <p:nvSpPr>
          <p:cNvPr id="26" name="Rectangle 25">
            <a:extLst>
              <a:ext uri="{FF2B5EF4-FFF2-40B4-BE49-F238E27FC236}">
                <a16:creationId xmlns:a16="http://schemas.microsoft.com/office/drawing/2014/main" id="{87FECE4B-DF06-76A6-BA64-BE5738EC5434}"/>
              </a:ext>
            </a:extLst>
          </p:cNvPr>
          <p:cNvSpPr/>
          <p:nvPr/>
        </p:nvSpPr>
        <p:spPr>
          <a:xfrm>
            <a:off x="1676400" y="4400481"/>
            <a:ext cx="1317171" cy="64633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AD81B46-875B-17FF-4D85-12DCC7EC3193}"/>
              </a:ext>
            </a:extLst>
          </p:cNvPr>
          <p:cNvSpPr txBox="1"/>
          <p:nvPr/>
        </p:nvSpPr>
        <p:spPr>
          <a:xfrm>
            <a:off x="1621184" y="4400480"/>
            <a:ext cx="1427602" cy="646331"/>
          </a:xfrm>
          <a:prstGeom prst="rect">
            <a:avLst/>
          </a:prstGeom>
          <a:noFill/>
        </p:spPr>
        <p:txBody>
          <a:bodyPr wrap="square">
            <a:spAutoFit/>
          </a:bodyPr>
          <a:lstStyle/>
          <a:p>
            <a:pPr algn="ctr"/>
            <a:r>
              <a:rPr lang="en-IN" sz="1200" b="1" dirty="0"/>
              <a:t>ATTACK GENERATION AND GET THE CSV FILE</a:t>
            </a:r>
          </a:p>
        </p:txBody>
      </p:sp>
      <p:sp>
        <p:nvSpPr>
          <p:cNvPr id="28" name="TextBox 27">
            <a:extLst>
              <a:ext uri="{FF2B5EF4-FFF2-40B4-BE49-F238E27FC236}">
                <a16:creationId xmlns:a16="http://schemas.microsoft.com/office/drawing/2014/main" id="{E15B4DAA-68B1-E51A-DAC1-09F38976E600}"/>
              </a:ext>
            </a:extLst>
          </p:cNvPr>
          <p:cNvSpPr txBox="1"/>
          <p:nvPr/>
        </p:nvSpPr>
        <p:spPr>
          <a:xfrm>
            <a:off x="1605258" y="5625424"/>
            <a:ext cx="1459454" cy="492443"/>
          </a:xfrm>
          <a:prstGeom prst="rect">
            <a:avLst/>
          </a:prstGeom>
          <a:noFill/>
        </p:spPr>
        <p:txBody>
          <a:bodyPr wrap="square">
            <a:spAutoFit/>
          </a:bodyPr>
          <a:lstStyle/>
          <a:p>
            <a:pPr algn="ctr"/>
            <a:r>
              <a:rPr lang="en-IN" sz="1250" b="1" dirty="0"/>
              <a:t>Use model to detect the attack </a:t>
            </a:r>
          </a:p>
        </p:txBody>
      </p:sp>
      <p:pic>
        <p:nvPicPr>
          <p:cNvPr id="7" name="Picture 6">
            <a:extLst>
              <a:ext uri="{FF2B5EF4-FFF2-40B4-BE49-F238E27FC236}">
                <a16:creationId xmlns:a16="http://schemas.microsoft.com/office/drawing/2014/main" id="{FC6B6D14-224A-3753-20C5-E80B40897177}"/>
              </a:ext>
            </a:extLst>
          </p:cNvPr>
          <p:cNvPicPr>
            <a:picLocks noChangeAspect="1"/>
          </p:cNvPicPr>
          <p:nvPr/>
        </p:nvPicPr>
        <p:blipFill>
          <a:blip r:embed="rId3"/>
          <a:stretch>
            <a:fillRect/>
          </a:stretch>
        </p:blipFill>
        <p:spPr>
          <a:xfrm>
            <a:off x="3657600" y="4169568"/>
            <a:ext cx="4000693" cy="1042949"/>
          </a:xfrm>
          <a:prstGeom prst="rect">
            <a:avLst/>
          </a:prstGeom>
        </p:spPr>
      </p:pic>
    </p:spTree>
    <p:extLst>
      <p:ext uri="{BB962C8B-B14F-4D97-AF65-F5344CB8AC3E}">
        <p14:creationId xmlns:p14="http://schemas.microsoft.com/office/powerpoint/2010/main" val="2540112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04800" y="990600"/>
            <a:ext cx="8229600" cy="4525963"/>
          </a:xfrm>
        </p:spPr>
        <p:txBody>
          <a:bodyPr>
            <a:normAutofit/>
          </a:bodyPr>
          <a:lstStyle/>
          <a:p>
            <a:r>
              <a:rPr lang="en-IN" sz="1800" dirty="0">
                <a:latin typeface="Times New Roman" panose="02020603050405020304" pitchFamily="18" charset="0"/>
                <a:cs typeface="Times New Roman" panose="02020603050405020304" pitchFamily="18" charset="0"/>
              </a:rPr>
              <a:t>Algorithm K-Nearest-</a:t>
            </a:r>
            <a:r>
              <a:rPr lang="en-IN" sz="1800" dirty="0" err="1">
                <a:latin typeface="Times New Roman" panose="02020603050405020304" pitchFamily="18" charset="0"/>
                <a:cs typeface="Times New Roman" panose="02020603050405020304" pitchFamily="18" charset="0"/>
              </a:rPr>
              <a:t>Neighbor</a:t>
            </a:r>
            <a:r>
              <a:rPr lang="en-IN" sz="1800" dirty="0">
                <a:latin typeface="Times New Roman" panose="02020603050405020304" pitchFamily="18" charset="0"/>
                <a:cs typeface="Times New Roman" panose="02020603050405020304" pitchFamily="18" charset="0"/>
              </a:rPr>
              <a:t> (KNN) :</a:t>
            </a:r>
          </a:p>
          <a:p>
            <a:r>
              <a:rPr lang="en-IN" sz="1800" dirty="0">
                <a:latin typeface="Times New Roman" panose="02020603050405020304" pitchFamily="18" charset="0"/>
                <a:cs typeface="Times New Roman" panose="02020603050405020304" pitchFamily="18" charset="0"/>
              </a:rPr>
              <a:t>Input: 02152020-threats-02-15-2020.csv Dataset</a:t>
            </a:r>
          </a:p>
          <a:p>
            <a:r>
              <a:rPr lang="en-IN" sz="1800" dirty="0">
                <a:latin typeface="Times New Roman" panose="02020603050405020304" pitchFamily="18" charset="0"/>
                <a:cs typeface="Times New Roman" panose="02020603050405020304" pitchFamily="18" charset="0"/>
              </a:rPr>
              <a:t>Output: Success Accuracy of KNN trained Model on test Data</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8A55A5-815D-59A4-8804-BF15A64C7FC6}"/>
              </a:ext>
            </a:extLst>
          </p:cNvPr>
          <p:cNvPicPr>
            <a:picLocks noChangeAspect="1"/>
          </p:cNvPicPr>
          <p:nvPr/>
        </p:nvPicPr>
        <p:blipFill>
          <a:blip r:embed="rId2"/>
          <a:stretch>
            <a:fillRect/>
          </a:stretch>
        </p:blipFill>
        <p:spPr>
          <a:xfrm>
            <a:off x="609600" y="2147596"/>
            <a:ext cx="7757832" cy="3939881"/>
          </a:xfrm>
          <a:prstGeom prst="rect">
            <a:avLst/>
          </a:prstGeom>
        </p:spPr>
      </p:pic>
    </p:spTree>
    <p:extLst>
      <p:ext uri="{BB962C8B-B14F-4D97-AF65-F5344CB8AC3E}">
        <p14:creationId xmlns:p14="http://schemas.microsoft.com/office/powerpoint/2010/main" val="22850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04800" y="990600"/>
            <a:ext cx="8229600" cy="4525963"/>
          </a:xfrm>
        </p:spPr>
        <p:txBody>
          <a:bodyPr>
            <a:normAutofit/>
          </a:bodyPr>
          <a:lstStyle/>
          <a:p>
            <a:r>
              <a:rPr lang="en-IN" sz="1800" dirty="0">
                <a:latin typeface="Times New Roman" panose="02020603050405020304" pitchFamily="18" charset="0"/>
                <a:cs typeface="Times New Roman" panose="02020603050405020304" pitchFamily="18" charset="0"/>
              </a:rPr>
              <a:t>Algorithm Linear Support Vector Machine (SVM) :</a:t>
            </a:r>
          </a:p>
          <a:p>
            <a:r>
              <a:rPr lang="en-IN" sz="1800" dirty="0">
                <a:latin typeface="Times New Roman" panose="02020603050405020304" pitchFamily="18" charset="0"/>
                <a:cs typeface="Times New Roman" panose="02020603050405020304" pitchFamily="18" charset="0"/>
              </a:rPr>
              <a:t>Input: 02152020-threats-02-15-2020.csv Dataset</a:t>
            </a:r>
          </a:p>
          <a:p>
            <a:r>
              <a:rPr lang="en-IN" sz="1800" dirty="0">
                <a:latin typeface="Times New Roman" panose="02020603050405020304" pitchFamily="18" charset="0"/>
                <a:cs typeface="Times New Roman" panose="02020603050405020304" pitchFamily="18" charset="0"/>
              </a:rPr>
              <a:t>Output: Success Accuracy of SVM trained Model on test Data</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8A55A5-815D-59A4-8804-BF15A64C7F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39320" y="2147596"/>
            <a:ext cx="6025229" cy="4024604"/>
          </a:xfrm>
          <a:prstGeom prst="rect">
            <a:avLst/>
          </a:prstGeom>
        </p:spPr>
      </p:pic>
    </p:spTree>
    <p:extLst>
      <p:ext uri="{BB962C8B-B14F-4D97-AF65-F5344CB8AC3E}">
        <p14:creationId xmlns:p14="http://schemas.microsoft.com/office/powerpoint/2010/main" val="7396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Implementation Steps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Data Preprocessing </a:t>
            </a:r>
          </a:p>
          <a:p>
            <a:r>
              <a:rPr lang="en-US" sz="2400" dirty="0">
                <a:latin typeface="Times New Roman" panose="02020603050405020304" pitchFamily="18" charset="0"/>
                <a:cs typeface="Times New Roman" panose="02020603050405020304" pitchFamily="18" charset="0"/>
              </a:rPr>
              <a:t>Label Encoding</a:t>
            </a:r>
          </a:p>
          <a:p>
            <a:r>
              <a:rPr lang="en-US" sz="2400" dirty="0">
                <a:latin typeface="Times New Roman" panose="02020603050405020304" pitchFamily="18" charset="0"/>
                <a:cs typeface="Times New Roman" panose="02020603050405020304" pitchFamily="18" charset="0"/>
              </a:rPr>
              <a:t>Data Reshaping</a:t>
            </a:r>
          </a:p>
          <a:p>
            <a:r>
              <a:rPr lang="en-US" sz="2400" dirty="0">
                <a:latin typeface="Times New Roman" panose="02020603050405020304" pitchFamily="18" charset="0"/>
                <a:cs typeface="Times New Roman" panose="02020603050405020304" pitchFamily="18" charset="0"/>
              </a:rPr>
              <a:t>Removal of Null values</a:t>
            </a:r>
          </a:p>
          <a:p>
            <a:r>
              <a:rPr lang="en-US" sz="2400" dirty="0">
                <a:latin typeface="Times New Roman" panose="02020603050405020304" pitchFamily="18" charset="0"/>
                <a:cs typeface="Times New Roman" panose="02020603050405020304" pitchFamily="18" charset="0"/>
              </a:rPr>
              <a:t>Splitting of data for training and testing</a:t>
            </a:r>
          </a:p>
          <a:p>
            <a:r>
              <a:rPr lang="en-US" sz="2400" dirty="0">
                <a:latin typeface="Times New Roman" panose="02020603050405020304" pitchFamily="18" charset="0"/>
                <a:cs typeface="Times New Roman" panose="02020603050405020304" pitchFamily="18" charset="0"/>
              </a:rPr>
              <a:t>Reshaping the data for SVM</a:t>
            </a:r>
          </a:p>
          <a:p>
            <a:r>
              <a:rPr lang="en-US" sz="2400" dirty="0">
                <a:latin typeface="Times New Roman" panose="02020603050405020304" pitchFamily="18" charset="0"/>
                <a:cs typeface="Times New Roman" panose="02020603050405020304" pitchFamily="18" charset="0"/>
              </a:rPr>
              <a:t>Run the SVM model using a deep learning  function</a:t>
            </a:r>
          </a:p>
          <a:p>
            <a:r>
              <a:rPr lang="en-US" sz="2400" dirty="0">
                <a:latin typeface="Times New Roman" panose="02020603050405020304" pitchFamily="18" charset="0"/>
                <a:cs typeface="Times New Roman" panose="02020603050405020304" pitchFamily="18" charset="0"/>
              </a:rPr>
              <a:t>Visualization of Results</a:t>
            </a:r>
          </a:p>
          <a:p>
            <a:r>
              <a:rPr lang="en-US" sz="2400" dirty="0">
                <a:latin typeface="Times New Roman" panose="02020603050405020304" pitchFamily="18" charset="0"/>
                <a:cs typeface="Times New Roman" panose="02020603050405020304" pitchFamily="18" charset="0"/>
              </a:rPr>
              <a:t>Build the </a:t>
            </a:r>
            <a:r>
              <a:rPr lang="en-US" sz="2400">
                <a:latin typeface="Times New Roman" panose="02020603050405020304" pitchFamily="18" charset="0"/>
                <a:cs typeface="Times New Roman" panose="02020603050405020304" pitchFamily="18" charset="0"/>
              </a:rPr>
              <a:t>Network and </a:t>
            </a:r>
            <a:r>
              <a:rPr lang="en-US" sz="2400" dirty="0">
                <a:latin typeface="Times New Roman" panose="02020603050405020304" pitchFamily="18" charset="0"/>
                <a:cs typeface="Times New Roman" panose="02020603050405020304" pitchFamily="18" charset="0"/>
              </a:rPr>
              <a:t>perform attack and generate the file</a:t>
            </a:r>
          </a:p>
          <a:p>
            <a:r>
              <a:rPr lang="en-US" sz="2400" dirty="0">
                <a:latin typeface="Times New Roman" panose="02020603050405020304" pitchFamily="18" charset="0"/>
                <a:cs typeface="Times New Roman" panose="02020603050405020304" pitchFamily="18" charset="0"/>
              </a:rPr>
              <a:t>Use model to detect the attack and use SDN controllers to prevent the attack.</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Calibri"/>
              <a:cs typeface="Calibri"/>
            </a:endParaRPr>
          </a:p>
        </p:txBody>
      </p:sp>
    </p:spTree>
    <p:extLst>
      <p:ext uri="{BB962C8B-B14F-4D97-AF65-F5344CB8AC3E}">
        <p14:creationId xmlns:p14="http://schemas.microsoft.com/office/powerpoint/2010/main" val="414151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D5E22E-D19F-CB6D-520C-8C142E6F2358}"/>
              </a:ext>
            </a:extLst>
          </p:cNvPr>
          <p:cNvSpPr>
            <a:spLocks noGrp="1"/>
          </p:cNvSpPr>
          <p:nvPr>
            <p:ph type="title"/>
          </p:nvPr>
        </p:nvSpPr>
        <p:spPr>
          <a:xfrm>
            <a:off x="-685800" y="-106363"/>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NETWORK TOPOLOGY</a:t>
            </a:r>
            <a:endParaRPr lang="en-IN" sz="3200" dirty="0"/>
          </a:p>
        </p:txBody>
      </p:sp>
      <p:sp>
        <p:nvSpPr>
          <p:cNvPr id="5" name="TextBox 4">
            <a:extLst>
              <a:ext uri="{FF2B5EF4-FFF2-40B4-BE49-F238E27FC236}">
                <a16:creationId xmlns:a16="http://schemas.microsoft.com/office/drawing/2014/main" id="{F5DE80C2-941F-073D-D251-6D741837B0A9}"/>
              </a:ext>
            </a:extLst>
          </p:cNvPr>
          <p:cNvSpPr txBox="1"/>
          <p:nvPr/>
        </p:nvSpPr>
        <p:spPr>
          <a:xfrm>
            <a:off x="-107302" y="6218571"/>
            <a:ext cx="9358604" cy="369332"/>
          </a:xfrm>
          <a:prstGeom prst="rect">
            <a:avLst/>
          </a:prstGeom>
          <a:noFill/>
        </p:spPr>
        <p:txBody>
          <a:bodyPr wrap="square" lIns="91440" tIns="45720" rIns="91440" bIns="45720" rtlCol="0" anchor="t">
            <a:spAutoFit/>
          </a:bodyPr>
          <a:lstStyle/>
          <a:p>
            <a:pPr algn="ctr"/>
            <a:r>
              <a:rPr lang="en-IN" dirty="0">
                <a:latin typeface="Times New Roman"/>
                <a:cs typeface="Times New Roman"/>
              </a:rPr>
              <a:t>The above network is built using the </a:t>
            </a:r>
            <a:r>
              <a:rPr lang="en-IN" b="1" dirty="0">
                <a:latin typeface="Times New Roman"/>
                <a:cs typeface="Times New Roman"/>
              </a:rPr>
              <a:t>Mininet</a:t>
            </a:r>
            <a:r>
              <a:rPr lang="en-IN" dirty="0">
                <a:latin typeface="Times New Roman"/>
                <a:cs typeface="Times New Roman"/>
              </a:rPr>
              <a:t> emulator to provide SDN environment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C52636E-6899-B02A-3D30-DCBD17884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29761"/>
            <a:ext cx="8096250" cy="5179479"/>
          </a:xfrm>
          <a:prstGeom prst="rect">
            <a:avLst/>
          </a:prstGeom>
        </p:spPr>
      </p:pic>
    </p:spTree>
    <p:extLst>
      <p:ext uri="{BB962C8B-B14F-4D97-AF65-F5344CB8AC3E}">
        <p14:creationId xmlns:p14="http://schemas.microsoft.com/office/powerpoint/2010/main" val="91222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1DF622F5-A100-A30D-B659-91FC14BE3883}"/>
              </a:ext>
            </a:extLst>
          </p:cNvPr>
          <p:cNvPicPr>
            <a:picLocks noGrp="1" noChangeAspect="1"/>
          </p:cNvPicPr>
          <p:nvPr>
            <p:ph idx="1"/>
          </p:nvPr>
        </p:nvPicPr>
        <p:blipFill>
          <a:blip r:embed="rId2"/>
          <a:stretch>
            <a:fillRect/>
          </a:stretch>
        </p:blipFill>
        <p:spPr>
          <a:xfrm>
            <a:off x="685800" y="1524000"/>
            <a:ext cx="5242249" cy="3589989"/>
          </a:xfrm>
        </p:spPr>
      </p:pic>
      <p:pic>
        <p:nvPicPr>
          <p:cNvPr id="10" name="Picture 9">
            <a:extLst>
              <a:ext uri="{FF2B5EF4-FFF2-40B4-BE49-F238E27FC236}">
                <a16:creationId xmlns:a16="http://schemas.microsoft.com/office/drawing/2014/main" id="{6295C14A-67BB-9094-BA1E-799F0378C34E}"/>
              </a:ext>
            </a:extLst>
          </p:cNvPr>
          <p:cNvPicPr>
            <a:picLocks noChangeAspect="1"/>
          </p:cNvPicPr>
          <p:nvPr/>
        </p:nvPicPr>
        <p:blipFill rotWithShape="1">
          <a:blip r:embed="rId3"/>
          <a:srcRect b="16678"/>
          <a:stretch/>
        </p:blipFill>
        <p:spPr>
          <a:xfrm>
            <a:off x="6019800" y="4876800"/>
            <a:ext cx="2789003" cy="1447800"/>
          </a:xfrm>
          <a:prstGeom prst="rect">
            <a:avLst/>
          </a:prstGeom>
        </p:spPr>
      </p:pic>
      <p:sp>
        <p:nvSpPr>
          <p:cNvPr id="4" name="TextBox 3">
            <a:extLst>
              <a:ext uri="{FF2B5EF4-FFF2-40B4-BE49-F238E27FC236}">
                <a16:creationId xmlns:a16="http://schemas.microsoft.com/office/drawing/2014/main" id="{B06F33F5-918A-F3E6-F9E5-94DC73BD69CB}"/>
              </a:ext>
            </a:extLst>
          </p:cNvPr>
          <p:cNvSpPr txBox="1"/>
          <p:nvPr/>
        </p:nvSpPr>
        <p:spPr>
          <a:xfrm>
            <a:off x="685800" y="1082436"/>
            <a:ext cx="4572000" cy="369332"/>
          </a:xfrm>
          <a:prstGeom prst="rect">
            <a:avLst/>
          </a:prstGeom>
          <a:noFill/>
        </p:spPr>
        <p:txBody>
          <a:bodyPr wrap="square">
            <a:spAutoFit/>
          </a:bodyPr>
          <a:lstStyle/>
          <a:p>
            <a:pPr marL="285750" indent="-285750">
              <a:buFont typeface="Arial" panose="020B0604020202020204" pitchFamily="34" charset="0"/>
              <a:buChar char="•"/>
            </a:pPr>
            <a:r>
              <a:rPr lang="en-US" b="1" dirty="0">
                <a:cs typeface="Times New Roman" panose="02020603050405020304" pitchFamily="18" charset="0"/>
              </a:rPr>
              <a:t>TRAINED </a:t>
            </a:r>
            <a:r>
              <a:rPr lang="en-US" sz="1800" b="1" dirty="0">
                <a:cs typeface="Times New Roman" panose="02020603050405020304" pitchFamily="18" charset="0"/>
              </a:rPr>
              <a:t>KNN MODEL:</a:t>
            </a:r>
            <a:endParaRPr lang="en-IN" dirty="0"/>
          </a:p>
        </p:txBody>
      </p:sp>
    </p:spTree>
    <p:extLst>
      <p:ext uri="{BB962C8B-B14F-4D97-AF65-F5344CB8AC3E}">
        <p14:creationId xmlns:p14="http://schemas.microsoft.com/office/powerpoint/2010/main" val="2732669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29386"/>
            <a:ext cx="8229600" cy="1143000"/>
          </a:xfrm>
        </p:spPr>
        <p:txBody>
          <a:bodyPr>
            <a:normAutofit/>
          </a:bodyPr>
          <a:lstStyle/>
          <a:p>
            <a:r>
              <a:rPr lang="en-US" sz="4000" b="1" dirty="0">
                <a:cs typeface="Times New Roman" panose="02020603050405020304" pitchFamily="18" charset="0"/>
              </a:rPr>
              <a:t>RESULTS</a:t>
            </a:r>
          </a:p>
        </p:txBody>
      </p:sp>
      <p:pic>
        <p:nvPicPr>
          <p:cNvPr id="8" name="Picture 7">
            <a:extLst>
              <a:ext uri="{FF2B5EF4-FFF2-40B4-BE49-F238E27FC236}">
                <a16:creationId xmlns:a16="http://schemas.microsoft.com/office/drawing/2014/main" id="{B8156B4B-BFBA-103E-128C-C575729E8095}"/>
              </a:ext>
            </a:extLst>
          </p:cNvPr>
          <p:cNvPicPr>
            <a:picLocks noChangeAspect="1"/>
          </p:cNvPicPr>
          <p:nvPr/>
        </p:nvPicPr>
        <p:blipFill>
          <a:blip r:embed="rId2"/>
          <a:stretch>
            <a:fillRect/>
          </a:stretch>
        </p:blipFill>
        <p:spPr>
          <a:xfrm>
            <a:off x="254459" y="1482912"/>
            <a:ext cx="4283905" cy="3227762"/>
          </a:xfrm>
          <a:prstGeom prst="rect">
            <a:avLst/>
          </a:prstGeom>
        </p:spPr>
      </p:pic>
      <p:pic>
        <p:nvPicPr>
          <p:cNvPr id="10" name="Picture 9">
            <a:extLst>
              <a:ext uri="{FF2B5EF4-FFF2-40B4-BE49-F238E27FC236}">
                <a16:creationId xmlns:a16="http://schemas.microsoft.com/office/drawing/2014/main" id="{C0CE5666-4915-B2AA-263D-6B8EEFEE7B9F}"/>
              </a:ext>
            </a:extLst>
          </p:cNvPr>
          <p:cNvPicPr>
            <a:picLocks noChangeAspect="1"/>
          </p:cNvPicPr>
          <p:nvPr/>
        </p:nvPicPr>
        <p:blipFill>
          <a:blip r:embed="rId3"/>
          <a:stretch>
            <a:fillRect/>
          </a:stretch>
        </p:blipFill>
        <p:spPr>
          <a:xfrm>
            <a:off x="4724400" y="1453727"/>
            <a:ext cx="4298396" cy="3227762"/>
          </a:xfrm>
          <a:prstGeom prst="rect">
            <a:avLst/>
          </a:prstGeom>
        </p:spPr>
      </p:pic>
      <p:pic>
        <p:nvPicPr>
          <p:cNvPr id="12" name="Picture 11">
            <a:extLst>
              <a:ext uri="{FF2B5EF4-FFF2-40B4-BE49-F238E27FC236}">
                <a16:creationId xmlns:a16="http://schemas.microsoft.com/office/drawing/2014/main" id="{CF7DDCA3-4771-F415-A862-A97A898CEAEB}"/>
              </a:ext>
            </a:extLst>
          </p:cNvPr>
          <p:cNvPicPr>
            <a:picLocks noChangeAspect="1"/>
          </p:cNvPicPr>
          <p:nvPr/>
        </p:nvPicPr>
        <p:blipFill>
          <a:blip r:embed="rId4"/>
          <a:stretch>
            <a:fillRect/>
          </a:stretch>
        </p:blipFill>
        <p:spPr>
          <a:xfrm>
            <a:off x="5410200" y="4863838"/>
            <a:ext cx="2392887" cy="1630821"/>
          </a:xfrm>
          <a:prstGeom prst="rect">
            <a:avLst/>
          </a:prstGeom>
        </p:spPr>
      </p:pic>
      <p:sp>
        <p:nvSpPr>
          <p:cNvPr id="14" name="TextBox 13">
            <a:extLst>
              <a:ext uri="{FF2B5EF4-FFF2-40B4-BE49-F238E27FC236}">
                <a16:creationId xmlns:a16="http://schemas.microsoft.com/office/drawing/2014/main" id="{CD5E03E7-567D-CA6A-3319-4A6C7A7819BD}"/>
              </a:ext>
            </a:extLst>
          </p:cNvPr>
          <p:cNvSpPr txBox="1"/>
          <p:nvPr/>
        </p:nvSpPr>
        <p:spPr>
          <a:xfrm>
            <a:off x="254459" y="4927858"/>
            <a:ext cx="4572000" cy="369332"/>
          </a:xfrm>
          <a:prstGeom prst="rect">
            <a:avLst/>
          </a:prstGeom>
          <a:noFill/>
        </p:spPr>
        <p:txBody>
          <a:bodyPr wrap="square">
            <a:spAutoFit/>
          </a:bodyPr>
          <a:lstStyle/>
          <a:p>
            <a:r>
              <a:rPr lang="en-US" sz="1800" b="1" dirty="0">
                <a:cs typeface="Times New Roman" panose="02020603050405020304" pitchFamily="18" charset="0"/>
              </a:rPr>
              <a:t>Final Result: </a:t>
            </a:r>
            <a:endParaRPr lang="en-IN" dirty="0"/>
          </a:p>
        </p:txBody>
      </p:sp>
      <p:sp>
        <p:nvSpPr>
          <p:cNvPr id="16" name="TextBox 15">
            <a:extLst>
              <a:ext uri="{FF2B5EF4-FFF2-40B4-BE49-F238E27FC236}">
                <a16:creationId xmlns:a16="http://schemas.microsoft.com/office/drawing/2014/main" id="{BFDB3164-E081-238A-7DE3-E7B977327295}"/>
              </a:ext>
            </a:extLst>
          </p:cNvPr>
          <p:cNvSpPr txBox="1"/>
          <p:nvPr/>
        </p:nvSpPr>
        <p:spPr>
          <a:xfrm>
            <a:off x="317078" y="5316675"/>
            <a:ext cx="3806890" cy="1156086"/>
          </a:xfrm>
          <a:prstGeom prst="rect">
            <a:avLst/>
          </a:prstGeom>
          <a:noFill/>
        </p:spPr>
        <p:txBody>
          <a:bodyPr wrap="square">
            <a:spAutoFit/>
          </a:bodyPr>
          <a:lstStyle/>
          <a:p>
            <a:pPr>
              <a:lnSpc>
                <a:spcPct val="150000"/>
              </a:lnSpc>
            </a:pPr>
            <a:r>
              <a:rPr lang="en-US" sz="1600" dirty="0">
                <a:effectLst/>
                <a:latin typeface="Times New Roman" panose="02020603050405020304" pitchFamily="18" charset="0"/>
                <a:ea typeface="Batang" panose="02030600000101010101" pitchFamily="18" charset="-127"/>
              </a:rPr>
              <a:t>The CNN model is successfully evaluated with the validation dataset and got an accuracy of 95.79%</a:t>
            </a:r>
            <a:endParaRPr lang="en-IN" sz="1600" dirty="0">
              <a:effectLst/>
              <a:latin typeface="Times New Roman" panose="02020603050405020304" pitchFamily="18" charset="0"/>
              <a:ea typeface="Batang" panose="02030600000101010101" pitchFamily="18" charset="-127"/>
            </a:endParaRPr>
          </a:p>
        </p:txBody>
      </p:sp>
      <p:sp>
        <p:nvSpPr>
          <p:cNvPr id="4" name="TextBox 3">
            <a:extLst>
              <a:ext uri="{FF2B5EF4-FFF2-40B4-BE49-F238E27FC236}">
                <a16:creationId xmlns:a16="http://schemas.microsoft.com/office/drawing/2014/main" id="{534157CF-5730-DB72-D505-2EBDD209CED2}"/>
              </a:ext>
            </a:extLst>
          </p:cNvPr>
          <p:cNvSpPr txBox="1"/>
          <p:nvPr/>
        </p:nvSpPr>
        <p:spPr>
          <a:xfrm>
            <a:off x="295307" y="961466"/>
            <a:ext cx="457200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cs typeface="Times New Roman" panose="02020603050405020304" pitchFamily="18" charset="0"/>
              </a:rPr>
              <a:t>TRAINED SVM MODEL</a:t>
            </a:r>
            <a:endParaRPr lang="en-IN" dirty="0"/>
          </a:p>
        </p:txBody>
      </p:sp>
    </p:spTree>
    <p:extLst>
      <p:ext uri="{BB962C8B-B14F-4D97-AF65-F5344CB8AC3E}">
        <p14:creationId xmlns:p14="http://schemas.microsoft.com/office/powerpoint/2010/main" val="326884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81" y="175419"/>
            <a:ext cx="8158038" cy="563562"/>
          </a:xfrm>
        </p:spPr>
        <p:txBody>
          <a:bodyPr>
            <a:normAutofit fontScale="90000"/>
          </a:bodyPr>
          <a:lstStyle/>
          <a:p>
            <a:r>
              <a:rPr lang="en-US" b="1" dirty="0"/>
              <a:t>AGENDA</a:t>
            </a:r>
          </a:p>
        </p:txBody>
      </p:sp>
      <p:sp>
        <p:nvSpPr>
          <p:cNvPr id="4" name="Content Placeholder 2"/>
          <p:cNvSpPr>
            <a:spLocks noGrp="1"/>
          </p:cNvSpPr>
          <p:nvPr>
            <p:ph idx="1"/>
          </p:nvPr>
        </p:nvSpPr>
        <p:spPr>
          <a:xfrm>
            <a:off x="304800" y="738981"/>
            <a:ext cx="10058400" cy="5791200"/>
          </a:xfrm>
        </p:spPr>
        <p:txBody>
          <a:bodyPr vert="horz" lIns="91440" tIns="45720" rIns="91440" bIns="45720" rtlCol="0" anchor="t">
            <a:norm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Problem Definition</a:t>
            </a:r>
          </a:p>
          <a:p>
            <a:r>
              <a:rPr lang="en-US" sz="2800" dirty="0">
                <a:latin typeface="Times New Roman" panose="02020603050405020304" pitchFamily="18" charset="0"/>
                <a:cs typeface="Times New Roman" panose="02020603050405020304" pitchFamily="18" charset="0"/>
              </a:rPr>
              <a:t>Objectives and Outcomes</a:t>
            </a:r>
          </a:p>
          <a:p>
            <a:r>
              <a:rPr lang="en-US" sz="2800" dirty="0">
                <a:latin typeface="Times New Roman" panose="02020603050405020304" pitchFamily="18" charset="0"/>
                <a:cs typeface="Times New Roman" panose="02020603050405020304" pitchFamily="18" charset="0"/>
              </a:rPr>
              <a:t>State-of-the-Art</a:t>
            </a:r>
          </a:p>
          <a:p>
            <a:r>
              <a:rPr lang="en-US" sz="2800" dirty="0">
                <a:latin typeface="Times New Roman" panose="02020603050405020304" pitchFamily="18" charset="0"/>
                <a:cs typeface="Times New Roman" panose="02020603050405020304" pitchFamily="18" charset="0"/>
              </a:rPr>
              <a:t>Dataset Description</a:t>
            </a:r>
          </a:p>
          <a:p>
            <a:r>
              <a:rPr lang="en-US" sz="2800" dirty="0">
                <a:latin typeface="Times New Roman" panose="02020603050405020304" pitchFamily="18" charset="0"/>
                <a:cs typeface="Times New Roman" panose="02020603050405020304" pitchFamily="18" charset="0"/>
              </a:rPr>
              <a:t>Architecture diagram </a:t>
            </a:r>
          </a:p>
          <a:p>
            <a:r>
              <a:rPr lang="en-US" sz="2800" dirty="0">
                <a:latin typeface="Times New Roman" panose="02020603050405020304" pitchFamily="18" charset="0"/>
                <a:cs typeface="Times New Roman" panose="02020603050405020304" pitchFamily="18" charset="0"/>
              </a:rPr>
              <a:t>Algorithms</a:t>
            </a:r>
          </a:p>
          <a:p>
            <a:r>
              <a:rPr lang="en-US" sz="2800" dirty="0">
                <a:latin typeface="Times New Roman" panose="02020603050405020304" pitchFamily="18" charset="0"/>
                <a:cs typeface="Times New Roman" panose="02020603050405020304" pitchFamily="18" charset="0"/>
              </a:rPr>
              <a:t>Implementation Steps</a:t>
            </a:r>
          </a:p>
          <a:p>
            <a:r>
              <a:rPr lang="en-US" sz="2800" dirty="0">
                <a:latin typeface="Times New Roman" panose="02020603050405020304" pitchFamily="18" charset="0"/>
                <a:cs typeface="Times New Roman" panose="02020603050405020304" pitchFamily="18" charset="0"/>
              </a:rPr>
              <a:t>Result Analysis</a:t>
            </a:r>
          </a:p>
          <a:p>
            <a:r>
              <a:rPr lang="en-US"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References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528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8FBDE-65AE-B419-AC9E-377D67A56399}"/>
              </a:ext>
            </a:extLst>
          </p:cNvPr>
          <p:cNvSpPr>
            <a:spLocks noGrp="1"/>
          </p:cNvSpPr>
          <p:nvPr>
            <p:ph idx="1"/>
          </p:nvPr>
        </p:nvSpPr>
        <p:spPr/>
        <p:txBody>
          <a:bodyPr>
            <a:normAutofit fontScale="85000" lnSpcReduction="10000"/>
          </a:bodyPr>
          <a:lstStyle/>
          <a:p>
            <a:pPr algn="just">
              <a:lnSpc>
                <a:spcPct val="150000"/>
              </a:lnSpc>
            </a:pPr>
            <a:r>
              <a:rPr lang="en-IN" sz="3200" dirty="0">
                <a:solidFill>
                  <a:srgbClr val="202124"/>
                </a:solidFill>
                <a:effectLst/>
                <a:latin typeface="Times New Roman" panose="02020603050405020304" pitchFamily="18" charset="0"/>
                <a:ea typeface="Times New Roman" panose="02020603050405020304" pitchFamily="18" charset="0"/>
              </a:rPr>
              <a:t>The proposed model has been developed successfully. Its performance is measured using the Accuracy metric and the result obtained is 95.79%.</a:t>
            </a:r>
          </a:p>
          <a:p>
            <a:pPr algn="just">
              <a:lnSpc>
                <a:spcPct val="150000"/>
              </a:lnSpc>
            </a:pPr>
            <a:r>
              <a:rPr lang="en-IN" dirty="0">
                <a:solidFill>
                  <a:srgbClr val="202124"/>
                </a:solidFill>
                <a:latin typeface="Times New Roman" panose="02020603050405020304" pitchFamily="18" charset="0"/>
              </a:rPr>
              <a:t>Multiple attacks on the network are performed and data is collected. The data will be tested with the machine learning model to detect the attack and using more than one controller to prevent the attack.</a:t>
            </a:r>
            <a:endParaRPr lang="en-IN" dirty="0"/>
          </a:p>
          <a:p>
            <a:endParaRPr lang="en-IN" dirty="0"/>
          </a:p>
        </p:txBody>
      </p:sp>
      <p:sp>
        <p:nvSpPr>
          <p:cNvPr id="4" name="Title 1">
            <a:extLst>
              <a:ext uri="{FF2B5EF4-FFF2-40B4-BE49-F238E27FC236}">
                <a16:creationId xmlns:a16="http://schemas.microsoft.com/office/drawing/2014/main" id="{F0269508-8DF1-1B96-165B-329B1FCBB922}"/>
              </a:ext>
            </a:extLst>
          </p:cNvPr>
          <p:cNvSpPr>
            <a:spLocks noGrp="1"/>
          </p:cNvSpPr>
          <p:nvPr>
            <p:ph type="title"/>
          </p:nvPr>
        </p:nvSpPr>
        <p:spPr>
          <a:xfrm>
            <a:off x="457200" y="274638"/>
            <a:ext cx="8229600" cy="1143000"/>
          </a:xfrm>
        </p:spPr>
        <p:txBody>
          <a:bodyPr>
            <a:normAutofit/>
          </a:bodyPr>
          <a:lstStyle/>
          <a:p>
            <a:r>
              <a:rPr lang="en-IN" sz="4000" b="1" dirty="0"/>
              <a:t>CONCLUSION AND FUTURE STUDY</a:t>
            </a:r>
          </a:p>
        </p:txBody>
      </p:sp>
    </p:spTree>
    <p:extLst>
      <p:ext uri="{BB962C8B-B14F-4D97-AF65-F5344CB8AC3E}">
        <p14:creationId xmlns:p14="http://schemas.microsoft.com/office/powerpoint/2010/main" val="1977098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F6551-2960-B1D0-05E4-791695891085}"/>
              </a:ext>
            </a:extLst>
          </p:cNvPr>
          <p:cNvSpPr>
            <a:spLocks noGrp="1"/>
          </p:cNvSpPr>
          <p:nvPr>
            <p:ph type="title"/>
          </p:nvPr>
        </p:nvSpPr>
        <p:spPr>
          <a:xfrm>
            <a:off x="457200" y="274638"/>
            <a:ext cx="8229600" cy="1143000"/>
          </a:xfrm>
        </p:spPr>
        <p:txBody>
          <a:bodyPr>
            <a:normAutofit/>
          </a:bodyPr>
          <a:lstStyle/>
          <a:p>
            <a:r>
              <a:rPr lang="en-IN" sz="4000" b="1" dirty="0"/>
              <a:t>REFERENCES</a:t>
            </a:r>
          </a:p>
        </p:txBody>
      </p:sp>
      <p:sp>
        <p:nvSpPr>
          <p:cNvPr id="5" name="Content Placeholder 2">
            <a:extLst>
              <a:ext uri="{FF2B5EF4-FFF2-40B4-BE49-F238E27FC236}">
                <a16:creationId xmlns:a16="http://schemas.microsoft.com/office/drawing/2014/main" id="{606DFDD9-67DD-79F0-90F5-C4D637ED7115}"/>
              </a:ext>
            </a:extLst>
          </p:cNvPr>
          <p:cNvSpPr>
            <a:spLocks noGrp="1"/>
          </p:cNvSpPr>
          <p:nvPr>
            <p:ph idx="1"/>
          </p:nvPr>
        </p:nvSpPr>
        <p:spPr>
          <a:xfrm>
            <a:off x="457200" y="1600200"/>
            <a:ext cx="8229600" cy="4525963"/>
          </a:xfrm>
        </p:spPr>
        <p:txBody>
          <a:bodyPr>
            <a:noAutofit/>
          </a:bodyPr>
          <a:lstStyle/>
          <a:p>
            <a:pPr indent="0" algn="just">
              <a:lnSpc>
                <a:spcPct val="150000"/>
              </a:lnSpc>
              <a:spcBef>
                <a:spcPts val="1230"/>
              </a:spcBef>
              <a:spcAft>
                <a:spcPts val="0"/>
              </a:spcAft>
              <a:buNone/>
            </a:pPr>
            <a:r>
              <a:rPr lang="en-US" sz="1400" dirty="0">
                <a:effectLst/>
                <a:latin typeface="Times New Roman" panose="02020603050405020304" pitchFamily="18" charset="0"/>
                <a:ea typeface="Batang" panose="02030600000101010101" pitchFamily="18" charset="-127"/>
              </a:rPr>
              <a:t>[1]. </a:t>
            </a:r>
            <a:r>
              <a:rPr lang="en-US" sz="1400" dirty="0" err="1">
                <a:effectLst/>
                <a:latin typeface="Times New Roman" panose="02020603050405020304" pitchFamily="18" charset="0"/>
                <a:ea typeface="Batang" panose="02030600000101010101" pitchFamily="18" charset="-127"/>
              </a:rPr>
              <a:t>UllaZ</a:t>
            </a:r>
            <a:r>
              <a:rPr lang="en-US" sz="1400" dirty="0">
                <a:effectLst/>
                <a:latin typeface="Times New Roman" panose="02020603050405020304" pitchFamily="18" charset="0"/>
                <a:ea typeface="Batang" panose="02030600000101010101" pitchFamily="18" charset="-127"/>
              </a:rPr>
              <a:t> and Q. H. Mahmoud, "Design and Development of a Deep Learning-Based Model for</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Anomaly Detection in IoT Networks," in IEEE Access, vol. 9, pp. 103906-103926, 2021, </a:t>
            </a:r>
            <a:r>
              <a:rPr lang="en-US" sz="1400" dirty="0" err="1">
                <a:effectLst/>
                <a:latin typeface="Times New Roman" panose="02020603050405020304" pitchFamily="18" charset="0"/>
                <a:ea typeface="Batang" panose="02030600000101010101" pitchFamily="18" charset="-127"/>
              </a:rPr>
              <a:t>doi</a:t>
            </a:r>
            <a:r>
              <a:rPr lang="en-US" sz="1400" dirty="0">
                <a:effectLst/>
                <a:latin typeface="Times New Roman" panose="02020603050405020304" pitchFamily="18" charset="0"/>
                <a:ea typeface="Batang" panose="02030600000101010101" pitchFamily="18" charset="-127"/>
              </a:rPr>
              <a:t>:</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10.1109/ACCESS.2021.3094024</a:t>
            </a:r>
            <a:endParaRPr lang="en-IN" sz="1400" dirty="0">
              <a:effectLst/>
              <a:latin typeface="Times New Roman" panose="02020603050405020304" pitchFamily="18" charset="0"/>
              <a:ea typeface="Batang" panose="02030600000101010101" pitchFamily="18" charset="-127"/>
            </a:endParaRPr>
          </a:p>
          <a:p>
            <a:pPr indent="0" algn="just">
              <a:lnSpc>
                <a:spcPct val="150000"/>
              </a:lnSpc>
              <a:spcBef>
                <a:spcPts val="990"/>
              </a:spcBef>
              <a:spcAft>
                <a:spcPts val="0"/>
              </a:spcAft>
              <a:buNone/>
            </a:pPr>
            <a:r>
              <a:rPr lang="en-US" sz="1400" dirty="0">
                <a:effectLst/>
                <a:latin typeface="Times New Roman" panose="02020603050405020304" pitchFamily="18" charset="0"/>
                <a:ea typeface="Batang" panose="02030600000101010101" pitchFamily="18" charset="-127"/>
              </a:rPr>
              <a:t>[2]. Z. </a:t>
            </a:r>
            <a:r>
              <a:rPr lang="en-US" sz="1400" dirty="0" err="1">
                <a:effectLst/>
                <a:latin typeface="Times New Roman" panose="02020603050405020304" pitchFamily="18" charset="0"/>
                <a:ea typeface="Batang" panose="02030600000101010101" pitchFamily="18" charset="-127"/>
              </a:rPr>
              <a:t>Chkirbene</a:t>
            </a:r>
            <a:r>
              <a:rPr lang="en-US" sz="1400" dirty="0">
                <a:effectLst/>
                <a:latin typeface="Times New Roman" panose="02020603050405020304" pitchFamily="18" charset="0"/>
                <a:ea typeface="Batang" panose="02030600000101010101" pitchFamily="18" charset="-127"/>
              </a:rPr>
              <a:t>, A. </a:t>
            </a:r>
            <a:r>
              <a:rPr lang="en-US" sz="1400" dirty="0" err="1">
                <a:effectLst/>
                <a:latin typeface="Times New Roman" panose="02020603050405020304" pitchFamily="18" charset="0"/>
                <a:ea typeface="Batang" panose="02030600000101010101" pitchFamily="18" charset="-127"/>
              </a:rPr>
              <a:t>Erbad</a:t>
            </a:r>
            <a:r>
              <a:rPr lang="en-US" sz="1400" dirty="0">
                <a:effectLst/>
                <a:latin typeface="Times New Roman" panose="02020603050405020304" pitchFamily="18" charset="0"/>
                <a:ea typeface="Batang" panose="02030600000101010101" pitchFamily="18" charset="-127"/>
              </a:rPr>
              <a:t>, R. </a:t>
            </a:r>
            <a:r>
              <a:rPr lang="en-US" sz="1400" dirty="0" err="1">
                <a:effectLst/>
                <a:latin typeface="Times New Roman" panose="02020603050405020304" pitchFamily="18" charset="0"/>
                <a:ea typeface="Batang" panose="02030600000101010101" pitchFamily="18" charset="-127"/>
              </a:rPr>
              <a:t>Hamila</a:t>
            </a:r>
            <a:r>
              <a:rPr lang="en-US" sz="1400" dirty="0">
                <a:effectLst/>
                <a:latin typeface="Times New Roman" panose="02020603050405020304" pitchFamily="18" charset="0"/>
                <a:ea typeface="Batang" panose="02030600000101010101" pitchFamily="18" charset="-127"/>
              </a:rPr>
              <a:t>, A. Mohamed, M. </a:t>
            </a:r>
            <a:r>
              <a:rPr lang="en-US" sz="1400" dirty="0" err="1">
                <a:effectLst/>
                <a:latin typeface="Times New Roman" panose="02020603050405020304" pitchFamily="18" charset="0"/>
                <a:ea typeface="Batang" panose="02030600000101010101" pitchFamily="18" charset="-127"/>
              </a:rPr>
              <a:t>Guizani</a:t>
            </a:r>
            <a:r>
              <a:rPr lang="en-US" sz="1400" dirty="0">
                <a:effectLst/>
                <a:latin typeface="Times New Roman" panose="02020603050405020304" pitchFamily="18" charset="0"/>
                <a:ea typeface="Batang" panose="02030600000101010101" pitchFamily="18" charset="-127"/>
              </a:rPr>
              <a:t> and M. Hamdi, "TIDCS: A</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Dynamic Intrusion Detection and Classification System Based Feature Selection," in IEEE Access,</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vol.</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8, pp. 95864-95877, 2020,</a:t>
            </a:r>
            <a:r>
              <a:rPr lang="en-US" sz="1400" spc="-5" dirty="0">
                <a:effectLst/>
                <a:latin typeface="Times New Roman" panose="02020603050405020304" pitchFamily="18" charset="0"/>
                <a:ea typeface="Batang" panose="02030600000101010101" pitchFamily="18" charset="-127"/>
              </a:rPr>
              <a:t> </a:t>
            </a:r>
            <a:r>
              <a:rPr lang="en-US" sz="1400" dirty="0" err="1">
                <a:effectLst/>
                <a:latin typeface="Times New Roman" panose="02020603050405020304" pitchFamily="18" charset="0"/>
                <a:ea typeface="Batang" panose="02030600000101010101" pitchFamily="18" charset="-127"/>
              </a:rPr>
              <a:t>doi</a:t>
            </a:r>
            <a:r>
              <a:rPr lang="en-US" sz="1400" dirty="0">
                <a:effectLst/>
                <a:latin typeface="Times New Roman" panose="02020603050405020304" pitchFamily="18" charset="0"/>
                <a:ea typeface="Batang" panose="02030600000101010101" pitchFamily="18" charset="-127"/>
              </a:rPr>
              <a:t>: 10.1109/ACCESS.2020.2994931.</a:t>
            </a:r>
            <a:endParaRPr lang="en-IN" sz="1400" dirty="0">
              <a:effectLst/>
              <a:latin typeface="Times New Roman" panose="02020603050405020304" pitchFamily="18" charset="0"/>
              <a:ea typeface="Batang" panose="02030600000101010101" pitchFamily="18" charset="-127"/>
            </a:endParaRPr>
          </a:p>
          <a:p>
            <a:pPr indent="0" algn="just">
              <a:lnSpc>
                <a:spcPct val="150000"/>
              </a:lnSpc>
              <a:spcBef>
                <a:spcPts val="1005"/>
              </a:spcBef>
              <a:spcAft>
                <a:spcPts val="0"/>
              </a:spcAft>
              <a:buNone/>
            </a:pPr>
            <a:r>
              <a:rPr lang="en-US" sz="1400" dirty="0">
                <a:effectLst/>
                <a:latin typeface="Times New Roman" panose="02020603050405020304" pitchFamily="18" charset="0"/>
                <a:ea typeface="Batang" panose="02030600000101010101" pitchFamily="18" charset="-127"/>
              </a:rPr>
              <a:t>[3]. </a:t>
            </a:r>
            <a:r>
              <a:rPr lang="en-US" sz="1400" dirty="0" err="1">
                <a:effectLst/>
                <a:latin typeface="Times New Roman" panose="02020603050405020304" pitchFamily="18" charset="0"/>
                <a:ea typeface="Batang" panose="02030600000101010101" pitchFamily="18" charset="-127"/>
              </a:rPr>
              <a:t>Alqahtani</a:t>
            </a:r>
            <a:r>
              <a:rPr lang="en-US" sz="1400" dirty="0">
                <a:effectLst/>
                <a:latin typeface="Times New Roman" panose="02020603050405020304" pitchFamily="18" charset="0"/>
                <a:ea typeface="Batang" panose="02030600000101010101" pitchFamily="18" charset="-127"/>
              </a:rPr>
              <a:t> H., </a:t>
            </a:r>
            <a:r>
              <a:rPr lang="en-US" sz="1400" dirty="0" err="1">
                <a:effectLst/>
                <a:latin typeface="Times New Roman" panose="02020603050405020304" pitchFamily="18" charset="0"/>
                <a:ea typeface="Batang" panose="02030600000101010101" pitchFamily="18" charset="-127"/>
              </a:rPr>
              <a:t>Sarker</a:t>
            </a:r>
            <a:r>
              <a:rPr lang="en-US" sz="1400" dirty="0">
                <a:effectLst/>
                <a:latin typeface="Times New Roman" panose="02020603050405020304" pitchFamily="18" charset="0"/>
                <a:ea typeface="Batang" panose="02030600000101010101" pitchFamily="18" charset="-127"/>
              </a:rPr>
              <a:t> I.H., </a:t>
            </a:r>
            <a:r>
              <a:rPr lang="en-US" sz="1400" dirty="0" err="1">
                <a:effectLst/>
                <a:latin typeface="Times New Roman" panose="02020603050405020304" pitchFamily="18" charset="0"/>
                <a:ea typeface="Batang" panose="02030600000101010101" pitchFamily="18" charset="-127"/>
              </a:rPr>
              <a:t>Kalim</a:t>
            </a:r>
            <a:r>
              <a:rPr lang="en-US" sz="1400" dirty="0">
                <a:effectLst/>
                <a:latin typeface="Times New Roman" panose="02020603050405020304" pitchFamily="18" charset="0"/>
                <a:ea typeface="Batang" panose="02030600000101010101" pitchFamily="18" charset="-127"/>
              </a:rPr>
              <a:t> A., </a:t>
            </a:r>
            <a:r>
              <a:rPr lang="en-US" sz="1400" dirty="0" err="1">
                <a:effectLst/>
                <a:latin typeface="Times New Roman" panose="02020603050405020304" pitchFamily="18" charset="0"/>
                <a:ea typeface="Batang" panose="02030600000101010101" pitchFamily="18" charset="-127"/>
              </a:rPr>
              <a:t>Minhaz</a:t>
            </a:r>
            <a:r>
              <a:rPr lang="en-US" sz="1400" dirty="0">
                <a:effectLst/>
                <a:latin typeface="Times New Roman" panose="02020603050405020304" pitchFamily="18" charset="0"/>
                <a:ea typeface="Batang" panose="02030600000101010101" pitchFamily="18" charset="-127"/>
              </a:rPr>
              <a:t> Hossain S.M., </a:t>
            </a:r>
            <a:r>
              <a:rPr lang="en-US" sz="1400" dirty="0" err="1">
                <a:effectLst/>
                <a:latin typeface="Times New Roman" panose="02020603050405020304" pitchFamily="18" charset="0"/>
                <a:ea typeface="Batang" panose="02030600000101010101" pitchFamily="18" charset="-127"/>
              </a:rPr>
              <a:t>Ikhlaq</a:t>
            </a:r>
            <a:r>
              <a:rPr lang="en-US" sz="1400" dirty="0">
                <a:effectLst/>
                <a:latin typeface="Times New Roman" panose="02020603050405020304" pitchFamily="18" charset="0"/>
                <a:ea typeface="Batang" panose="02030600000101010101" pitchFamily="18" charset="-127"/>
              </a:rPr>
              <a:t> S., Hossain S. (2020) Cyber</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Intrusion Detection Using Machine Learning Classification Techniques. In: </a:t>
            </a:r>
            <a:r>
              <a:rPr lang="en-US" sz="1400" dirty="0" err="1">
                <a:effectLst/>
                <a:latin typeface="Times New Roman" panose="02020603050405020304" pitchFamily="18" charset="0"/>
                <a:ea typeface="Batang" panose="02030600000101010101" pitchFamily="18" charset="-127"/>
              </a:rPr>
              <a:t>Chaubey</a:t>
            </a:r>
            <a:r>
              <a:rPr lang="en-US" sz="1400" dirty="0">
                <a:effectLst/>
                <a:latin typeface="Times New Roman" panose="02020603050405020304" pitchFamily="18" charset="0"/>
                <a:ea typeface="Batang" panose="02030600000101010101" pitchFamily="18" charset="-127"/>
              </a:rPr>
              <a:t> N., Parikh S.,</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Amin K. (eds) Computing Science, Communication and Security. COMS2 2020. Communications in</a:t>
            </a:r>
            <a:r>
              <a:rPr lang="en-US" sz="1400" spc="-28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Computer and Information Science, vol 1235. Springer, Singapore. https://doi.org/10.1007/978-981-</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15-6648</a:t>
            </a:r>
            <a:endParaRPr lang="en-IN" sz="1400" dirty="0">
              <a:effectLst/>
              <a:latin typeface="Times New Roman" panose="02020603050405020304" pitchFamily="18" charset="0"/>
              <a:ea typeface="Batang" panose="02030600000101010101" pitchFamily="18" charset="-127"/>
            </a:endParaRPr>
          </a:p>
          <a:p>
            <a:pPr indent="0" algn="just">
              <a:lnSpc>
                <a:spcPct val="150000"/>
              </a:lnSpc>
              <a:spcBef>
                <a:spcPts val="1005"/>
              </a:spcBef>
              <a:spcAft>
                <a:spcPts val="0"/>
              </a:spcAft>
              <a:buNone/>
            </a:pPr>
            <a:r>
              <a:rPr lang="en-US" sz="1400" dirty="0">
                <a:effectLst/>
                <a:latin typeface="Times New Roman" panose="02020603050405020304" pitchFamily="18" charset="0"/>
                <a:ea typeface="Batang" panose="02030600000101010101" pitchFamily="18" charset="-127"/>
              </a:rPr>
              <a:t>[4].F.</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Jiang</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et</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al.,</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"Deep</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Learning</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Based</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Multi-Channel</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Intelligent</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Attack</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Detection</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for</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Data</a:t>
            </a:r>
            <a:r>
              <a:rPr lang="en-US" sz="1400" spc="-28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Security," in IEEE Transactions on Sustainable Computing, vol. 5, no. 2, pp. 204-212, 1 April-June</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2020,</a:t>
            </a:r>
            <a:r>
              <a:rPr lang="en-US" sz="1400" spc="-5" dirty="0">
                <a:effectLst/>
                <a:latin typeface="Times New Roman" panose="02020603050405020304" pitchFamily="18" charset="0"/>
                <a:ea typeface="Batang" panose="02030600000101010101" pitchFamily="18" charset="-127"/>
              </a:rPr>
              <a:t> </a:t>
            </a:r>
            <a:r>
              <a:rPr lang="en-US" sz="1400" dirty="0" err="1">
                <a:effectLst/>
                <a:latin typeface="Times New Roman" panose="02020603050405020304" pitchFamily="18" charset="0"/>
                <a:ea typeface="Batang" panose="02030600000101010101" pitchFamily="18" charset="-127"/>
              </a:rPr>
              <a:t>doi</a:t>
            </a:r>
            <a:r>
              <a:rPr lang="en-US" sz="1400" dirty="0">
                <a:effectLst/>
                <a:latin typeface="Times New Roman" panose="02020603050405020304" pitchFamily="18" charset="0"/>
                <a:ea typeface="Batang" panose="02030600000101010101" pitchFamily="18" charset="-127"/>
              </a:rPr>
              <a:t>: 10.1109/TSUSC.2018.2793284.-6_10</a:t>
            </a:r>
            <a:endParaRPr lang="en-IN" sz="1400" dirty="0">
              <a:effectLst/>
              <a:latin typeface="Times New Roman" panose="02020603050405020304" pitchFamily="18" charset="0"/>
              <a:ea typeface="Batang" panose="02030600000101010101" pitchFamily="18" charset="-127"/>
            </a:endParaRPr>
          </a:p>
          <a:p>
            <a:endParaRPr lang="en-IN" sz="1400" dirty="0"/>
          </a:p>
        </p:txBody>
      </p:sp>
    </p:spTree>
    <p:extLst>
      <p:ext uri="{BB962C8B-B14F-4D97-AF65-F5344CB8AC3E}">
        <p14:creationId xmlns:p14="http://schemas.microsoft.com/office/powerpoint/2010/main" val="80792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0A13EE-737A-BA85-CAE9-EAF269131CE8}"/>
              </a:ext>
            </a:extLst>
          </p:cNvPr>
          <p:cNvPicPr>
            <a:picLocks noChangeAspect="1"/>
          </p:cNvPicPr>
          <p:nvPr/>
        </p:nvPicPr>
        <p:blipFill>
          <a:blip r:embed="rId2">
            <a:duotone>
              <a:prstClr val="black"/>
              <a:srgbClr val="DCD9D5">
                <a:tint val="45000"/>
                <a:satMod val="400000"/>
              </a:srgbClr>
            </a:duotone>
          </a:blip>
          <a:stretch>
            <a:fillRect/>
          </a:stretch>
        </p:blipFill>
        <p:spPr>
          <a:xfrm>
            <a:off x="-1219200" y="0"/>
            <a:ext cx="11277600" cy="6858000"/>
          </a:xfrm>
          <a:prstGeom prst="rect">
            <a:avLst/>
          </a:prstGeom>
        </p:spPr>
      </p:pic>
    </p:spTree>
    <p:extLst>
      <p:ext uri="{BB962C8B-B14F-4D97-AF65-F5344CB8AC3E}">
        <p14:creationId xmlns:p14="http://schemas.microsoft.com/office/powerpoint/2010/main" val="81388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2456-9207-BD55-2562-5E8FF66B7682}"/>
              </a:ext>
            </a:extLst>
          </p:cNvPr>
          <p:cNvSpPr>
            <a:spLocks noGrp="1"/>
          </p:cNvSpPr>
          <p:nvPr>
            <p:ph type="title"/>
          </p:nvPr>
        </p:nvSpPr>
        <p:spPr>
          <a:xfrm>
            <a:off x="457200" y="2286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2426500-EED3-975B-B2C8-E481809BE866}"/>
              </a:ext>
            </a:extLst>
          </p:cNvPr>
          <p:cNvSpPr>
            <a:spLocks noGrp="1"/>
          </p:cNvSpPr>
          <p:nvPr>
            <p:ph idx="1"/>
          </p:nvPr>
        </p:nvSpPr>
        <p:spPr>
          <a:xfrm>
            <a:off x="457200" y="1600201"/>
            <a:ext cx="8382000" cy="4343400"/>
          </a:xfrm>
        </p:spPr>
        <p:txBody>
          <a:bodyPr/>
          <a:lstStyle/>
          <a:p>
            <a:pPr marL="0" indent="0" algn="just">
              <a:buNone/>
            </a:pPr>
            <a:r>
              <a:rPr lang="en-US" sz="2000" dirty="0">
                <a:effectLst/>
                <a:latin typeface="Times New Roman" panose="02020603050405020304" pitchFamily="18" charset="0"/>
                <a:ea typeface="Batang" panose="02030600000101010101" pitchFamily="18" charset="-127"/>
              </a:rPr>
              <a:t>The field of network security is a critical aspect of modern computing systems, with software-defined networking (SDN) offering new opportunities for effective security. The objective of this project is to explore the potential of deep learning algorithms for intrusion detection in SDN environments. The project involves selecting a DDOS attack network security dataset from Kaggle and using deep learning techniques to train a model that can detect and classify different types of attacks. The trained model will be integrated with a software-defined network (SDN) environment, which will use controllers to block the detected attack. This project aims to demonstrate the feasibility and effectiveness of deep learning for intrusion detection in SDN and contribute to the advancement of network security research.</a:t>
            </a:r>
            <a:endParaRPr lang="en-IN" dirty="0"/>
          </a:p>
        </p:txBody>
      </p:sp>
    </p:spTree>
    <p:extLst>
      <p:ext uri="{BB962C8B-B14F-4D97-AF65-F5344CB8AC3E}">
        <p14:creationId xmlns:p14="http://schemas.microsoft.com/office/powerpoint/2010/main" val="236816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72FB-832F-264D-1C1F-E829931A8BBA}"/>
              </a:ext>
            </a:extLst>
          </p:cNvPr>
          <p:cNvSpPr>
            <a:spLocks noGrp="1"/>
          </p:cNvSpPr>
          <p:nvPr>
            <p:ph type="title"/>
          </p:nvPr>
        </p:nvSpPr>
        <p:spPr>
          <a:xfrm>
            <a:off x="533400" y="609600"/>
            <a:ext cx="8229600" cy="1143000"/>
          </a:xfrm>
        </p:spPr>
        <p:txBody>
          <a:bodyPr>
            <a:normAutofit/>
          </a:bodyPr>
          <a:lstStyle/>
          <a:p>
            <a:r>
              <a:rPr lang="en-US" sz="4000" b="1" dirty="0">
                <a:cs typeface="Calibri"/>
              </a:rPr>
              <a:t>PROBLEM DEFINITION</a:t>
            </a:r>
            <a:endParaRPr lang="en-US" sz="4000" b="1" dirty="0"/>
          </a:p>
        </p:txBody>
      </p:sp>
      <p:sp>
        <p:nvSpPr>
          <p:cNvPr id="3" name="Content Placeholder 2">
            <a:extLst>
              <a:ext uri="{FF2B5EF4-FFF2-40B4-BE49-F238E27FC236}">
                <a16:creationId xmlns:a16="http://schemas.microsoft.com/office/drawing/2014/main" id="{6FC603BE-F5FB-C109-FF64-AF572A7B7FA2}"/>
              </a:ext>
            </a:extLst>
          </p:cNvPr>
          <p:cNvSpPr>
            <a:spLocks noGrp="1"/>
          </p:cNvSpPr>
          <p:nvPr>
            <p:ph idx="1"/>
          </p:nvPr>
        </p:nvSpPr>
        <p:spPr>
          <a:xfrm>
            <a:off x="457200" y="1874837"/>
            <a:ext cx="8229600" cy="2925763"/>
          </a:xfrm>
        </p:spPr>
        <p:txBody>
          <a:bodyPr vert="horz" lIns="91440" tIns="45720" rIns="91440" bIns="45720" rtlCol="0" anchor="t">
            <a:norm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The increasing number of cyber-attacks on networks has become a major concern for organizations and individuals. Traditional security solutions, such as firewalls and intrusion detection systems, are becoming less effective in defending against these attacks. This project aims to address this problem by using a deep learning model-based solution for detecting and preventing DDOS network attacks in a software-defined networking (SDN) environment. The solution uses a trained linear Support Vector Machine (SVM) algorithm model to control the behavior of one or more SDN controllers to prevent attacks.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75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6D9-EF14-3459-F3E5-D9E9E6177467}"/>
              </a:ext>
            </a:extLst>
          </p:cNvPr>
          <p:cNvSpPr>
            <a:spLocks noGrp="1"/>
          </p:cNvSpPr>
          <p:nvPr>
            <p:ph type="title"/>
          </p:nvPr>
        </p:nvSpPr>
        <p:spPr>
          <a:xfrm>
            <a:off x="465992" y="76200"/>
            <a:ext cx="8229600" cy="1143000"/>
          </a:xfrm>
        </p:spPr>
        <p:txBody>
          <a:bodyPr>
            <a:normAutofit/>
          </a:bodyPr>
          <a:lstStyle/>
          <a:p>
            <a:r>
              <a:rPr lang="en-US" sz="4000" b="1" dirty="0">
                <a:cs typeface="Calibri"/>
              </a:rPr>
              <a:t>OBJECTIVES </a:t>
            </a:r>
            <a:endParaRPr lang="en-US" sz="4000" b="1" dirty="0"/>
          </a:p>
        </p:txBody>
      </p:sp>
      <p:sp>
        <p:nvSpPr>
          <p:cNvPr id="3" name="Content Placeholder 2">
            <a:extLst>
              <a:ext uri="{FF2B5EF4-FFF2-40B4-BE49-F238E27FC236}">
                <a16:creationId xmlns:a16="http://schemas.microsoft.com/office/drawing/2014/main" id="{F1C05368-68A8-99A3-509C-68F3115DA196}"/>
              </a:ext>
            </a:extLst>
          </p:cNvPr>
          <p:cNvSpPr>
            <a:spLocks noGrp="1"/>
          </p:cNvSpPr>
          <p:nvPr>
            <p:ph idx="1"/>
          </p:nvPr>
        </p:nvSpPr>
        <p:spPr>
          <a:xfrm>
            <a:off x="685800" y="1600200"/>
            <a:ext cx="7924800" cy="4419600"/>
          </a:xfrm>
        </p:spPr>
        <p:txBody>
          <a:bodyPr vert="horz" lIns="91440" tIns="45720" rIns="91440" bIns="45720" rtlCol="0" anchor="t">
            <a:normAutofit/>
          </a:bodyPr>
          <a:lstStyle/>
          <a:p>
            <a:pPr algn="just"/>
            <a:r>
              <a:rPr lang="en-US" sz="2000" dirty="0">
                <a:latin typeface="Times New Roman" panose="02020603050405020304" pitchFamily="18" charset="0"/>
                <a:cs typeface="Times New Roman" panose="02020603050405020304" pitchFamily="18" charset="0"/>
              </a:rPr>
              <a:t>To develop an efficient machine learning model that can classify the given network traffic dataset to various attacks with maximum accuracy.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Using SDN controllers to stop traffic from a host based on its Mac address.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1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6D9-EF14-3459-F3E5-D9E9E6177467}"/>
              </a:ext>
            </a:extLst>
          </p:cNvPr>
          <p:cNvSpPr>
            <a:spLocks noGrp="1"/>
          </p:cNvSpPr>
          <p:nvPr>
            <p:ph type="title"/>
          </p:nvPr>
        </p:nvSpPr>
        <p:spPr>
          <a:xfrm>
            <a:off x="465992" y="76200"/>
            <a:ext cx="8229600" cy="1143000"/>
          </a:xfrm>
        </p:spPr>
        <p:txBody>
          <a:bodyPr>
            <a:normAutofit/>
          </a:bodyPr>
          <a:lstStyle/>
          <a:p>
            <a:r>
              <a:rPr lang="en-US" sz="4000" b="1" dirty="0">
                <a:cs typeface="Calibri"/>
              </a:rPr>
              <a:t>OUTCOMES</a:t>
            </a:r>
            <a:endParaRPr lang="en-US" sz="4000" b="1" dirty="0"/>
          </a:p>
        </p:txBody>
      </p:sp>
      <p:sp>
        <p:nvSpPr>
          <p:cNvPr id="3" name="Content Placeholder 2">
            <a:extLst>
              <a:ext uri="{FF2B5EF4-FFF2-40B4-BE49-F238E27FC236}">
                <a16:creationId xmlns:a16="http://schemas.microsoft.com/office/drawing/2014/main" id="{F1C05368-68A8-99A3-509C-68F3115DA196}"/>
              </a:ext>
            </a:extLst>
          </p:cNvPr>
          <p:cNvSpPr>
            <a:spLocks noGrp="1"/>
          </p:cNvSpPr>
          <p:nvPr>
            <p:ph idx="1"/>
          </p:nvPr>
        </p:nvSpPr>
        <p:spPr>
          <a:xfrm>
            <a:off x="609600" y="1219200"/>
            <a:ext cx="8153400" cy="4267200"/>
          </a:xfrm>
        </p:spPr>
        <p:txBody>
          <a:bodyPr vert="horz" lIns="91440" tIns="45720" rIns="91440" bIns="45720" rtlCol="0" anchor="t">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 working machine learning-based solution for network security that can detect and prevent network attacks in a software-defined networking environment.</a:t>
            </a:r>
          </a:p>
          <a:p>
            <a:pPr algn="just">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Improved understanding of the integration of deep learning models into a software-defined networking environment.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96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907" y="-201329"/>
            <a:ext cx="8495893" cy="734729"/>
          </a:xfrm>
        </p:spPr>
        <p:txBody>
          <a:bodyPr>
            <a:noAutofit/>
          </a:bodyPr>
          <a:lstStyle/>
          <a:p>
            <a:pPr algn="ctr"/>
            <a:r>
              <a:rPr lang="en-US" sz="3600" b="1" dirty="0">
                <a:solidFill>
                  <a:schemeClr val="tx1"/>
                </a:solidFill>
                <a:latin typeface="+mj-lt"/>
                <a:cs typeface="Times New Roman" panose="02020603050405020304" pitchFamily="18" charset="0"/>
              </a:rPr>
              <a:t>STATE-OF-THE-ART</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7</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461003980"/>
              </p:ext>
            </p:extLst>
          </p:nvPr>
        </p:nvGraphicFramePr>
        <p:xfrm>
          <a:off x="557857" y="457200"/>
          <a:ext cx="8052744" cy="6583680"/>
        </p:xfrm>
        <a:graphic>
          <a:graphicData uri="http://schemas.openxmlformats.org/drawingml/2006/table">
            <a:tbl>
              <a:tblPr firstRow="1" bandRow="1">
                <a:tableStyleId>{5C22544A-7EE6-4342-B048-85BDC9FD1C3A}</a:tableStyleId>
              </a:tblPr>
              <a:tblGrid>
                <a:gridCol w="1596369">
                  <a:extLst>
                    <a:ext uri="{9D8B030D-6E8A-4147-A177-3AD203B41FA5}">
                      <a16:colId xmlns:a16="http://schemas.microsoft.com/office/drawing/2014/main" val="2408241419"/>
                    </a:ext>
                  </a:extLst>
                </a:gridCol>
                <a:gridCol w="1399092">
                  <a:extLst>
                    <a:ext uri="{9D8B030D-6E8A-4147-A177-3AD203B41FA5}">
                      <a16:colId xmlns:a16="http://schemas.microsoft.com/office/drawing/2014/main" val="4206438281"/>
                    </a:ext>
                  </a:extLst>
                </a:gridCol>
                <a:gridCol w="1251820">
                  <a:extLst>
                    <a:ext uri="{9D8B030D-6E8A-4147-A177-3AD203B41FA5}">
                      <a16:colId xmlns:a16="http://schemas.microsoft.com/office/drawing/2014/main" val="2639897379"/>
                    </a:ext>
                  </a:extLst>
                </a:gridCol>
                <a:gridCol w="1807883">
                  <a:extLst>
                    <a:ext uri="{9D8B030D-6E8A-4147-A177-3AD203B41FA5}">
                      <a16:colId xmlns:a16="http://schemas.microsoft.com/office/drawing/2014/main" val="4180915935"/>
                    </a:ext>
                  </a:extLst>
                </a:gridCol>
                <a:gridCol w="1997580">
                  <a:extLst>
                    <a:ext uri="{9D8B030D-6E8A-4147-A177-3AD203B41FA5}">
                      <a16:colId xmlns:a16="http://schemas.microsoft.com/office/drawing/2014/main" val="1957619265"/>
                    </a:ext>
                  </a:extLst>
                </a:gridCol>
              </a:tblGrid>
              <a:tr h="6090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p>
                      <a:pPr algn="ctr"/>
                      <a:endParaRPr lang="en-IN" dirty="0"/>
                    </a:p>
                  </a:txBody>
                  <a:tcPr/>
                </a:tc>
                <a:tc>
                  <a:txBody>
                    <a:bodyPr/>
                    <a:lstStyle/>
                    <a:p>
                      <a:pPr algn="ctr"/>
                      <a:r>
                        <a:rPr lang="en-US" dirty="0"/>
                        <a:t>Methodology</a:t>
                      </a:r>
                      <a:endParaRPr lang="en-IN" dirty="0"/>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258838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A Flow-Based Anomaly Detection Approach With Feature Selection Method Against DDoS Attacks in SDNs</a:t>
                      </a:r>
                      <a:endParaRPr lang="en-US" sz="1800" dirty="0"/>
                    </a:p>
                  </a:txBody>
                  <a:tcPr/>
                </a:tc>
                <a:tc>
                  <a:txBody>
                    <a:bodyPr/>
                    <a:lstStyle/>
                    <a:p>
                      <a:pPr algn="l"/>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IN" dirty="0"/>
                        <a:t> </a:t>
                      </a:r>
                    </a:p>
                    <a:p>
                      <a:pPr algn="l"/>
                      <a:r>
                        <a:rPr lang="en-IN" dirty="0"/>
                        <a:t>(2020)</a:t>
                      </a:r>
                    </a:p>
                  </a:txBody>
                  <a:tcPr/>
                </a:tc>
                <a:tc>
                  <a:txBody>
                    <a:bodyPr/>
                    <a:lstStyle/>
                    <a:p>
                      <a:pPr algn="just"/>
                      <a:r>
                        <a:rPr lang="en-IN" dirty="0"/>
                        <a:t>LSTM-Autoencoder</a:t>
                      </a:r>
                    </a:p>
                  </a:txBody>
                  <a:tcPr/>
                </a:tc>
                <a:tc>
                  <a:txBody>
                    <a:bodyPr/>
                    <a:lstStyle/>
                    <a:p>
                      <a:pPr algn="ctr"/>
                      <a:r>
                        <a:rPr lang="en-US" dirty="0"/>
                        <a:t>IEEE TRANSACTIONS ON COGNITIVE COMMUNICATIONS AND NETWORKING </a:t>
                      </a:r>
                      <a:endParaRPr lang="en-IN" dirty="0"/>
                    </a:p>
                  </a:txBody>
                  <a:tcPr/>
                </a:tc>
                <a:tc>
                  <a:txBody>
                    <a:bodyPr/>
                    <a:lstStyle/>
                    <a:p>
                      <a:pPr algn="ctr"/>
                      <a:r>
                        <a:rPr lang="en-US" sz="1400" dirty="0"/>
                        <a:t>Our approach provides a high detection rate and presents a more efficient better time to build the model. We further tested the trained model on the performance of the SDN controller to evaluate how the used dataset can impact on the performance of the SDN controller. The results showed that the proposed approach does not deteriorate the network performance</a:t>
                      </a:r>
                      <a:endParaRPr lang="en-IN" sz="1400" dirty="0"/>
                    </a:p>
                  </a:txBody>
                  <a:tcPr/>
                </a:tc>
                <a:extLst>
                  <a:ext uri="{0D108BD9-81ED-4DB2-BD59-A6C34878D82A}">
                    <a16:rowId xmlns:a16="http://schemas.microsoft.com/office/drawing/2014/main" val="1635369451"/>
                  </a:ext>
                </a:extLst>
              </a:tr>
              <a:tr h="2320102">
                <a:tc>
                  <a:txBody>
                    <a:bodyPr/>
                    <a:lstStyle/>
                    <a:p>
                      <a:pPr algn="just"/>
                      <a:r>
                        <a:rPr lang="en-US" sz="1800" b="0" i="0" kern="1200" dirty="0">
                          <a:solidFill>
                            <a:schemeClr val="dk1"/>
                          </a:solidFill>
                          <a:effectLst/>
                          <a:latin typeface="+mn-lt"/>
                          <a:ea typeface="+mn-ea"/>
                          <a:cs typeface="+mn-cs"/>
                        </a:rPr>
                        <a:t>Deep Neural Networks for Intrusion Detection in Software-Defined Networking</a:t>
                      </a:r>
                      <a:endParaRPr lang="en-IN" dirty="0"/>
                    </a:p>
                  </a:txBody>
                  <a:tcPr/>
                </a:tc>
                <a:tc>
                  <a:txBody>
                    <a:bodyPr/>
                    <a:lstStyle/>
                    <a:p>
                      <a:pPr algn="just"/>
                      <a:r>
                        <a:rPr lang="en-IN" sz="1800" b="0" i="0" kern="1200" dirty="0">
                          <a:solidFill>
                            <a:schemeClr val="dk1"/>
                          </a:solidFill>
                          <a:effectLst/>
                          <a:latin typeface="+mn-lt"/>
                          <a:ea typeface="+mn-ea"/>
                          <a:cs typeface="+mn-cs"/>
                        </a:rPr>
                        <a:t>Wang et al. (2019)</a:t>
                      </a:r>
                      <a:endParaRPr lang="en-IN" dirty="0"/>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Random Forests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a:t>IEEE </a:t>
                      </a:r>
                      <a:r>
                        <a:rPr lang="en-US" sz="1800" b="0" i="0" kern="1200" dirty="0">
                          <a:solidFill>
                            <a:schemeClr val="dk1"/>
                          </a:solidFill>
                          <a:effectLst/>
                          <a:latin typeface="+mn-lt"/>
                          <a:ea typeface="+mn-ea"/>
                          <a:cs typeface="+mn-cs"/>
                        </a:rPr>
                        <a:t>(Institute of Electrical and Electronics Engineers)</a:t>
                      </a:r>
                      <a:endParaRPr lang="en-IN" dirty="0"/>
                    </a:p>
                  </a:txBody>
                  <a:tcPr/>
                </a:tc>
                <a:tc>
                  <a:txBody>
                    <a:bodyPr/>
                    <a:lstStyle/>
                    <a:p>
                      <a:pPr algn="just"/>
                      <a:r>
                        <a:rPr lang="en-US" sz="1400" b="0" i="0" kern="1200" dirty="0">
                          <a:solidFill>
                            <a:schemeClr val="dk1"/>
                          </a:solidFill>
                          <a:effectLst/>
                          <a:latin typeface="+mn-lt"/>
                          <a:ea typeface="+mn-ea"/>
                          <a:cs typeface="+mn-cs"/>
                        </a:rPr>
                        <a:t>The authors evaluate the performance of their proposed solution using both simulated and real-world network security datasets and show that deep neural networks can significantly improve the accuracy of intrusion detection in SDN environments.</a:t>
                      </a:r>
                      <a:endParaRPr lang="en-IN" sz="1400" dirty="0"/>
                    </a:p>
                  </a:txBody>
                  <a:tcPr/>
                </a:tc>
                <a:extLst>
                  <a:ext uri="{0D108BD9-81ED-4DB2-BD59-A6C34878D82A}">
                    <a16:rowId xmlns:a16="http://schemas.microsoft.com/office/drawing/2014/main" val="89901632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8</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172181361"/>
              </p:ext>
            </p:extLst>
          </p:nvPr>
        </p:nvGraphicFramePr>
        <p:xfrm>
          <a:off x="381000" y="-76200"/>
          <a:ext cx="8122501" cy="750413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408241419"/>
                    </a:ext>
                  </a:extLst>
                </a:gridCol>
                <a:gridCol w="1143000">
                  <a:extLst>
                    <a:ext uri="{9D8B030D-6E8A-4147-A177-3AD203B41FA5}">
                      <a16:colId xmlns:a16="http://schemas.microsoft.com/office/drawing/2014/main" val="2048646999"/>
                    </a:ext>
                  </a:extLst>
                </a:gridCol>
                <a:gridCol w="1143000">
                  <a:extLst>
                    <a:ext uri="{9D8B030D-6E8A-4147-A177-3AD203B41FA5}">
                      <a16:colId xmlns:a16="http://schemas.microsoft.com/office/drawing/2014/main" val="3255948815"/>
                    </a:ext>
                  </a:extLst>
                </a:gridCol>
                <a:gridCol w="1219200">
                  <a:extLst>
                    <a:ext uri="{9D8B030D-6E8A-4147-A177-3AD203B41FA5}">
                      <a16:colId xmlns:a16="http://schemas.microsoft.com/office/drawing/2014/main" val="4180915935"/>
                    </a:ext>
                  </a:extLst>
                </a:gridCol>
                <a:gridCol w="2940901">
                  <a:extLst>
                    <a:ext uri="{9D8B030D-6E8A-4147-A177-3AD203B41FA5}">
                      <a16:colId xmlns:a16="http://schemas.microsoft.com/office/drawing/2014/main" val="1957619265"/>
                    </a:ext>
                  </a:extLst>
                </a:gridCol>
              </a:tblGrid>
              <a:tr h="6976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Methodology</a:t>
                      </a:r>
                      <a:endParaRPr lang="en-IN" dirty="0">
                        <a:effectLst/>
                      </a:endParaRPr>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1594686">
                <a:tc>
                  <a:txBody>
                    <a:bodyPr/>
                    <a:lstStyle/>
                    <a:p>
                      <a:pPr algn="just"/>
                      <a:r>
                        <a:rPr lang="en-US" sz="1800" b="0" i="0" kern="1200" dirty="0">
                          <a:solidFill>
                            <a:schemeClr val="dk1"/>
                          </a:solidFill>
                          <a:effectLst/>
                          <a:latin typeface="+mn-lt"/>
                          <a:ea typeface="+mn-ea"/>
                          <a:cs typeface="+mn-cs"/>
                        </a:rPr>
                        <a:t>End-to-end intrusion detection in software-defined networks using deep reinforcement learning</a:t>
                      </a:r>
                      <a:endParaRPr lang="en-IN" dirty="0"/>
                    </a:p>
                  </a:txBody>
                  <a:tcPr/>
                </a:tc>
                <a:tc>
                  <a:txBody>
                    <a:bodyPr/>
                    <a:lstStyle/>
                    <a:p>
                      <a:pPr algn="just"/>
                      <a:r>
                        <a:rPr lang="en-IN" sz="1800" b="0" i="0" kern="1200" dirty="0">
                          <a:solidFill>
                            <a:schemeClr val="dk1"/>
                          </a:solidFill>
                          <a:effectLst/>
                          <a:latin typeface="+mn-lt"/>
                          <a:ea typeface="+mn-ea"/>
                          <a:cs typeface="+mn-cs"/>
                        </a:rPr>
                        <a:t>Qin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K-mean clustering and random forest based multilevel model </a:t>
                      </a:r>
                      <a:r>
                        <a:rPr lang="en-IN" dirty="0">
                          <a:latin typeface="Times New Roman" panose="02020603050405020304" pitchFamily="18" charset="0"/>
                          <a:cs typeface="Times New Roman" panose="02020603050405020304" pitchFamily="18" charset="0"/>
                        </a:rPr>
                        <a:t>.</a:t>
                      </a:r>
                    </a:p>
                  </a:txBody>
                  <a:tcPr/>
                </a:tc>
                <a:tc>
                  <a:txBody>
                    <a:bodyPr/>
                    <a:lstStyle/>
                    <a:p>
                      <a:pPr algn="just"/>
                      <a:r>
                        <a:rPr lang="en-US" sz="1800" b="0" i="0" kern="1200" dirty="0">
                          <a:solidFill>
                            <a:schemeClr val="dk1"/>
                          </a:solidFill>
                          <a:effectLst/>
                          <a:latin typeface="+mn-lt"/>
                          <a:ea typeface="+mn-ea"/>
                          <a:cs typeface="+mn-cs"/>
                        </a:rPr>
                        <a:t>IEEE (Transactions on Network and Service Management)</a:t>
                      </a:r>
                      <a:endParaRPr lang="en-IN" dirty="0"/>
                    </a:p>
                  </a:txBody>
                  <a:tcPr/>
                </a:tc>
                <a:tc>
                  <a:txBody>
                    <a:bodyPr/>
                    <a:lstStyle/>
                    <a:p>
                      <a:pPr algn="just"/>
                      <a:r>
                        <a:rPr lang="en-US" sz="1400" b="0" i="0" kern="1200" dirty="0">
                          <a:solidFill>
                            <a:schemeClr val="dk1"/>
                          </a:solidFill>
                          <a:effectLst/>
                          <a:latin typeface="+mn-lt"/>
                          <a:ea typeface="+mn-ea"/>
                          <a:cs typeface="+mn-cs"/>
                        </a:rPr>
                        <a:t>The proposed solution can effectively detect various types of network attacks in real-time and provide a flexible and scalable solution for SDN security.</a:t>
                      </a:r>
                      <a:endParaRPr lang="en-IN" sz="1400" dirty="0"/>
                    </a:p>
                  </a:txBody>
                  <a:tcPr/>
                </a:tc>
                <a:extLst>
                  <a:ext uri="{0D108BD9-81ED-4DB2-BD59-A6C34878D82A}">
                    <a16:rowId xmlns:a16="http://schemas.microsoft.com/office/drawing/2014/main" val="271766861"/>
                  </a:ext>
                </a:extLst>
              </a:tr>
              <a:tr h="1960135">
                <a:tc>
                  <a:txBody>
                    <a:bodyPr/>
                    <a:lstStyle/>
                    <a:p>
                      <a:pPr algn="just"/>
                      <a:r>
                        <a:rPr lang="en-US" sz="1800" b="0" i="0" kern="1200" dirty="0">
                          <a:solidFill>
                            <a:schemeClr val="dk1"/>
                          </a:solidFill>
                          <a:effectLst/>
                          <a:latin typeface="+mn-lt"/>
                          <a:ea typeface="+mn-ea"/>
                          <a:cs typeface="+mn-cs"/>
                        </a:rPr>
                        <a:t>Anomaly-based Intrusion Detection in Software-Defined Networks: A Deep Learning Approach</a:t>
                      </a:r>
                      <a:endParaRPr lang="en-IN" dirty="0"/>
                    </a:p>
                  </a:txBody>
                  <a:tcPr/>
                </a:tc>
                <a:tc>
                  <a:txBody>
                    <a:bodyPr/>
                    <a:lstStyle/>
                    <a:p>
                      <a:pPr algn="just"/>
                      <a:r>
                        <a:rPr lang="en-IN" sz="1800" b="0" i="0" kern="1200" dirty="0">
                          <a:solidFill>
                            <a:schemeClr val="dk1"/>
                          </a:solidFill>
                          <a:effectLst/>
                          <a:latin typeface="+mn-lt"/>
                          <a:ea typeface="+mn-ea"/>
                          <a:cs typeface="+mn-cs"/>
                        </a:rPr>
                        <a:t>Zhang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Naïve Bayes classifier</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t>I</a:t>
                      </a:r>
                      <a:r>
                        <a:rPr lang="en-IN" sz="1800" b="0" i="0" kern="1200" dirty="0">
                          <a:solidFill>
                            <a:schemeClr val="dk1"/>
                          </a:solidFill>
                          <a:effectLst/>
                          <a:latin typeface="+mn-lt"/>
                          <a:ea typeface="+mn-ea"/>
                          <a:cs typeface="+mn-cs"/>
                        </a:rPr>
                        <a:t>EEE Access</a:t>
                      </a:r>
                      <a:endParaRPr lang="en-IN" dirty="0"/>
                    </a:p>
                  </a:txBody>
                  <a:tcPr/>
                </a:tc>
                <a:tc>
                  <a:txBody>
                    <a:bodyPr/>
                    <a:lstStyle/>
                    <a:p>
                      <a:pPr algn="just"/>
                      <a:r>
                        <a:rPr lang="en-US" sz="1400" b="0" i="0" kern="1200" dirty="0">
                          <a:solidFill>
                            <a:schemeClr val="dk1"/>
                          </a:solidFill>
                          <a:effectLst/>
                          <a:latin typeface="+mn-lt"/>
                          <a:ea typeface="+mn-ea"/>
                          <a:cs typeface="+mn-cs"/>
                        </a:rPr>
                        <a:t>The proposed method uses an autoencoder to learn the normal behavior of the network and identify anomalies, which are then classified as either benign or malicious using a deep neural network.</a:t>
                      </a:r>
                      <a:endParaRPr lang="en-IN" sz="1400" dirty="0"/>
                    </a:p>
                  </a:txBody>
                  <a:tcPr/>
                </a:tc>
                <a:extLst>
                  <a:ext uri="{0D108BD9-81ED-4DB2-BD59-A6C34878D82A}">
                    <a16:rowId xmlns:a16="http://schemas.microsoft.com/office/drawing/2014/main" val="3023271698"/>
                  </a:ext>
                </a:extLst>
              </a:tr>
              <a:tr h="1960135">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Times New Roman" panose="02020603050405020304" pitchFamily="18" charset="0"/>
                          <a:cs typeface="Times New Roman" panose="02020603050405020304" pitchFamily="18" charset="0"/>
                        </a:rPr>
                        <a:t>Distributed abnormal behavior detection approach</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Naila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Marir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HuiqiaWaGuangsheBingyang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and SVM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2018</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is used to extract SVM ensemble characteristics and to anticipate the voting process.</a:t>
                      </a: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6140381"/>
                  </a:ext>
                </a:extLst>
              </a:tr>
            </a:tbl>
          </a:graphicData>
        </a:graphic>
      </p:graphicFrame>
    </p:spTree>
    <p:extLst>
      <p:ext uri="{BB962C8B-B14F-4D97-AF65-F5344CB8AC3E}">
        <p14:creationId xmlns:p14="http://schemas.microsoft.com/office/powerpoint/2010/main" val="116572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2308324"/>
          </a:xfrm>
          <a:prstGeom prst="rect">
            <a:avLst/>
          </a:prstGeom>
          <a:noFill/>
        </p:spPr>
        <p:txBody>
          <a:bodyPr wrap="square">
            <a:spAutoFit/>
          </a:bodyPr>
          <a:lstStyle/>
          <a:p>
            <a:pPr algn="just"/>
            <a:r>
              <a:rPr lang="en-US" sz="1800" dirty="0">
                <a:latin typeface="Times New Roman" panose="02020603050405020304" pitchFamily="18" charset="0"/>
                <a:ea typeface="Calibri"/>
                <a:cs typeface="Times New Roman" panose="02020603050405020304" pitchFamily="18" charset="0"/>
              </a:rPr>
              <a:t>REVIEW PAPER : </a:t>
            </a:r>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US" sz="1800" dirty="0">
                <a:latin typeface="Times New Roman" panose="02020603050405020304" pitchFamily="18" charset="0"/>
                <a:ea typeface="+mn-lt"/>
                <a:cs typeface="Times New Roman" panose="02020603050405020304" pitchFamily="18" charset="0"/>
              </a:rPr>
              <a:t>. "</a:t>
            </a:r>
            <a:r>
              <a:rPr lang="en-US" dirty="0"/>
              <a:t>A Flow-Based Anomaly Detection Approach With Feature Selection Method Against DDoS Attacks in SDNs</a:t>
            </a:r>
            <a:r>
              <a:rPr lang="en-US" sz="1800" dirty="0">
                <a:latin typeface="Times New Roman" panose="02020603050405020304" pitchFamily="18" charset="0"/>
                <a:ea typeface="+mn-lt"/>
                <a:cs typeface="Times New Roman" panose="02020603050405020304" pitchFamily="18" charset="0"/>
              </a:rPr>
              <a:t>." In 2022 </a:t>
            </a:r>
            <a:r>
              <a:rPr lang="en-US" dirty="0">
                <a:latin typeface="Times New Roman" panose="02020603050405020304" pitchFamily="18" charset="0"/>
                <a:cs typeface="Times New Roman" panose="02020603050405020304" pitchFamily="18" charset="0"/>
              </a:rPr>
              <a:t>IEEE TRANSACTIONS ON COGNITIVE COMMUNICATIONS AND NETWORKING. </a:t>
            </a:r>
            <a:r>
              <a:rPr lang="en-US" sz="1800" dirty="0">
                <a:latin typeface="Times New Roman" panose="02020603050405020304" pitchFamily="18" charset="0"/>
                <a:ea typeface="+mn-lt"/>
                <a:cs typeface="Times New Roman" panose="02020603050405020304" pitchFamily="18" charset="0"/>
              </a:rPr>
              <a:t> </a:t>
            </a:r>
          </a:p>
          <a:p>
            <a:endParaRPr lang="en-US" sz="1800" dirty="0">
              <a:latin typeface="Times New Roman" panose="02020603050405020304" pitchFamily="18" charset="0"/>
              <a:ea typeface="Calibri"/>
              <a:cs typeface="Times New Roman" panose="02020603050405020304" pitchFamily="18" charset="0"/>
            </a:endParaRPr>
          </a:p>
          <a:p>
            <a:r>
              <a:rPr lang="en-US" sz="1800" dirty="0">
                <a:latin typeface="Times New Roman" panose="02020603050405020304" pitchFamily="18" charset="0"/>
                <a:ea typeface="Calibri"/>
                <a:cs typeface="Times New Roman" panose="02020603050405020304" pitchFamily="18" charset="0"/>
              </a:rPr>
              <a:t>SUMMARY :</a:t>
            </a:r>
          </a:p>
          <a:p>
            <a:endParaRPr lang="en-US" sz="1800" dirty="0">
              <a:latin typeface="Times New Roman" panose="02020603050405020304" pitchFamily="18" charset="0"/>
              <a:ea typeface="Calibri"/>
              <a:cs typeface="Times New Roman" panose="02020603050405020304" pitchFamily="18" charset="0"/>
            </a:endParaRPr>
          </a:p>
          <a:p>
            <a:endParaRPr lang="en-US" sz="1800" dirty="0">
              <a:latin typeface="Times New Roman" panose="02020603050405020304" pitchFamily="18" charset="0"/>
              <a:ea typeface="Calibri"/>
              <a:cs typeface="Times New Roman" panose="02020603050405020304" pitchFamily="18" charset="0"/>
            </a:endParaRPr>
          </a:p>
        </p:txBody>
      </p:sp>
      <p:pic>
        <p:nvPicPr>
          <p:cNvPr id="7" name="Picture 6">
            <a:extLst>
              <a:ext uri="{FF2B5EF4-FFF2-40B4-BE49-F238E27FC236}">
                <a16:creationId xmlns:a16="http://schemas.microsoft.com/office/drawing/2014/main" id="{51D21D35-7EEA-2BB2-46E4-B917A2ACF94C}"/>
              </a:ext>
            </a:extLst>
          </p:cNvPr>
          <p:cNvPicPr>
            <a:picLocks noChangeAspect="1"/>
          </p:cNvPicPr>
          <p:nvPr/>
        </p:nvPicPr>
        <p:blipFill>
          <a:blip r:embed="rId2"/>
          <a:stretch>
            <a:fillRect/>
          </a:stretch>
        </p:blipFill>
        <p:spPr>
          <a:xfrm>
            <a:off x="2308664" y="2246460"/>
            <a:ext cx="4526672" cy="4267570"/>
          </a:xfrm>
          <a:prstGeom prst="rect">
            <a:avLst/>
          </a:prstGeom>
        </p:spPr>
      </p:pic>
    </p:spTree>
    <p:extLst>
      <p:ext uri="{BB962C8B-B14F-4D97-AF65-F5344CB8AC3E}">
        <p14:creationId xmlns:p14="http://schemas.microsoft.com/office/powerpoint/2010/main" val="3245035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2399</TotalTime>
  <Words>1569</Words>
  <Application>Microsoft Office PowerPoint</Application>
  <PresentationFormat>On-screen Show (4:3)</PresentationFormat>
  <Paragraphs>152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Symbol</vt:lpstr>
      <vt:lpstr>Times New Roman</vt:lpstr>
      <vt:lpstr>Wingdings</vt:lpstr>
      <vt:lpstr>Office Theme</vt:lpstr>
      <vt:lpstr>Preventing Network Attacks: An Integrated Approach using Support Vector Machine (SVM) and Software Defined Networking (SDN)</vt:lpstr>
      <vt:lpstr>AGENDA</vt:lpstr>
      <vt:lpstr>INTRODUCTION</vt:lpstr>
      <vt:lpstr>PROBLEM DEFINITION</vt:lpstr>
      <vt:lpstr>OBJECTIVES </vt:lpstr>
      <vt:lpstr>OUTCOMES</vt:lpstr>
      <vt:lpstr>PowerPoint Presentation</vt:lpstr>
      <vt:lpstr>PowerPoint Presentation</vt:lpstr>
      <vt:lpstr>PowerPoint Presentation</vt:lpstr>
      <vt:lpstr>PowerPoint Presentation</vt:lpstr>
      <vt:lpstr>PowerPoint Presentation</vt:lpstr>
      <vt:lpstr>REQUIREMENTS</vt:lpstr>
      <vt:lpstr>Architecture Diagram</vt:lpstr>
      <vt:lpstr>Algorithms</vt:lpstr>
      <vt:lpstr>Algorithms</vt:lpstr>
      <vt:lpstr>Implementation Steps</vt:lpstr>
      <vt:lpstr>NETWORK TOPOLOGY</vt:lpstr>
      <vt:lpstr>RESULTS</vt:lpstr>
      <vt:lpstr>RESULTS</vt:lpstr>
      <vt:lpstr>CONCLUSION AND FUTURE STUDY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sql</dc:creator>
  <cp:lastModifiedBy>𝑀α𝓈†𝑒𝓇𝒶𝒹𝑜 𝘠𝘵</cp:lastModifiedBy>
  <cp:revision>788</cp:revision>
  <dcterms:created xsi:type="dcterms:W3CDTF">2006-08-16T00:00:00Z</dcterms:created>
  <dcterms:modified xsi:type="dcterms:W3CDTF">2023-05-02T11:38:30Z</dcterms:modified>
</cp:coreProperties>
</file>