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304" r:id="rId3"/>
    <p:sldId id="327" r:id="rId4"/>
    <p:sldId id="305" r:id="rId5"/>
    <p:sldId id="335" r:id="rId6"/>
    <p:sldId id="306" r:id="rId7"/>
    <p:sldId id="287" r:id="rId8"/>
    <p:sldId id="309" r:id="rId9"/>
    <p:sldId id="31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11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307" autoAdjust="0"/>
  </p:normalViewPr>
  <p:slideViewPr>
    <p:cSldViewPr>
      <p:cViewPr varScale="1">
        <p:scale>
          <a:sx n="87" d="100"/>
          <a:sy n="87" d="100"/>
        </p:scale>
        <p:origin x="1330"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5C621C-7812-4065-94D2-0E8437CF60C1}" type="datetimeFigureOut">
              <a:rPr lang="en-US" smtClean="0"/>
              <a:t>2/3/2023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051795-AA87-465D-A617-E681BB4AC155}" type="slidenum">
              <a:rPr lang="en-US" smtClean="0"/>
              <a:t>‹#›</a:t>
            </a:fld>
            <a:endParaRPr lang="en-US"/>
          </a:p>
        </p:txBody>
      </p:sp>
    </p:spTree>
    <p:extLst>
      <p:ext uri="{BB962C8B-B14F-4D97-AF65-F5344CB8AC3E}">
        <p14:creationId xmlns:p14="http://schemas.microsoft.com/office/powerpoint/2010/main" val="1519912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8186" y="1333499"/>
            <a:ext cx="7580014" cy="838200"/>
          </a:xfrm>
        </p:spPr>
        <p:txBody>
          <a:bodyPr>
            <a:noAutofit/>
          </a:bodyPr>
          <a:lstStyle/>
          <a:p>
            <a:r>
              <a:rPr lang="en-US" sz="2400" b="1" dirty="0">
                <a:ea typeface="+mj-lt"/>
                <a:cs typeface="+mj-lt"/>
              </a:rPr>
              <a:t> Preventing Network Attacks through Deep Learning and SDN Integration</a:t>
            </a:r>
            <a:endParaRPr lang="en-US" sz="2400" dirty="0">
              <a:cs typeface="Calibri"/>
            </a:endParaRPr>
          </a:p>
        </p:txBody>
      </p:sp>
      <p:sp>
        <p:nvSpPr>
          <p:cNvPr id="3" name="Subtitle 2"/>
          <p:cNvSpPr>
            <a:spLocks noGrp="1"/>
          </p:cNvSpPr>
          <p:nvPr>
            <p:ph type="subTitle" idx="1"/>
          </p:nvPr>
        </p:nvSpPr>
        <p:spPr>
          <a:xfrm>
            <a:off x="533399" y="3657600"/>
            <a:ext cx="8153401" cy="1752600"/>
          </a:xfrm>
        </p:spPr>
        <p:txBody>
          <a:bodyPr vert="horz" lIns="91440" tIns="45720" rIns="91440" bIns="45720" rtlCol="0" anchor="t">
            <a:normAutofit fontScale="92500" lnSpcReduction="20000"/>
          </a:bodyPr>
          <a:lstStyle/>
          <a:p>
            <a:r>
              <a:rPr lang="en-US" sz="4600" dirty="0">
                <a:solidFill>
                  <a:schemeClr val="tx1"/>
                </a:solidFill>
                <a:cs typeface="AngsanaUPC" panose="02020603050405020304" pitchFamily="18" charset="-34"/>
              </a:rPr>
              <a:t>Presented by</a:t>
            </a:r>
          </a:p>
          <a:p>
            <a:pPr>
              <a:spcBef>
                <a:spcPts val="0"/>
              </a:spcBef>
            </a:pPr>
            <a:r>
              <a:rPr lang="en-US" sz="5000" b="1" dirty="0">
                <a:solidFill>
                  <a:srgbClr val="7030A0"/>
                </a:solidFill>
                <a:cs typeface="AngsanaUPC"/>
              </a:rPr>
              <a:t>  </a:t>
            </a:r>
            <a:r>
              <a:rPr lang="en-US" sz="3300" b="1" dirty="0">
                <a:solidFill>
                  <a:srgbClr val="7030A0"/>
                </a:solidFill>
                <a:ea typeface="+mn-lt"/>
                <a:cs typeface="+mn-lt"/>
              </a:rPr>
              <a:t>Mr. Dinakar Laxmi Viswanath  (208W1A1201)</a:t>
            </a:r>
            <a:endParaRPr lang="en-US" sz="3300" dirty="0">
              <a:ea typeface="+mn-lt"/>
              <a:cs typeface="+mn-lt"/>
            </a:endParaRPr>
          </a:p>
          <a:p>
            <a:r>
              <a:rPr lang="en-US" sz="3300" b="1" dirty="0">
                <a:solidFill>
                  <a:srgbClr val="7030A0"/>
                </a:solidFill>
                <a:cs typeface="AngsanaUPC"/>
              </a:rPr>
              <a:t>   Mr. Sotsava Skandhaa  (208W1A1202)</a:t>
            </a:r>
            <a:endParaRPr lang="en-US" sz="3300" dirty="0"/>
          </a:p>
          <a:p>
            <a:endParaRPr lang="en-US" b="1" dirty="0">
              <a:solidFill>
                <a:srgbClr val="7030A0"/>
              </a:solidFill>
              <a:cs typeface="AngsanaUPC" panose="02020603050405020304" pitchFamily="18" charset="-34"/>
            </a:endParaRPr>
          </a:p>
          <a:p>
            <a:endParaRPr 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353064"/>
            <a:ext cx="1600199" cy="8661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descr="Image result for vrse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6200" y="92668"/>
            <a:ext cx="1068572" cy="12419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922721" y="267370"/>
            <a:ext cx="5486400" cy="758857"/>
          </a:xfrm>
          <a:prstGeom prst="rect">
            <a:avLst/>
          </a:prstGeom>
          <a:noFill/>
        </p:spPr>
        <p:txBody>
          <a:bodyPr wrap="square" lIns="19998" tIns="9999" rIns="19998" bIns="9999" rtlCol="0">
            <a:spAutoFit/>
          </a:bodyPr>
          <a:lstStyle/>
          <a:p>
            <a:pPr algn="ctr"/>
            <a:r>
              <a:rPr lang="en-IN" sz="2400" b="1" dirty="0">
                <a:solidFill>
                  <a:srgbClr val="0000FF"/>
                </a:solidFill>
                <a:cs typeface="Times New Roman" pitchFamily="18" charset="0"/>
              </a:rPr>
              <a:t>Department of Information Technology</a:t>
            </a:r>
          </a:p>
          <a:p>
            <a:pPr algn="ctr"/>
            <a:r>
              <a:rPr lang="en-IN" sz="2400" b="1" dirty="0">
                <a:solidFill>
                  <a:srgbClr val="FF0000"/>
                </a:solidFill>
                <a:cs typeface="Times New Roman" pitchFamily="18" charset="0"/>
              </a:rPr>
              <a:t>V R Siddhartha Engineering College </a:t>
            </a:r>
          </a:p>
        </p:txBody>
      </p:sp>
      <p:sp>
        <p:nvSpPr>
          <p:cNvPr id="8" name="TextBox 7"/>
          <p:cNvSpPr txBox="1"/>
          <p:nvPr/>
        </p:nvSpPr>
        <p:spPr>
          <a:xfrm>
            <a:off x="2037021" y="2819400"/>
            <a:ext cx="5257800" cy="707886"/>
          </a:xfrm>
          <a:prstGeom prst="rect">
            <a:avLst/>
          </a:prstGeom>
          <a:noFill/>
        </p:spPr>
        <p:txBody>
          <a:bodyPr wrap="square" lIns="91440" tIns="45720" rIns="91440" bIns="45720" rtlCol="0" anchor="t">
            <a:spAutoFit/>
          </a:bodyPr>
          <a:lstStyle/>
          <a:p>
            <a:pPr algn="ctr"/>
            <a:r>
              <a:rPr lang="en-US" sz="2000" b="1" dirty="0">
                <a:solidFill>
                  <a:srgbClr val="FF0000"/>
                </a:solidFill>
              </a:rPr>
              <a:t>B.Tech in Information Technology</a:t>
            </a:r>
          </a:p>
          <a:p>
            <a:pPr algn="ctr"/>
            <a:r>
              <a:rPr lang="en-US" sz="2000" b="1" dirty="0">
                <a:solidFill>
                  <a:srgbClr val="BF11A6"/>
                </a:solidFill>
                <a:ea typeface="+mn-lt"/>
                <a:cs typeface="+mn-lt"/>
              </a:rPr>
              <a:t>Mini Project Review</a:t>
            </a:r>
            <a:r>
              <a:rPr lang="en-US" sz="2000" b="1" dirty="0">
                <a:solidFill>
                  <a:srgbClr val="BF11A6"/>
                </a:solidFill>
              </a:rPr>
              <a:t> Presentation</a:t>
            </a:r>
            <a:endParaRPr lang="en-US" sz="2000" b="1" dirty="0">
              <a:solidFill>
                <a:srgbClr val="BF11A6"/>
              </a:solidFill>
              <a:cs typeface="Calibri"/>
            </a:endParaRPr>
          </a:p>
        </p:txBody>
      </p:sp>
      <p:sp>
        <p:nvSpPr>
          <p:cNvPr id="4" name="Rectangle 3"/>
          <p:cNvSpPr/>
          <p:nvPr/>
        </p:nvSpPr>
        <p:spPr>
          <a:xfrm>
            <a:off x="2209800" y="5562600"/>
            <a:ext cx="5149158" cy="707886"/>
          </a:xfrm>
          <a:prstGeom prst="rect">
            <a:avLst/>
          </a:prstGeom>
        </p:spPr>
        <p:txBody>
          <a:bodyPr wrap="square" lIns="91440" tIns="45720" rIns="91440" bIns="45720" anchor="t">
            <a:spAutoFit/>
          </a:bodyPr>
          <a:lstStyle/>
          <a:p>
            <a:pPr algn="ctr"/>
            <a:r>
              <a:rPr lang="en-US" sz="1600" dirty="0">
                <a:cs typeface="AngsanaUPC" panose="02020603050405020304" pitchFamily="18" charset="-34"/>
              </a:rPr>
              <a:t>Under the guidance of </a:t>
            </a:r>
          </a:p>
          <a:p>
            <a:pPr algn="ctr"/>
            <a:r>
              <a:rPr lang="en-US" sz="2400" b="1" dirty="0">
                <a:solidFill>
                  <a:srgbClr val="FF0000"/>
                </a:solidFill>
                <a:ea typeface="+mn-lt"/>
                <a:cs typeface="+mn-lt"/>
              </a:rPr>
              <a:t> S. Kranthi , Assistant professor</a:t>
            </a:r>
            <a:endParaRPr lang="en-US" sz="2400" dirty="0">
              <a:solidFill>
                <a:srgbClr val="FF0000"/>
              </a:solidFill>
              <a:cs typeface="Calibri"/>
            </a:endParaRPr>
          </a:p>
        </p:txBody>
      </p:sp>
      <p:sp>
        <p:nvSpPr>
          <p:cNvPr id="9" name="TextBox 8"/>
          <p:cNvSpPr txBox="1"/>
          <p:nvPr/>
        </p:nvSpPr>
        <p:spPr>
          <a:xfrm>
            <a:off x="2350681" y="2171699"/>
            <a:ext cx="4630479" cy="923330"/>
          </a:xfrm>
          <a:prstGeom prst="rect">
            <a:avLst/>
          </a:prstGeom>
          <a:noFill/>
        </p:spPr>
        <p:txBody>
          <a:bodyPr wrap="square" lIns="91440" tIns="45720" rIns="91440" bIns="45720" rtlCol="0" anchor="t">
            <a:spAutoFit/>
          </a:bodyPr>
          <a:lstStyle/>
          <a:p>
            <a:pPr algn="ctr"/>
            <a:r>
              <a:rPr lang="en-US" b="1" dirty="0">
                <a:solidFill>
                  <a:srgbClr val="00B050"/>
                </a:solidFill>
              </a:rPr>
              <a:t>Network</a:t>
            </a:r>
            <a:r>
              <a:rPr lang="en-US" b="1" dirty="0">
                <a:solidFill>
                  <a:srgbClr val="00B050"/>
                </a:solidFill>
                <a:ea typeface="+mn-lt"/>
                <a:cs typeface="+mn-lt"/>
              </a:rPr>
              <a:t> Security, Cyber Security </a:t>
            </a:r>
            <a:endParaRPr lang="en-US" dirty="0">
              <a:solidFill>
                <a:srgbClr val="00B050"/>
              </a:solidFill>
              <a:cs typeface="Calibri"/>
            </a:endParaRPr>
          </a:p>
          <a:p>
            <a:pPr algn="ctr"/>
            <a:r>
              <a:rPr lang="en-US" b="1" dirty="0">
                <a:solidFill>
                  <a:srgbClr val="00B050"/>
                </a:solidFill>
                <a:ea typeface="+mn-lt"/>
                <a:cs typeface="+mn-lt"/>
              </a:rPr>
              <a:t>and Information Security</a:t>
            </a:r>
            <a:endParaRPr lang="en-US" dirty="0">
              <a:solidFill>
                <a:srgbClr val="00B050"/>
              </a:solidFill>
              <a:cs typeface="Calibri"/>
            </a:endParaRPr>
          </a:p>
          <a:p>
            <a:pPr algn="ctr"/>
            <a:endParaRPr lang="en-US" b="1" dirty="0">
              <a:solidFill>
                <a:srgbClr val="00B050"/>
              </a:solidFill>
              <a:cs typeface="Calibri"/>
            </a:endParaRPr>
          </a:p>
        </p:txBody>
      </p:sp>
    </p:spTree>
    <p:extLst>
      <p:ext uri="{BB962C8B-B14F-4D97-AF65-F5344CB8AC3E}">
        <p14:creationId xmlns:p14="http://schemas.microsoft.com/office/powerpoint/2010/main" val="1813908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158038" cy="563562"/>
          </a:xfrm>
        </p:spPr>
        <p:txBody>
          <a:bodyPr>
            <a:normAutofit fontScale="90000"/>
          </a:bodyPr>
          <a:lstStyle/>
          <a:p>
            <a:r>
              <a:rPr lang="en-US" b="1" dirty="0"/>
              <a:t>AGENDA</a:t>
            </a:r>
          </a:p>
        </p:txBody>
      </p:sp>
      <p:sp>
        <p:nvSpPr>
          <p:cNvPr id="4" name="Content Placeholder 2"/>
          <p:cNvSpPr>
            <a:spLocks noGrp="1"/>
          </p:cNvSpPr>
          <p:nvPr>
            <p:ph idx="1"/>
          </p:nvPr>
        </p:nvSpPr>
        <p:spPr>
          <a:xfrm>
            <a:off x="685800" y="1447800"/>
            <a:ext cx="10058400" cy="5791200"/>
          </a:xfrm>
        </p:spPr>
        <p:txBody>
          <a:bodyPr vert="horz" lIns="91440" tIns="45720" rIns="91440" bIns="45720" rtlCol="0" anchor="t">
            <a:normAutofit/>
          </a:bodyPr>
          <a:lstStyle/>
          <a:p>
            <a:r>
              <a:rPr lang="en-US" sz="2800" dirty="0">
                <a:latin typeface="Times New Roman" panose="02020603050405020304" pitchFamily="18" charset="0"/>
                <a:cs typeface="Times New Roman" panose="02020603050405020304" pitchFamily="18" charset="0"/>
              </a:rPr>
              <a:t>Introduction</a:t>
            </a:r>
          </a:p>
          <a:p>
            <a:r>
              <a:rPr lang="en-US" sz="2800" dirty="0">
                <a:latin typeface="Times New Roman" panose="02020603050405020304" pitchFamily="18" charset="0"/>
                <a:cs typeface="Times New Roman" panose="02020603050405020304" pitchFamily="18" charset="0"/>
              </a:rPr>
              <a:t>Problem Statement</a:t>
            </a:r>
          </a:p>
          <a:p>
            <a:r>
              <a:rPr lang="en-US" sz="2800" dirty="0">
                <a:latin typeface="Times New Roman" panose="02020603050405020304" pitchFamily="18" charset="0"/>
                <a:cs typeface="Times New Roman" panose="02020603050405020304" pitchFamily="18" charset="0"/>
              </a:rPr>
              <a:t>Project Abstract </a:t>
            </a:r>
          </a:p>
          <a:p>
            <a:r>
              <a:rPr lang="en-US" sz="2800" dirty="0">
                <a:latin typeface="Times New Roman" panose="02020603050405020304" pitchFamily="18" charset="0"/>
                <a:cs typeface="Times New Roman" panose="02020603050405020304" pitchFamily="18" charset="0"/>
              </a:rPr>
              <a:t>Objectives and Outcomes</a:t>
            </a:r>
          </a:p>
          <a:p>
            <a:r>
              <a:rPr lang="en-US" sz="2800" dirty="0">
                <a:latin typeface="Times New Roman" panose="02020603050405020304" pitchFamily="18" charset="0"/>
                <a:cs typeface="Times New Roman" panose="02020603050405020304" pitchFamily="18" charset="0"/>
              </a:rPr>
              <a:t>Requirements of the Project</a:t>
            </a:r>
          </a:p>
          <a:p>
            <a:r>
              <a:rPr lang="en-US" sz="2800" dirty="0">
                <a:latin typeface="Times New Roman" panose="02020603050405020304" pitchFamily="18" charset="0"/>
                <a:cs typeface="Times New Roman" panose="02020603050405020304" pitchFamily="18" charset="0"/>
              </a:rPr>
              <a:t>Literature Review</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0528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32456-9207-BD55-2562-5E8FF66B7682}"/>
              </a:ext>
            </a:extLst>
          </p:cNvPr>
          <p:cNvSpPr>
            <a:spLocks noGrp="1"/>
          </p:cNvSpPr>
          <p:nvPr>
            <p:ph type="title"/>
          </p:nvPr>
        </p:nvSpPr>
        <p:spPr>
          <a:xfrm>
            <a:off x="457200" y="228600"/>
            <a:ext cx="8229600" cy="1143000"/>
          </a:xfrm>
        </p:spPr>
        <p:txBody>
          <a:bodyPr>
            <a:normAutofit/>
          </a:bodyPr>
          <a:lstStyle/>
          <a:p>
            <a:r>
              <a:rPr lang="en-IN" sz="40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2426500-EED3-975B-B2C8-E481809BE866}"/>
              </a:ext>
            </a:extLst>
          </p:cNvPr>
          <p:cNvSpPr>
            <a:spLocks noGrp="1"/>
          </p:cNvSpPr>
          <p:nvPr>
            <p:ph idx="1"/>
          </p:nvPr>
        </p:nvSpPr>
        <p:spPr>
          <a:xfrm>
            <a:off x="457200" y="1600201"/>
            <a:ext cx="8382000" cy="4343400"/>
          </a:xfrm>
        </p:spPr>
        <p:txBody>
          <a:bodyPr/>
          <a:lstStyle/>
          <a:p>
            <a:pPr marL="0" indent="0" algn="just">
              <a:buNone/>
            </a:pPr>
            <a:r>
              <a:rPr lang="en-US" sz="2000" dirty="0">
                <a:effectLst/>
                <a:latin typeface="Times New Roman" panose="02020603050405020304" pitchFamily="18" charset="0"/>
                <a:ea typeface="Batang" panose="02030600000101010101" pitchFamily="18" charset="-127"/>
              </a:rPr>
              <a:t>The field of network security is a critical aspect of modern computing systems, with software-defined networking (SDN) offering new opportunities for effective security. The objective of this project is to explore the potential of deep learning algorithms for intrusion detection in SDN environments. The project involves selecting a DDOS attack network security dataset from Kaggle and using deep learning techniques to train a model that can detect and classify different types of attacks. The trained model will be integrated with a software-defined network (SDN) environment, which will use controllers to block the detected attack. This project aims to demonstrate the feasibility and effectiveness of deep learning for intrusion detection in SDN and contribute to the advancement of network security research.</a:t>
            </a:r>
            <a:endParaRPr lang="en-IN" dirty="0"/>
          </a:p>
        </p:txBody>
      </p:sp>
    </p:spTree>
    <p:extLst>
      <p:ext uri="{BB962C8B-B14F-4D97-AF65-F5344CB8AC3E}">
        <p14:creationId xmlns:p14="http://schemas.microsoft.com/office/powerpoint/2010/main" val="2368169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472FB-832F-264D-1C1F-E829931A8BBA}"/>
              </a:ext>
            </a:extLst>
          </p:cNvPr>
          <p:cNvSpPr>
            <a:spLocks noGrp="1"/>
          </p:cNvSpPr>
          <p:nvPr>
            <p:ph type="title"/>
          </p:nvPr>
        </p:nvSpPr>
        <p:spPr>
          <a:xfrm>
            <a:off x="533400" y="609600"/>
            <a:ext cx="8229600" cy="1143000"/>
          </a:xfrm>
        </p:spPr>
        <p:txBody>
          <a:bodyPr>
            <a:normAutofit/>
          </a:bodyPr>
          <a:lstStyle/>
          <a:p>
            <a:r>
              <a:rPr lang="en-US" sz="4000" b="1" dirty="0">
                <a:cs typeface="Calibri"/>
              </a:rPr>
              <a:t>PROBLEM STATEMENT</a:t>
            </a:r>
            <a:endParaRPr lang="en-US" sz="4000" b="1" dirty="0"/>
          </a:p>
        </p:txBody>
      </p:sp>
      <p:sp>
        <p:nvSpPr>
          <p:cNvPr id="3" name="Content Placeholder 2">
            <a:extLst>
              <a:ext uri="{FF2B5EF4-FFF2-40B4-BE49-F238E27FC236}">
                <a16:creationId xmlns:a16="http://schemas.microsoft.com/office/drawing/2014/main" id="{6FC603BE-F5FB-C109-FF64-AF572A7B7FA2}"/>
              </a:ext>
            </a:extLst>
          </p:cNvPr>
          <p:cNvSpPr>
            <a:spLocks noGrp="1"/>
          </p:cNvSpPr>
          <p:nvPr>
            <p:ph idx="1"/>
          </p:nvPr>
        </p:nvSpPr>
        <p:spPr>
          <a:xfrm>
            <a:off x="457200" y="1874837"/>
            <a:ext cx="8229600" cy="2925763"/>
          </a:xfrm>
        </p:spPr>
        <p:txBody>
          <a:bodyPr vert="horz" lIns="91440" tIns="45720" rIns="91440" bIns="45720" rtlCol="0" anchor="t">
            <a:normAutofit/>
          </a:bodyPr>
          <a:lstStyle/>
          <a:p>
            <a:pPr marL="0" indent="0" algn="just">
              <a:buNone/>
            </a:pPr>
            <a:r>
              <a:rPr lang="en-US" sz="2000" dirty="0">
                <a:latin typeface="Times New Roman" panose="02020603050405020304" pitchFamily="18" charset="0"/>
                <a:ea typeface="+mn-lt"/>
                <a:cs typeface="Times New Roman" panose="02020603050405020304" pitchFamily="18" charset="0"/>
              </a:rPr>
              <a:t>The increasing number of cyber-attacks on networks has become a major concern for organizations and individuals. Traditional security solutions, such as firewalls and intrusion detection systems, are becoming less effective in defending against these attacks. This project aims to address this problem by using a deep learning model-based solution for detecting and preventing DDOS network attacks in a software-defined networking (SDN) environment. The solution uses a trained Convolutional Neural Network (CNN) model to control the behavior of one or more SDN controllers to prevent attacks.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6755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472FB-832F-264D-1C1F-E829931A8BBA}"/>
              </a:ext>
            </a:extLst>
          </p:cNvPr>
          <p:cNvSpPr>
            <a:spLocks noGrp="1"/>
          </p:cNvSpPr>
          <p:nvPr>
            <p:ph type="title"/>
          </p:nvPr>
        </p:nvSpPr>
        <p:spPr>
          <a:xfrm>
            <a:off x="457200" y="228600"/>
            <a:ext cx="8229600" cy="1143000"/>
          </a:xfrm>
        </p:spPr>
        <p:txBody>
          <a:bodyPr>
            <a:normAutofit/>
          </a:bodyPr>
          <a:lstStyle/>
          <a:p>
            <a:r>
              <a:rPr lang="en-US" sz="4000" b="1" dirty="0"/>
              <a:t>Abstract of the project</a:t>
            </a:r>
          </a:p>
        </p:txBody>
      </p:sp>
      <p:sp>
        <p:nvSpPr>
          <p:cNvPr id="3" name="Content Placeholder 2">
            <a:extLst>
              <a:ext uri="{FF2B5EF4-FFF2-40B4-BE49-F238E27FC236}">
                <a16:creationId xmlns:a16="http://schemas.microsoft.com/office/drawing/2014/main" id="{6FC603BE-F5FB-C109-FF64-AF572A7B7FA2}"/>
              </a:ext>
            </a:extLst>
          </p:cNvPr>
          <p:cNvSpPr>
            <a:spLocks noGrp="1"/>
          </p:cNvSpPr>
          <p:nvPr>
            <p:ph idx="1"/>
          </p:nvPr>
        </p:nvSpPr>
        <p:spPr>
          <a:xfrm>
            <a:off x="457200" y="1371600"/>
            <a:ext cx="8229600" cy="2925763"/>
          </a:xfrm>
        </p:spPr>
        <p:txBody>
          <a:bodyPr vert="horz" lIns="91440" tIns="45720" rIns="91440" bIns="45720" rtlCol="0" anchor="t">
            <a:noAutofit/>
          </a:bodyPr>
          <a:lstStyle/>
          <a:p>
            <a:pPr marL="0" indent="0" algn="just">
              <a:buNone/>
            </a:pPr>
            <a:r>
              <a:rPr lang="en-US" sz="1800" dirty="0">
                <a:latin typeface="Times New Roman" panose="02020603050405020304" pitchFamily="18" charset="0"/>
                <a:ea typeface="+mn-lt"/>
                <a:cs typeface="Times New Roman" panose="02020603050405020304" pitchFamily="18" charset="0"/>
              </a:rPr>
              <a:t>The continued growth of connected devices and increasing reliance on digital infrastructure will lead to an increasing number of cyber-attacks on networks. Traditional security solutions such as firewalls and intrusion detection systems will become less effective in defending against these attacks. In this project, we will use a deep learning model-based solution for detecting and preventing network attacks in a software-defined networking (SDN) environment. We will use a popular deep learning framework, to train a deep learning model based on a DDOS attack network security dataset collected from Kaggle. The model we will use is a Convolutional Neural Network (CNN). The trained model will be integrated into the SDN environment, and using Mininet we build a network and we perform attack generation on the network and the data is tested with the trained model to predict the attack. This will be used to control the behavior of one or more SDN controllers to prevent attacks. The performance of the proposed solution will be evaluated using a simulated network environment and real-world network security datasets. The results will demonstrate that our solution is effective in detecting and preventing network attacks, and has the potential to significantly enhance network security.</a:t>
            </a:r>
            <a:br>
              <a:rPr lang="en-US" sz="1800" dirty="0">
                <a:latin typeface="Times New Roman" panose="02020603050405020304" pitchFamily="18" charset="0"/>
                <a:ea typeface="+mn-lt"/>
                <a:cs typeface="Times New Roman" panose="02020603050405020304" pitchFamily="18" charset="0"/>
              </a:rPr>
            </a:br>
            <a:endParaRPr lang="en-US" sz="1800" dirty="0">
              <a:latin typeface="Times New Roman" panose="02020603050405020304" pitchFamily="18" charset="0"/>
              <a:ea typeface="+mn-lt"/>
              <a:cs typeface="Times New Roman" panose="02020603050405020304" pitchFamily="18" charset="0"/>
            </a:endParaRPr>
          </a:p>
          <a:p>
            <a:pPr marL="0" indent="0" algn="ctr">
              <a:buNone/>
            </a:pPr>
            <a:r>
              <a:rPr lang="en-US" sz="1800" b="1" dirty="0">
                <a:latin typeface="Times New Roman" panose="02020603050405020304" pitchFamily="18" charset="0"/>
                <a:ea typeface="+mn-lt"/>
                <a:cs typeface="Times New Roman" panose="02020603050405020304" pitchFamily="18" charset="0"/>
              </a:rPr>
              <a:t>Keywords:</a:t>
            </a:r>
            <a:r>
              <a:rPr lang="en-US" sz="1700" dirty="0">
                <a:latin typeface="Times New Roman" panose="02020603050405020304" pitchFamily="18" charset="0"/>
                <a:ea typeface="+mn-lt"/>
                <a:cs typeface="Times New Roman" panose="02020603050405020304" pitchFamily="18" charset="0"/>
              </a:rPr>
              <a:t> SDN Environment, DDOS attack, CNN Model, and RYU Controller.</a:t>
            </a: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4845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156D9-EF14-3459-F3E5-D9E9E6177467}"/>
              </a:ext>
            </a:extLst>
          </p:cNvPr>
          <p:cNvSpPr>
            <a:spLocks noGrp="1"/>
          </p:cNvSpPr>
          <p:nvPr>
            <p:ph type="title"/>
          </p:nvPr>
        </p:nvSpPr>
        <p:spPr>
          <a:xfrm>
            <a:off x="465992" y="76200"/>
            <a:ext cx="8229600" cy="1143000"/>
          </a:xfrm>
        </p:spPr>
        <p:txBody>
          <a:bodyPr>
            <a:normAutofit/>
          </a:bodyPr>
          <a:lstStyle/>
          <a:p>
            <a:r>
              <a:rPr lang="en-US" sz="4000" b="1" dirty="0">
                <a:cs typeface="Calibri"/>
              </a:rPr>
              <a:t>OBJECTIVES AND OUTCOMES</a:t>
            </a:r>
            <a:endParaRPr lang="en-US" sz="4000" b="1" dirty="0"/>
          </a:p>
        </p:txBody>
      </p:sp>
      <p:sp>
        <p:nvSpPr>
          <p:cNvPr id="3" name="Content Placeholder 2">
            <a:extLst>
              <a:ext uri="{FF2B5EF4-FFF2-40B4-BE49-F238E27FC236}">
                <a16:creationId xmlns:a16="http://schemas.microsoft.com/office/drawing/2014/main" id="{F1C05368-68A8-99A3-509C-68F3115DA196}"/>
              </a:ext>
            </a:extLst>
          </p:cNvPr>
          <p:cNvSpPr>
            <a:spLocks noGrp="1"/>
          </p:cNvSpPr>
          <p:nvPr>
            <p:ph idx="1"/>
          </p:nvPr>
        </p:nvSpPr>
        <p:spPr>
          <a:xfrm>
            <a:off x="609600" y="1219200"/>
            <a:ext cx="8153400" cy="4267200"/>
          </a:xfrm>
        </p:spPr>
        <p:txBody>
          <a:bodyPr vert="horz" lIns="91440" tIns="45720" rIns="91440" bIns="45720" rtlCol="0" anchor="t">
            <a:normAutofit/>
          </a:bodyPr>
          <a:lstStyle/>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To explore the potential of deep learning in enhancing network security.</a:t>
            </a:r>
          </a:p>
          <a:p>
            <a:pPr algn="just"/>
            <a:r>
              <a:rPr lang="en-US" sz="2000" dirty="0">
                <a:latin typeface="Times New Roman" panose="02020603050405020304" pitchFamily="18" charset="0"/>
                <a:cs typeface="Times New Roman" panose="02020603050405020304" pitchFamily="18" charset="0"/>
              </a:rPr>
              <a:t>To demonstrate the effectiveness of the proposed solution in detecting and preventing network attacks.</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A working deep learning-based solution for network security that can detect and prevent network attacks in a software-defined networking environment.</a:t>
            </a:r>
          </a:p>
          <a:p>
            <a:pPr algn="just">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Improved understanding of the integration of deep learning models into a software-defined networking environment.</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6016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600" y="-110426"/>
            <a:ext cx="8495893" cy="734729"/>
          </a:xfrm>
        </p:spPr>
        <p:txBody>
          <a:bodyPr>
            <a:noAutofit/>
          </a:bodyPr>
          <a:lstStyle/>
          <a:p>
            <a:r>
              <a:rPr sz="3600" b="1" dirty="0">
                <a:solidFill>
                  <a:schemeClr val="tx1"/>
                </a:solidFill>
                <a:latin typeface="+mj-lt"/>
                <a:cs typeface="Times New Roman" panose="02020603050405020304" pitchFamily="18" charset="0"/>
              </a:rPr>
              <a:t>Summary of the</a:t>
            </a:r>
            <a:r>
              <a:rPr lang="en-IN" sz="3600" b="1" dirty="0">
                <a:solidFill>
                  <a:schemeClr val="tx1"/>
                </a:solidFill>
                <a:latin typeface="+mj-lt"/>
                <a:cs typeface="Times New Roman" panose="02020603050405020304" pitchFamily="18" charset="0"/>
              </a:rPr>
              <a:t> Literature </a:t>
            </a:r>
            <a:endParaRPr lang="en-US" sz="3600" b="1" dirty="0">
              <a:solidFill>
                <a:schemeClr val="tx1"/>
              </a:solidFill>
              <a:latin typeface="+mj-lt"/>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263D6C4-4840-40CC-AC84-17E24B3B7BDE}" type="slidenum">
              <a:rPr lang="en-US" noProof="0" smtClean="0"/>
              <a:pPr/>
              <a:t>7</a:t>
            </a:fld>
            <a:endParaRPr lang="en-US" noProof="0" dirty="0"/>
          </a:p>
        </p:txBody>
      </p:sp>
      <p:graphicFrame>
        <p:nvGraphicFramePr>
          <p:cNvPr id="2" name="Table 5">
            <a:extLst>
              <a:ext uri="{FF2B5EF4-FFF2-40B4-BE49-F238E27FC236}">
                <a16:creationId xmlns:a16="http://schemas.microsoft.com/office/drawing/2014/main" id="{D155A151-6CCF-7D86-A24A-4CF4D1FB2D4B}"/>
              </a:ext>
            </a:extLst>
          </p:cNvPr>
          <p:cNvGraphicFramePr>
            <a:graphicFrameLocks noGrp="1"/>
          </p:cNvGraphicFramePr>
          <p:nvPr>
            <p:extLst>
              <p:ext uri="{D42A27DB-BD31-4B8C-83A1-F6EECF244321}">
                <p14:modId xmlns:p14="http://schemas.microsoft.com/office/powerpoint/2010/main" val="1859830413"/>
              </p:ext>
            </p:extLst>
          </p:nvPr>
        </p:nvGraphicFramePr>
        <p:xfrm>
          <a:off x="658512" y="624303"/>
          <a:ext cx="7826976" cy="6126480"/>
        </p:xfrm>
        <a:graphic>
          <a:graphicData uri="http://schemas.openxmlformats.org/drawingml/2006/table">
            <a:tbl>
              <a:tblPr firstRow="1" bandRow="1">
                <a:tableStyleId>{5C22544A-7EE6-4342-B048-85BDC9FD1C3A}</a:tableStyleId>
              </a:tblPr>
              <a:tblGrid>
                <a:gridCol w="2645376">
                  <a:extLst>
                    <a:ext uri="{9D8B030D-6E8A-4147-A177-3AD203B41FA5}">
                      <a16:colId xmlns:a16="http://schemas.microsoft.com/office/drawing/2014/main" val="2408241419"/>
                    </a:ext>
                  </a:extLst>
                </a:gridCol>
                <a:gridCol w="1191912">
                  <a:extLst>
                    <a:ext uri="{9D8B030D-6E8A-4147-A177-3AD203B41FA5}">
                      <a16:colId xmlns:a16="http://schemas.microsoft.com/office/drawing/2014/main" val="4206438281"/>
                    </a:ext>
                  </a:extLst>
                </a:gridCol>
                <a:gridCol w="1616676">
                  <a:extLst>
                    <a:ext uri="{9D8B030D-6E8A-4147-A177-3AD203B41FA5}">
                      <a16:colId xmlns:a16="http://schemas.microsoft.com/office/drawing/2014/main" val="4180915935"/>
                    </a:ext>
                  </a:extLst>
                </a:gridCol>
                <a:gridCol w="2373012">
                  <a:extLst>
                    <a:ext uri="{9D8B030D-6E8A-4147-A177-3AD203B41FA5}">
                      <a16:colId xmlns:a16="http://schemas.microsoft.com/office/drawing/2014/main" val="1957619265"/>
                    </a:ext>
                  </a:extLst>
                </a:gridCol>
              </a:tblGrid>
              <a:tr h="456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Title of the Project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Authors</a:t>
                      </a:r>
                      <a:endParaRPr lang="en-IN" dirty="0">
                        <a:effectLst/>
                      </a:endParaRPr>
                    </a:p>
                    <a:p>
                      <a:pPr algn="ctr"/>
                      <a:endParaRPr lang="en-IN" dirty="0"/>
                    </a:p>
                  </a:txBody>
                  <a:tcPr/>
                </a:tc>
                <a:tc>
                  <a:txBody>
                    <a:bodyPr/>
                    <a:lstStyle/>
                    <a:p>
                      <a:pPr algn="ctr"/>
                      <a:r>
                        <a:rPr lang="en-US" sz="1800" baseline="0" dirty="0">
                          <a:latin typeface="Century Gothic" pitchFamily="34" charset="0"/>
                        </a:rPr>
                        <a:t>Source</a:t>
                      </a:r>
                      <a:endParaRPr lang="en-IN" dirty="0"/>
                    </a:p>
                  </a:txBody>
                  <a:tcPr/>
                </a:tc>
                <a:tc>
                  <a:txBody>
                    <a:bodyPr/>
                    <a:lstStyle/>
                    <a:p>
                      <a:pPr algn="ctr"/>
                      <a:r>
                        <a:rPr lang="en-US" sz="1800" dirty="0">
                          <a:latin typeface="Century Gothic" pitchFamily="34" charset="0"/>
                        </a:rPr>
                        <a:t>Summary</a:t>
                      </a:r>
                      <a:endParaRPr lang="en-IN" dirty="0"/>
                    </a:p>
                  </a:txBody>
                  <a:tcPr/>
                </a:tc>
                <a:extLst>
                  <a:ext uri="{0D108BD9-81ED-4DB2-BD59-A6C34878D82A}">
                    <a16:rowId xmlns:a16="http://schemas.microsoft.com/office/drawing/2014/main" val="1366146153"/>
                  </a:ext>
                </a:extLst>
              </a:tr>
              <a:tr h="0">
                <a:tc>
                  <a:txBody>
                    <a:bodyPr/>
                    <a:lstStyle/>
                    <a:p>
                      <a:pPr algn="just"/>
                      <a:r>
                        <a:rPr lang="en-US" sz="1800" b="0" i="0" kern="1200" dirty="0">
                          <a:solidFill>
                            <a:schemeClr val="dk1"/>
                          </a:solidFill>
                          <a:effectLst/>
                          <a:latin typeface="+mn-lt"/>
                          <a:ea typeface="+mn-ea"/>
                          <a:cs typeface="+mn-cs"/>
                        </a:rPr>
                        <a:t>Deep Neural Networks for Intrusion Detection in Software-Defined Networking</a:t>
                      </a:r>
                      <a:endParaRPr lang="en-IN" dirty="0"/>
                    </a:p>
                  </a:txBody>
                  <a:tcPr/>
                </a:tc>
                <a:tc>
                  <a:txBody>
                    <a:bodyPr/>
                    <a:lstStyle/>
                    <a:p>
                      <a:pPr algn="just"/>
                      <a:r>
                        <a:rPr lang="en-IN" sz="1800" b="0" i="0" kern="1200" dirty="0">
                          <a:solidFill>
                            <a:schemeClr val="dk1"/>
                          </a:solidFill>
                          <a:effectLst/>
                          <a:latin typeface="+mn-lt"/>
                          <a:ea typeface="+mn-ea"/>
                          <a:cs typeface="+mn-cs"/>
                        </a:rPr>
                        <a:t>Wang et al. (2018)</a:t>
                      </a:r>
                      <a:endParaRPr lang="en-IN" dirty="0"/>
                    </a:p>
                  </a:txBody>
                  <a:tcPr/>
                </a:tc>
                <a:tc>
                  <a:txBody>
                    <a:bodyPr/>
                    <a:lstStyle/>
                    <a:p>
                      <a:pPr algn="just"/>
                      <a:r>
                        <a:rPr lang="en-IN" dirty="0"/>
                        <a:t>IEEE </a:t>
                      </a:r>
                      <a:r>
                        <a:rPr lang="en-US" sz="1800" b="0" i="0" kern="1200" dirty="0">
                          <a:solidFill>
                            <a:schemeClr val="dk1"/>
                          </a:solidFill>
                          <a:effectLst/>
                          <a:latin typeface="+mn-lt"/>
                          <a:ea typeface="+mn-ea"/>
                          <a:cs typeface="+mn-cs"/>
                        </a:rPr>
                        <a:t>(Institute of Electrical and Electronics Engineers)</a:t>
                      </a:r>
                      <a:endParaRPr lang="en-IN" dirty="0"/>
                    </a:p>
                  </a:txBody>
                  <a:tcPr/>
                </a:tc>
                <a:tc>
                  <a:txBody>
                    <a:bodyPr/>
                    <a:lstStyle/>
                    <a:p>
                      <a:pPr algn="just"/>
                      <a:r>
                        <a:rPr lang="en-US" sz="1400" b="0" i="0" kern="1200" dirty="0">
                          <a:solidFill>
                            <a:schemeClr val="dk1"/>
                          </a:solidFill>
                          <a:effectLst/>
                          <a:latin typeface="+mn-lt"/>
                          <a:ea typeface="+mn-ea"/>
                          <a:cs typeface="+mn-cs"/>
                        </a:rPr>
                        <a:t>The authors evaluate the performance of their proposed solution using both simulated and real-world network security datasets and show that deep neural networks can significantly improve the accuracy of intrusion detection in SDN environments.</a:t>
                      </a:r>
                      <a:endParaRPr lang="en-IN" sz="1400" dirty="0"/>
                    </a:p>
                  </a:txBody>
                  <a:tcPr/>
                </a:tc>
                <a:extLst>
                  <a:ext uri="{0D108BD9-81ED-4DB2-BD59-A6C34878D82A}">
                    <a16:rowId xmlns:a16="http://schemas.microsoft.com/office/drawing/2014/main" val="899016323"/>
                  </a:ext>
                </a:extLst>
              </a:tr>
              <a:tr h="968955">
                <a:tc>
                  <a:txBody>
                    <a:bodyPr/>
                    <a:lstStyle/>
                    <a:p>
                      <a:pPr algn="just"/>
                      <a:r>
                        <a:rPr lang="en-US" sz="1800" b="0" i="0" kern="1200" dirty="0">
                          <a:solidFill>
                            <a:schemeClr val="dk1"/>
                          </a:solidFill>
                          <a:effectLst/>
                          <a:latin typeface="+mn-lt"/>
                          <a:ea typeface="+mn-ea"/>
                          <a:cs typeface="+mn-cs"/>
                        </a:rPr>
                        <a:t>End-to-end intrusion detection in software-defined networks using deep reinforcement learning</a:t>
                      </a:r>
                      <a:endParaRPr lang="en-IN" dirty="0"/>
                    </a:p>
                  </a:txBody>
                  <a:tcPr/>
                </a:tc>
                <a:tc>
                  <a:txBody>
                    <a:bodyPr/>
                    <a:lstStyle/>
                    <a:p>
                      <a:pPr algn="just"/>
                      <a:r>
                        <a:rPr lang="en-IN" sz="1800" b="0" i="0" kern="1200" dirty="0">
                          <a:solidFill>
                            <a:schemeClr val="dk1"/>
                          </a:solidFill>
                          <a:effectLst/>
                          <a:latin typeface="+mn-lt"/>
                          <a:ea typeface="+mn-ea"/>
                          <a:cs typeface="+mn-cs"/>
                        </a:rPr>
                        <a:t>Qin et al. (2019)</a:t>
                      </a:r>
                      <a:endParaRPr lang="en-IN" dirty="0"/>
                    </a:p>
                  </a:txBody>
                  <a:tcPr/>
                </a:tc>
                <a:tc>
                  <a:txBody>
                    <a:bodyPr/>
                    <a:lstStyle/>
                    <a:p>
                      <a:pPr algn="just"/>
                      <a:r>
                        <a:rPr lang="en-US" sz="1800" b="0" i="0" kern="1200" dirty="0">
                          <a:solidFill>
                            <a:schemeClr val="dk1"/>
                          </a:solidFill>
                          <a:effectLst/>
                          <a:latin typeface="+mn-lt"/>
                          <a:ea typeface="+mn-ea"/>
                          <a:cs typeface="+mn-cs"/>
                        </a:rPr>
                        <a:t>IEEE (Transactions on Network and Service Management)</a:t>
                      </a:r>
                      <a:endParaRPr lang="en-IN" dirty="0"/>
                    </a:p>
                  </a:txBody>
                  <a:tcPr/>
                </a:tc>
                <a:tc>
                  <a:txBody>
                    <a:bodyPr/>
                    <a:lstStyle/>
                    <a:p>
                      <a:pPr algn="just"/>
                      <a:r>
                        <a:rPr lang="en-US" sz="1400" b="0" i="0" kern="1200" dirty="0">
                          <a:solidFill>
                            <a:schemeClr val="dk1"/>
                          </a:solidFill>
                          <a:effectLst/>
                          <a:latin typeface="+mn-lt"/>
                          <a:ea typeface="+mn-ea"/>
                          <a:cs typeface="+mn-cs"/>
                        </a:rPr>
                        <a:t>The proposed solution can effectively detect various types of network attacks in real-time and provide a flexible and scalable solution for SDN security.</a:t>
                      </a:r>
                      <a:endParaRPr lang="en-IN" sz="1400" dirty="0"/>
                    </a:p>
                  </a:txBody>
                  <a:tcPr/>
                </a:tc>
                <a:extLst>
                  <a:ext uri="{0D108BD9-81ED-4DB2-BD59-A6C34878D82A}">
                    <a16:rowId xmlns:a16="http://schemas.microsoft.com/office/drawing/2014/main" val="271766861"/>
                  </a:ext>
                </a:extLst>
              </a:tr>
              <a:tr h="968955">
                <a:tc>
                  <a:txBody>
                    <a:bodyPr/>
                    <a:lstStyle/>
                    <a:p>
                      <a:pPr algn="just"/>
                      <a:r>
                        <a:rPr lang="en-US" sz="1800" b="0" i="0" kern="1200" dirty="0">
                          <a:solidFill>
                            <a:schemeClr val="dk1"/>
                          </a:solidFill>
                          <a:effectLst/>
                          <a:latin typeface="+mn-lt"/>
                          <a:ea typeface="+mn-ea"/>
                          <a:cs typeface="+mn-cs"/>
                        </a:rPr>
                        <a:t>Anomaly-based Intrusion Detection in Software-Defined Networks: A Deep Learning Approach</a:t>
                      </a:r>
                      <a:endParaRPr lang="en-IN" dirty="0"/>
                    </a:p>
                  </a:txBody>
                  <a:tcPr/>
                </a:tc>
                <a:tc>
                  <a:txBody>
                    <a:bodyPr/>
                    <a:lstStyle/>
                    <a:p>
                      <a:pPr algn="just"/>
                      <a:r>
                        <a:rPr lang="en-IN" sz="1800" b="0" i="0" kern="1200" dirty="0">
                          <a:solidFill>
                            <a:schemeClr val="dk1"/>
                          </a:solidFill>
                          <a:effectLst/>
                          <a:latin typeface="+mn-lt"/>
                          <a:ea typeface="+mn-ea"/>
                          <a:cs typeface="+mn-cs"/>
                        </a:rPr>
                        <a:t>Zhang et al. (2019)</a:t>
                      </a:r>
                      <a:endParaRPr lang="en-IN" dirty="0"/>
                    </a:p>
                  </a:txBody>
                  <a:tcPr/>
                </a:tc>
                <a:tc>
                  <a:txBody>
                    <a:bodyPr/>
                    <a:lstStyle/>
                    <a:p>
                      <a:pPr algn="just"/>
                      <a:r>
                        <a:rPr lang="en-IN" dirty="0"/>
                        <a:t>I</a:t>
                      </a:r>
                      <a:r>
                        <a:rPr lang="en-IN" sz="1800" b="0" i="0" kern="1200" dirty="0">
                          <a:solidFill>
                            <a:schemeClr val="dk1"/>
                          </a:solidFill>
                          <a:effectLst/>
                          <a:latin typeface="+mn-lt"/>
                          <a:ea typeface="+mn-ea"/>
                          <a:cs typeface="+mn-cs"/>
                        </a:rPr>
                        <a:t>EEE Access</a:t>
                      </a:r>
                      <a:endParaRPr lang="en-IN" dirty="0"/>
                    </a:p>
                  </a:txBody>
                  <a:tcPr/>
                </a:tc>
                <a:tc>
                  <a:txBody>
                    <a:bodyPr/>
                    <a:lstStyle/>
                    <a:p>
                      <a:pPr algn="just"/>
                      <a:r>
                        <a:rPr lang="en-US" sz="1400" b="0" i="0" kern="1200" dirty="0">
                          <a:solidFill>
                            <a:schemeClr val="dk1"/>
                          </a:solidFill>
                          <a:effectLst/>
                          <a:latin typeface="+mn-lt"/>
                          <a:ea typeface="+mn-ea"/>
                          <a:cs typeface="+mn-cs"/>
                        </a:rPr>
                        <a:t>The proposed method uses an autoencoder to learn the normal behavior of the network and identify anomalies, which are then classified as either benign or malicious using a deep neural network.</a:t>
                      </a:r>
                      <a:endParaRPr lang="en-IN" sz="1400" dirty="0"/>
                    </a:p>
                  </a:txBody>
                  <a:tcPr/>
                </a:tc>
                <a:extLst>
                  <a:ext uri="{0D108BD9-81ED-4DB2-BD59-A6C34878D82A}">
                    <a16:rowId xmlns:a16="http://schemas.microsoft.com/office/drawing/2014/main" val="3023271698"/>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75E35-48E6-162D-7AFC-4C1FA05B111C}"/>
              </a:ext>
            </a:extLst>
          </p:cNvPr>
          <p:cNvSpPr>
            <a:spLocks noGrp="1"/>
          </p:cNvSpPr>
          <p:nvPr>
            <p:ph type="title"/>
          </p:nvPr>
        </p:nvSpPr>
        <p:spPr>
          <a:xfrm>
            <a:off x="457200" y="7937"/>
            <a:ext cx="8229600" cy="1143000"/>
          </a:xfrm>
        </p:spPr>
        <p:txBody>
          <a:bodyPr>
            <a:normAutofit/>
          </a:bodyPr>
          <a:lstStyle/>
          <a:p>
            <a:r>
              <a:rPr lang="en-US" sz="4000" b="1" dirty="0">
                <a:cs typeface="Times New Roman" panose="02020603050405020304" pitchFamily="18" charset="0"/>
              </a:rPr>
              <a:t>REQUIREMENTS</a:t>
            </a:r>
          </a:p>
        </p:txBody>
      </p:sp>
      <p:sp>
        <p:nvSpPr>
          <p:cNvPr id="3" name="Content Placeholder 2">
            <a:extLst>
              <a:ext uri="{FF2B5EF4-FFF2-40B4-BE49-F238E27FC236}">
                <a16:creationId xmlns:a16="http://schemas.microsoft.com/office/drawing/2014/main" id="{194BCE27-8CD3-18B4-957C-4D7A5B6CD728}"/>
              </a:ext>
            </a:extLst>
          </p:cNvPr>
          <p:cNvSpPr>
            <a:spLocks noGrp="1"/>
          </p:cNvSpPr>
          <p:nvPr>
            <p:ph idx="1"/>
          </p:nvPr>
        </p:nvSpPr>
        <p:spPr>
          <a:xfrm>
            <a:off x="381000" y="1295400"/>
            <a:ext cx="8229600" cy="4525963"/>
          </a:xfrm>
        </p:spPr>
        <p:txBody>
          <a:bodyPr>
            <a:normAutofit fontScale="92500"/>
          </a:bodyPr>
          <a:lstStyle/>
          <a:p>
            <a:pPr indent="0">
              <a:lnSpc>
                <a:spcPct val="150000"/>
              </a:lnSpc>
              <a:buNone/>
            </a:pPr>
            <a:r>
              <a:rPr lang="en-US" sz="1800" b="1" dirty="0">
                <a:effectLst/>
                <a:latin typeface="Times New Roman" panose="02020603050405020304" pitchFamily="18" charset="0"/>
                <a:ea typeface="Batang" panose="02030600000101010101" pitchFamily="18" charset="-127"/>
              </a:rPr>
              <a:t>User Interface:</a:t>
            </a:r>
            <a:endParaRPr lang="en-IN" sz="1800" dirty="0">
              <a:effectLst/>
              <a:latin typeface="Times New Roman" panose="02020603050405020304" pitchFamily="18" charset="0"/>
              <a:ea typeface="Batang" panose="02030600000101010101" pitchFamily="18" charset="-127"/>
            </a:endParaRPr>
          </a:p>
          <a:p>
            <a:pPr indent="228600" algn="just">
              <a:lnSpc>
                <a:spcPct val="150000"/>
              </a:lnSpc>
            </a:pPr>
            <a:r>
              <a:rPr lang="en-US" sz="1800" dirty="0">
                <a:effectLst/>
                <a:latin typeface="Times New Roman" panose="02020603050405020304" pitchFamily="18" charset="0"/>
                <a:ea typeface="Batang" panose="02030600000101010101" pitchFamily="18" charset="-127"/>
              </a:rPr>
              <a:t>This system's user interface is the ubuntu </a:t>
            </a:r>
            <a:r>
              <a:rPr lang="en-US" sz="1800" dirty="0" err="1">
                <a:effectLst/>
                <a:latin typeface="Times New Roman" panose="02020603050405020304" pitchFamily="18" charset="0"/>
                <a:ea typeface="Batang" panose="02030600000101010101" pitchFamily="18" charset="-127"/>
              </a:rPr>
              <a:t>os</a:t>
            </a:r>
            <a:r>
              <a:rPr lang="en-US" sz="1800" dirty="0">
                <a:effectLst/>
                <a:latin typeface="Times New Roman" panose="02020603050405020304" pitchFamily="18" charset="0"/>
                <a:ea typeface="Batang" panose="02030600000101010101" pitchFamily="18" charset="-127"/>
              </a:rPr>
              <a:t>, which is a user-friendly </a:t>
            </a:r>
            <a:r>
              <a:rPr lang="en-US" sz="1800" dirty="0">
                <a:latin typeface="Times New Roman" panose="02020603050405020304" pitchFamily="18" charset="0"/>
                <a:ea typeface="Batang" panose="02030600000101010101" pitchFamily="18" charset="-127"/>
              </a:rPr>
              <a:t>i</a:t>
            </a:r>
            <a:r>
              <a:rPr lang="en-US" sz="1800" dirty="0">
                <a:effectLst/>
                <a:latin typeface="Times New Roman" panose="02020603050405020304" pitchFamily="18" charset="0"/>
                <a:ea typeface="Batang" panose="02030600000101010101" pitchFamily="18" charset="-127"/>
              </a:rPr>
              <a:t>nterface.</a:t>
            </a:r>
            <a:endParaRPr lang="en-IN" sz="1800" dirty="0">
              <a:effectLst/>
              <a:latin typeface="Times New Roman" panose="02020603050405020304" pitchFamily="18" charset="0"/>
              <a:ea typeface="Batang" panose="02030600000101010101" pitchFamily="18" charset="-127"/>
            </a:endParaRPr>
          </a:p>
          <a:p>
            <a:pPr indent="0" algn="just">
              <a:lnSpc>
                <a:spcPct val="150000"/>
              </a:lnSpc>
              <a:buNone/>
            </a:pPr>
            <a:r>
              <a:rPr lang="en-US" sz="1800" b="1" dirty="0">
                <a:effectLst/>
                <a:latin typeface="Times New Roman" panose="02020603050405020304" pitchFamily="18" charset="0"/>
                <a:ea typeface="Batang" panose="02030600000101010101" pitchFamily="18" charset="-127"/>
              </a:rPr>
              <a:t>Hardware Interfaces:</a:t>
            </a:r>
            <a:endParaRPr lang="en-IN" sz="1800" dirty="0">
              <a:effectLst/>
              <a:latin typeface="Times New Roman" panose="02020603050405020304" pitchFamily="18" charset="0"/>
              <a:ea typeface="Batang" panose="02030600000101010101" pitchFamily="18" charset="-127"/>
            </a:endParaRPr>
          </a:p>
          <a:p>
            <a:pPr indent="228600" algn="just">
              <a:lnSpc>
                <a:spcPct val="150000"/>
              </a:lnSpc>
            </a:pPr>
            <a:r>
              <a:rPr lang="en-US" sz="1800" dirty="0">
                <a:effectLst/>
                <a:latin typeface="Times New Roman" panose="02020603050405020304" pitchFamily="18" charset="0"/>
                <a:ea typeface="Batang" panose="02030600000101010101" pitchFamily="18" charset="-127"/>
              </a:rPr>
              <a:t>     </a:t>
            </a:r>
            <a:r>
              <a:rPr lang="en-US" sz="1800" dirty="0">
                <a:latin typeface="Times New Roman" panose="02020603050405020304" pitchFamily="18" charset="0"/>
                <a:ea typeface="Batang" panose="02030600000101010101" pitchFamily="18" charset="-127"/>
              </a:rPr>
              <a:t>Oracle Virtual Machine, VMware, </a:t>
            </a:r>
            <a:endParaRPr lang="en-IN" sz="1800" dirty="0">
              <a:effectLst/>
              <a:latin typeface="Times New Roman" panose="02020603050405020304" pitchFamily="18" charset="0"/>
              <a:ea typeface="Batang" panose="02030600000101010101" pitchFamily="18" charset="-127"/>
            </a:endParaRPr>
          </a:p>
          <a:p>
            <a:pPr indent="0" algn="just">
              <a:lnSpc>
                <a:spcPct val="150000"/>
              </a:lnSpc>
              <a:buNone/>
            </a:pPr>
            <a:r>
              <a:rPr lang="en-US" sz="1800" b="1" dirty="0">
                <a:effectLst/>
                <a:latin typeface="Times New Roman" panose="02020603050405020304" pitchFamily="18" charset="0"/>
                <a:ea typeface="Batang" panose="02030600000101010101" pitchFamily="18" charset="-127"/>
              </a:rPr>
              <a:t>Software Interfaces:</a:t>
            </a:r>
            <a:endParaRPr lang="en-IN" sz="1800" dirty="0">
              <a:effectLst/>
              <a:latin typeface="Times New Roman" panose="02020603050405020304" pitchFamily="18" charset="0"/>
              <a:ea typeface="Batang" panose="02030600000101010101" pitchFamily="18" charset="-127"/>
            </a:endParaRPr>
          </a:p>
          <a:p>
            <a:pPr indent="228600" algn="just">
              <a:lnSpc>
                <a:spcPct val="150000"/>
              </a:lnSpc>
            </a:pPr>
            <a:r>
              <a:rPr lang="en-US" sz="1800" b="1" dirty="0">
                <a:effectLst/>
                <a:latin typeface="Times New Roman" panose="02020603050405020304" pitchFamily="18" charset="0"/>
                <a:ea typeface="Batang" panose="02030600000101010101" pitchFamily="18" charset="-127"/>
              </a:rPr>
              <a:t>     </a:t>
            </a:r>
            <a:r>
              <a:rPr lang="en-US" sz="1800" dirty="0">
                <a:effectLst/>
                <a:latin typeface="Times New Roman" panose="02020603050405020304" pitchFamily="18" charset="0"/>
                <a:ea typeface="Batang" panose="02030600000101010101" pitchFamily="18" charset="-127"/>
              </a:rPr>
              <a:t>Required modules (TensorFlow, </a:t>
            </a:r>
            <a:r>
              <a:rPr lang="en-US" sz="1800" dirty="0" err="1">
                <a:effectLst/>
                <a:latin typeface="Times New Roman" panose="02020603050405020304" pitchFamily="18" charset="0"/>
                <a:ea typeface="Batang" panose="02030600000101010101" pitchFamily="18" charset="-127"/>
              </a:rPr>
              <a:t>keras</a:t>
            </a:r>
            <a:r>
              <a:rPr lang="en-US" sz="1800" dirty="0">
                <a:effectLst/>
                <a:latin typeface="Times New Roman" panose="02020603050405020304" pitchFamily="18" charset="0"/>
                <a:ea typeface="Batang" panose="02030600000101010101" pitchFamily="18" charset="-127"/>
              </a:rPr>
              <a:t>, </a:t>
            </a:r>
            <a:r>
              <a:rPr lang="en-US" sz="1800" dirty="0" err="1">
                <a:effectLst/>
                <a:latin typeface="Times New Roman" panose="02020603050405020304" pitchFamily="18" charset="0"/>
                <a:ea typeface="Batang" panose="02030600000101010101" pitchFamily="18" charset="-127"/>
              </a:rPr>
              <a:t>Numpy</a:t>
            </a:r>
            <a:r>
              <a:rPr lang="en-US" sz="1800" dirty="0">
                <a:effectLst/>
                <a:latin typeface="Times New Roman" panose="02020603050405020304" pitchFamily="18" charset="0"/>
                <a:ea typeface="Batang" panose="02030600000101010101" pitchFamily="18" charset="-127"/>
              </a:rPr>
              <a:t>, Matplotlib, Scikit-learn, Pandas)</a:t>
            </a:r>
            <a:endParaRPr lang="en-IN" sz="1800" dirty="0">
              <a:effectLst/>
              <a:latin typeface="Times New Roman" panose="02020603050405020304" pitchFamily="18" charset="0"/>
              <a:ea typeface="Batang" panose="02030600000101010101" pitchFamily="18" charset="-127"/>
            </a:endParaRPr>
          </a:p>
          <a:p>
            <a:pPr indent="0" algn="just">
              <a:lnSpc>
                <a:spcPct val="150000"/>
              </a:lnSpc>
              <a:buNone/>
            </a:pPr>
            <a:r>
              <a:rPr lang="en-US" sz="1800" b="1" dirty="0">
                <a:effectLst/>
                <a:latin typeface="Times New Roman" panose="02020603050405020304" pitchFamily="18" charset="0"/>
                <a:ea typeface="Batang" panose="02030600000101010101" pitchFamily="18" charset="-127"/>
              </a:rPr>
              <a:t>Hardware Requirements:</a:t>
            </a:r>
            <a:endParaRPr lang="en-IN" sz="1800" dirty="0">
              <a:effectLst/>
              <a:latin typeface="Times New Roman" panose="02020603050405020304" pitchFamily="18" charset="0"/>
              <a:ea typeface="Batang" panose="02030600000101010101" pitchFamily="18" charset="-127"/>
            </a:endParaRPr>
          </a:p>
          <a:p>
            <a:pPr marL="806450" lvl="0" indent="-265113">
              <a:lnSpc>
                <a:spcPct val="150000"/>
              </a:lnSpc>
              <a:buFont typeface="+mj-lt"/>
              <a:buAutoNum type="arabicPeriod"/>
            </a:pPr>
            <a:r>
              <a:rPr lang="en-US" sz="1800" dirty="0">
                <a:effectLst/>
                <a:latin typeface="Times New Roman" panose="02020603050405020304" pitchFamily="18" charset="0"/>
                <a:ea typeface="Batang" panose="02030600000101010101" pitchFamily="18" charset="-127"/>
              </a:rPr>
              <a:t>Processor – Pentium-IV</a:t>
            </a:r>
            <a:endParaRPr lang="en-IN" sz="1800" dirty="0">
              <a:effectLst/>
              <a:latin typeface="Times New Roman" panose="02020603050405020304" pitchFamily="18" charset="0"/>
              <a:ea typeface="Batang" panose="02030600000101010101" pitchFamily="18" charset="-127"/>
            </a:endParaRPr>
          </a:p>
          <a:p>
            <a:pPr marL="806450" lvl="0" indent="-265113">
              <a:lnSpc>
                <a:spcPct val="150000"/>
              </a:lnSpc>
              <a:buFont typeface="+mj-lt"/>
              <a:buAutoNum type="arabicPeriod"/>
            </a:pPr>
            <a:r>
              <a:rPr lang="en-US" sz="1800" dirty="0">
                <a:effectLst/>
                <a:latin typeface="Times New Roman" panose="02020603050405020304" pitchFamily="18" charset="0"/>
                <a:ea typeface="Batang" panose="02030600000101010101" pitchFamily="18" charset="-127"/>
              </a:rPr>
              <a:t>RAM – 4GB (Minimum)</a:t>
            </a:r>
            <a:endParaRPr lang="en-IN" sz="1800" dirty="0">
              <a:effectLst/>
              <a:latin typeface="Times New Roman" panose="02020603050405020304" pitchFamily="18" charset="0"/>
              <a:ea typeface="Batang" panose="02030600000101010101" pitchFamily="18" charset="-127"/>
            </a:endParaRPr>
          </a:p>
          <a:p>
            <a:pPr marL="806450" lvl="0" indent="-265113">
              <a:lnSpc>
                <a:spcPct val="150000"/>
              </a:lnSpc>
              <a:buFont typeface="+mj-lt"/>
              <a:buAutoNum type="arabicPeriod"/>
            </a:pPr>
            <a:r>
              <a:rPr lang="en-US" sz="1800" dirty="0">
                <a:effectLst/>
                <a:latin typeface="Times New Roman" panose="02020603050405020304" pitchFamily="18" charset="0"/>
                <a:ea typeface="Batang" panose="02030600000101010101" pitchFamily="18" charset="-127"/>
              </a:rPr>
              <a:t>HDD/SSD – 256GB (Minimum)</a:t>
            </a:r>
            <a:endParaRPr lang="en-IN" sz="1800" dirty="0">
              <a:effectLst/>
              <a:latin typeface="Times New Roman" panose="02020603050405020304" pitchFamily="18" charset="0"/>
              <a:ea typeface="Batang" panose="02030600000101010101" pitchFamily="18" charset="-127"/>
            </a:endParaRPr>
          </a:p>
        </p:txBody>
      </p:sp>
    </p:spTree>
    <p:extLst>
      <p:ext uri="{BB962C8B-B14F-4D97-AF65-F5344CB8AC3E}">
        <p14:creationId xmlns:p14="http://schemas.microsoft.com/office/powerpoint/2010/main" val="337989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0A13EE-737A-BA85-CAE9-EAF269131CE8}"/>
              </a:ext>
            </a:extLst>
          </p:cNvPr>
          <p:cNvPicPr>
            <a:picLocks noChangeAspect="1"/>
          </p:cNvPicPr>
          <p:nvPr/>
        </p:nvPicPr>
        <p:blipFill>
          <a:blip r:embed="rId2">
            <a:duotone>
              <a:prstClr val="black"/>
              <a:srgbClr val="DCD9D5">
                <a:tint val="45000"/>
                <a:satMod val="400000"/>
              </a:srgbClr>
            </a:duotone>
          </a:blip>
          <a:stretch>
            <a:fillRect/>
          </a:stretch>
        </p:blipFill>
        <p:spPr>
          <a:xfrm>
            <a:off x="-1219200" y="0"/>
            <a:ext cx="11277600" cy="6858000"/>
          </a:xfrm>
          <a:prstGeom prst="rect">
            <a:avLst/>
          </a:prstGeom>
        </p:spPr>
      </p:pic>
    </p:spTree>
    <p:extLst>
      <p:ext uri="{BB962C8B-B14F-4D97-AF65-F5344CB8AC3E}">
        <p14:creationId xmlns:p14="http://schemas.microsoft.com/office/powerpoint/2010/main" val="813883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1931</TotalTime>
  <Words>854</Words>
  <Application>Microsoft Office PowerPoint</Application>
  <PresentationFormat>On-screen Show (4:3)</PresentationFormat>
  <Paragraphs>65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Times New Roman</vt:lpstr>
      <vt:lpstr>Wingdings</vt:lpstr>
      <vt:lpstr>Office Theme</vt:lpstr>
      <vt:lpstr> Preventing Network Attacks through Deep Learning and SDN Integration</vt:lpstr>
      <vt:lpstr>AGENDA</vt:lpstr>
      <vt:lpstr>INTRODUCTION</vt:lpstr>
      <vt:lpstr>PROBLEM STATEMENT</vt:lpstr>
      <vt:lpstr>Abstract of the project</vt:lpstr>
      <vt:lpstr>OBJECTIVES AND OUTCOMES</vt:lpstr>
      <vt:lpstr>PowerPoint Presentation</vt:lpstr>
      <vt:lpstr>REQUIREMENTS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sql</dc:creator>
  <cp:lastModifiedBy>𝑀α𝓈†𝑒𝓇𝒶𝒹𝑜 𝘠𝘵</cp:lastModifiedBy>
  <cp:revision>739</cp:revision>
  <dcterms:created xsi:type="dcterms:W3CDTF">2006-08-16T00:00:00Z</dcterms:created>
  <dcterms:modified xsi:type="dcterms:W3CDTF">2023-02-03T04:48:53Z</dcterms:modified>
</cp:coreProperties>
</file>