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4" r:id="rId3"/>
    <p:sldId id="305" r:id="rId4"/>
    <p:sldId id="306" r:id="rId5"/>
    <p:sldId id="340" r:id="rId6"/>
    <p:sldId id="287" r:id="rId7"/>
    <p:sldId id="329" r:id="rId8"/>
    <p:sldId id="330" r:id="rId9"/>
    <p:sldId id="332" r:id="rId10"/>
    <p:sldId id="331" r:id="rId11"/>
    <p:sldId id="309" r:id="rId12"/>
    <p:sldId id="333" r:id="rId13"/>
    <p:sldId id="339" r:id="rId14"/>
    <p:sldId id="336" r:id="rId15"/>
    <p:sldId id="346" r:id="rId16"/>
    <p:sldId id="344" r:id="rId17"/>
    <p:sldId id="345" r:id="rId18"/>
    <p:sldId id="341" r:id="rId19"/>
    <p:sldId id="34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5" autoAdjust="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C621C-7812-4065-94D2-0E8437CF60C1}" type="datetimeFigureOut">
              <a:rPr lang="en-US" smtClean="0"/>
              <a:pPr/>
              <a:t>9/22/2023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51795-AA87-465D-A617-E681BB4AC155}" type="slidenum">
              <a:rPr lang="en-US" smtClean="0"/>
              <a:pPr/>
              <a:t>‹#›</a:t>
            </a:fld>
            <a:endParaRPr lang="en-US"/>
          </a:p>
        </p:txBody>
      </p:sp>
    </p:spTree>
    <p:extLst>
      <p:ext uri="{BB962C8B-B14F-4D97-AF65-F5344CB8AC3E}">
        <p14:creationId xmlns:p14="http://schemas.microsoft.com/office/powerpoint/2010/main" val="151991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1" y="1333499"/>
            <a:ext cx="8459971" cy="838200"/>
          </a:xfrm>
        </p:spPr>
        <p:txBody>
          <a:bodyPr>
            <a:noAutofit/>
          </a:bodyPr>
          <a:lstStyle/>
          <a:p>
            <a:r>
              <a:rPr lang="en-US" sz="2400" b="1" dirty="0">
                <a:ea typeface="+mj-lt"/>
                <a:cs typeface="+mj-lt"/>
              </a:rPr>
              <a:t>Preventing Network Attacks using Support Vector Machine</a:t>
            </a:r>
            <a:br>
              <a:rPr lang="en-US" sz="2400" b="1" dirty="0">
                <a:ea typeface="+mj-lt"/>
                <a:cs typeface="+mj-lt"/>
              </a:rPr>
            </a:br>
            <a:r>
              <a:rPr lang="en-US" sz="2400" b="1" dirty="0">
                <a:ea typeface="+mj-lt"/>
                <a:cs typeface="+mj-lt"/>
              </a:rPr>
              <a:t>and Software Defined Networking (SDN) Integration </a:t>
            </a:r>
            <a:endParaRPr lang="en-US" sz="2400" dirty="0">
              <a:cs typeface="Calibri"/>
            </a:endParaRPr>
          </a:p>
        </p:txBody>
      </p:sp>
      <p:sp>
        <p:nvSpPr>
          <p:cNvPr id="3" name="Subtitle 2"/>
          <p:cNvSpPr>
            <a:spLocks noGrp="1"/>
          </p:cNvSpPr>
          <p:nvPr>
            <p:ph type="subTitle" idx="1"/>
          </p:nvPr>
        </p:nvSpPr>
        <p:spPr>
          <a:xfrm>
            <a:off x="533399" y="3657600"/>
            <a:ext cx="8153401" cy="1752600"/>
          </a:xfrm>
        </p:spPr>
        <p:txBody>
          <a:bodyPr vert="horz" lIns="91440" tIns="45720" rIns="91440" bIns="45720" rtlCol="0" anchor="t">
            <a:normAutofit fontScale="92500" lnSpcReduction="20000"/>
          </a:bodyPr>
          <a:lstStyle/>
          <a:p>
            <a:r>
              <a:rPr lang="en-US" sz="4600" dirty="0">
                <a:solidFill>
                  <a:schemeClr val="tx1"/>
                </a:solidFill>
                <a:cs typeface="AngsanaUPC" panose="02020603050405020304" pitchFamily="18" charset="-34"/>
              </a:rPr>
              <a:t>Presented by</a:t>
            </a:r>
          </a:p>
          <a:p>
            <a:pPr>
              <a:spcBef>
                <a:spcPts val="0"/>
              </a:spcBef>
            </a:pPr>
            <a:r>
              <a:rPr lang="en-US" sz="5000" b="1" dirty="0">
                <a:solidFill>
                  <a:srgbClr val="7030A0"/>
                </a:solidFill>
                <a:cs typeface="AngsanaUPC"/>
              </a:rPr>
              <a:t>  </a:t>
            </a:r>
            <a:r>
              <a:rPr lang="en-US" sz="3300" b="1" dirty="0">
                <a:solidFill>
                  <a:srgbClr val="7030A0"/>
                </a:solidFill>
                <a:ea typeface="+mn-lt"/>
                <a:cs typeface="+mn-lt"/>
              </a:rPr>
              <a:t>Mr. Dinakar Laxmi Viswanath  (208W1A1201)</a:t>
            </a:r>
            <a:endParaRPr lang="en-US" sz="3300" dirty="0">
              <a:ea typeface="+mn-lt"/>
              <a:cs typeface="+mn-lt"/>
            </a:endParaRPr>
          </a:p>
          <a:p>
            <a:r>
              <a:rPr lang="en-US" sz="3300" b="1" dirty="0">
                <a:solidFill>
                  <a:srgbClr val="7030A0"/>
                </a:solidFill>
                <a:cs typeface="AngsanaUPC"/>
              </a:rPr>
              <a:t>   Mr. Sotsava Skandhaa  (208W1A1202)</a:t>
            </a:r>
            <a:endParaRPr lang="en-US" sz="3300" dirty="0"/>
          </a:p>
          <a:p>
            <a:endParaRPr lang="en-US" b="1" dirty="0">
              <a:solidFill>
                <a:srgbClr val="7030A0"/>
              </a:solidFill>
              <a:cs typeface="AngsanaUPC" panose="02020603050405020304" pitchFamily="18" charset="-34"/>
            </a:endParaRPr>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353064"/>
            <a:ext cx="1600199" cy="866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Image result for vr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970" y="25814"/>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22721" y="267370"/>
            <a:ext cx="5486400" cy="758857"/>
          </a:xfrm>
          <a:prstGeom prst="rect">
            <a:avLst/>
          </a:prstGeom>
          <a:noFill/>
        </p:spPr>
        <p:txBody>
          <a:bodyPr wrap="square" lIns="19998" tIns="9999" rIns="19998" bIns="9999" rtlCol="0">
            <a:spAutoFit/>
          </a:bodyPr>
          <a:lstStyle/>
          <a:p>
            <a:pPr algn="ctr"/>
            <a:r>
              <a:rPr lang="en-IN" sz="2400" b="1" dirty="0">
                <a:solidFill>
                  <a:srgbClr val="0000FF"/>
                </a:solidFill>
                <a:cs typeface="Times New Roman" pitchFamily="18" charset="0"/>
              </a:rPr>
              <a:t>Department of Information Technology</a:t>
            </a:r>
          </a:p>
          <a:p>
            <a:pPr algn="ctr"/>
            <a:r>
              <a:rPr lang="en-IN" sz="2400" b="1" dirty="0">
                <a:solidFill>
                  <a:srgbClr val="FF0000"/>
                </a:solidFill>
                <a:cs typeface="Times New Roman" pitchFamily="18" charset="0"/>
              </a:rPr>
              <a:t>V R Siddhartha Engineering College </a:t>
            </a:r>
          </a:p>
        </p:txBody>
      </p:sp>
      <p:sp>
        <p:nvSpPr>
          <p:cNvPr id="8" name="TextBox 7"/>
          <p:cNvSpPr txBox="1"/>
          <p:nvPr/>
        </p:nvSpPr>
        <p:spPr>
          <a:xfrm>
            <a:off x="2037020" y="2949714"/>
            <a:ext cx="5257800" cy="707886"/>
          </a:xfrm>
          <a:prstGeom prst="rect">
            <a:avLst/>
          </a:prstGeom>
          <a:noFill/>
        </p:spPr>
        <p:txBody>
          <a:bodyPr wrap="square" lIns="91440" tIns="45720" rIns="91440" bIns="45720" rtlCol="0" anchor="t">
            <a:spAutoFit/>
          </a:bodyPr>
          <a:lstStyle/>
          <a:p>
            <a:pPr algn="ctr"/>
            <a:r>
              <a:rPr lang="en-US" sz="2000" b="1" dirty="0">
                <a:solidFill>
                  <a:srgbClr val="FF0000"/>
                </a:solidFill>
              </a:rPr>
              <a:t>B.Tech in Information Technology</a:t>
            </a:r>
          </a:p>
          <a:p>
            <a:pPr algn="ctr"/>
            <a:r>
              <a:rPr lang="en-US" sz="2000" b="1" dirty="0">
                <a:solidFill>
                  <a:srgbClr val="BF11A6"/>
                </a:solidFill>
                <a:ea typeface="+mn-lt"/>
                <a:cs typeface="+mn-lt"/>
              </a:rPr>
              <a:t>Mini Project 2 Review</a:t>
            </a:r>
            <a:r>
              <a:rPr lang="en-US" sz="2000" b="1" dirty="0">
                <a:solidFill>
                  <a:srgbClr val="BF11A6"/>
                </a:solidFill>
              </a:rPr>
              <a:t> Presentation</a:t>
            </a:r>
            <a:endParaRPr lang="en-US" sz="2000" b="1" dirty="0">
              <a:solidFill>
                <a:srgbClr val="BF11A6"/>
              </a:solidFill>
              <a:cs typeface="Calibri"/>
            </a:endParaRPr>
          </a:p>
        </p:txBody>
      </p:sp>
      <p:sp>
        <p:nvSpPr>
          <p:cNvPr id="4" name="Rectangle 3"/>
          <p:cNvSpPr/>
          <p:nvPr/>
        </p:nvSpPr>
        <p:spPr>
          <a:xfrm>
            <a:off x="2209800" y="5562600"/>
            <a:ext cx="5149158" cy="707886"/>
          </a:xfrm>
          <a:prstGeom prst="rect">
            <a:avLst/>
          </a:prstGeom>
        </p:spPr>
        <p:txBody>
          <a:bodyPr wrap="square" lIns="91440" tIns="45720" rIns="91440" bIns="45720" anchor="t">
            <a:spAutoFit/>
          </a:bodyPr>
          <a:lstStyle/>
          <a:p>
            <a:pPr algn="ctr"/>
            <a:r>
              <a:rPr lang="en-US" sz="1600" dirty="0">
                <a:cs typeface="AngsanaUPC" panose="02020603050405020304" pitchFamily="18" charset="-34"/>
              </a:rPr>
              <a:t>Under the guidance of </a:t>
            </a:r>
          </a:p>
          <a:p>
            <a:pPr algn="ctr"/>
            <a:r>
              <a:rPr lang="en-US" sz="2400" b="1" dirty="0">
                <a:solidFill>
                  <a:srgbClr val="FF0000"/>
                </a:solidFill>
                <a:ea typeface="+mn-lt"/>
                <a:cs typeface="+mn-lt"/>
              </a:rPr>
              <a:t> S. Kranthi , Assistant professor</a:t>
            </a:r>
            <a:endParaRPr lang="en-US" sz="2400" dirty="0">
              <a:solidFill>
                <a:srgbClr val="FF0000"/>
              </a:solidFill>
              <a:cs typeface="Calibri"/>
            </a:endParaRPr>
          </a:p>
        </p:txBody>
      </p:sp>
      <p:sp>
        <p:nvSpPr>
          <p:cNvPr id="9" name="TextBox 8"/>
          <p:cNvSpPr txBox="1"/>
          <p:nvPr/>
        </p:nvSpPr>
        <p:spPr>
          <a:xfrm>
            <a:off x="2350681" y="2357735"/>
            <a:ext cx="4630479" cy="923330"/>
          </a:xfrm>
          <a:prstGeom prst="rect">
            <a:avLst/>
          </a:prstGeom>
          <a:noFill/>
        </p:spPr>
        <p:txBody>
          <a:bodyPr wrap="square" lIns="91440" tIns="45720" rIns="91440" bIns="45720" rtlCol="0" anchor="t">
            <a:spAutoFit/>
          </a:bodyPr>
          <a:lstStyle/>
          <a:p>
            <a:pPr algn="ctr"/>
            <a:r>
              <a:rPr lang="en-US" b="1" dirty="0">
                <a:solidFill>
                  <a:srgbClr val="00B050"/>
                </a:solidFill>
              </a:rPr>
              <a:t>Network</a:t>
            </a:r>
            <a:r>
              <a:rPr lang="en-US" b="1" dirty="0">
                <a:solidFill>
                  <a:srgbClr val="00B050"/>
                </a:solidFill>
                <a:ea typeface="+mn-lt"/>
                <a:cs typeface="+mn-lt"/>
              </a:rPr>
              <a:t> Security, Cyber Security </a:t>
            </a:r>
            <a:endParaRPr lang="en-US" dirty="0">
              <a:solidFill>
                <a:srgbClr val="00B050"/>
              </a:solidFill>
              <a:cs typeface="Calibri"/>
            </a:endParaRPr>
          </a:p>
          <a:p>
            <a:pPr algn="ctr"/>
            <a:r>
              <a:rPr lang="en-US" b="1" dirty="0">
                <a:solidFill>
                  <a:srgbClr val="00B050"/>
                </a:solidFill>
                <a:ea typeface="+mn-lt"/>
                <a:cs typeface="+mn-lt"/>
              </a:rPr>
              <a:t>and Information Security</a:t>
            </a:r>
            <a:endParaRPr lang="en-US" dirty="0">
              <a:solidFill>
                <a:srgbClr val="00B050"/>
              </a:solidFill>
              <a:cs typeface="Calibri"/>
            </a:endParaRPr>
          </a:p>
          <a:p>
            <a:pPr algn="ctr"/>
            <a:endParaRPr lang="en-US" b="1" dirty="0">
              <a:solidFill>
                <a:srgbClr val="00B050"/>
              </a:solidFill>
              <a:cs typeface="Calibri"/>
            </a:endParaRPr>
          </a:p>
        </p:txBody>
      </p:sp>
    </p:spTree>
    <p:extLst>
      <p:ext uri="{BB962C8B-B14F-4D97-AF65-F5344CB8AC3E}">
        <p14:creationId xmlns:p14="http://schemas.microsoft.com/office/powerpoint/2010/main" val="18139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609600" y="1018592"/>
            <a:ext cx="9067800" cy="2123658"/>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We have a huge amount of data entries (2667523 Observations)  </a:t>
            </a:r>
            <a:endParaRPr lang="en-IN" sz="2400" dirty="0">
              <a:effectLst/>
              <a:latin typeface="Times New Roman" panose="02020603050405020304" pitchFamily="18" charset="0"/>
              <a:ea typeface="Batang" panose="02030600000101010101" pitchFamily="18" charset="-127"/>
            </a:endParaRPr>
          </a:p>
          <a:p>
            <a:pPr marL="342900" lvl="0" indent="-342900">
              <a:lnSpc>
                <a:spcPct val="150000"/>
              </a:lnSpc>
              <a:buFont typeface="Symbol" panose="05050102010706020507" pitchFamily="18" charset="2"/>
              <a:buChar char=""/>
            </a:pPr>
            <a:r>
              <a:rPr lang="en-US" sz="2400" dirty="0">
                <a:effectLst/>
                <a:latin typeface="Times New Roman" panose="02020603050405020304" pitchFamily="18" charset="0"/>
                <a:ea typeface="Batang" panose="02030600000101010101" pitchFamily="18" charset="-127"/>
              </a:rPr>
              <a:t>This is a snapshot of the sample data with column names.</a:t>
            </a:r>
          </a:p>
          <a:p>
            <a:pPr lvl="0">
              <a:lnSpc>
                <a:spcPct val="150000"/>
              </a:lnSpc>
            </a:pPr>
            <a:endParaRPr lang="en-IN" sz="2400" dirty="0">
              <a:effectLst/>
              <a:latin typeface="Times New Roman" panose="02020603050405020304" pitchFamily="18" charset="0"/>
              <a:ea typeface="Batang" panose="02030600000101010101" pitchFamily="18" charset="-127"/>
            </a:endParaRPr>
          </a:p>
          <a:p>
            <a:endParaRPr lang="en-IN" sz="2400" dirty="0"/>
          </a:p>
        </p:txBody>
      </p:sp>
      <p:sp>
        <p:nvSpPr>
          <p:cNvPr id="3" name="TextBox 2">
            <a:extLst>
              <a:ext uri="{FF2B5EF4-FFF2-40B4-BE49-F238E27FC236}">
                <a16:creationId xmlns:a16="http://schemas.microsoft.com/office/drawing/2014/main" id="{9825587C-9C11-529C-BD0D-030981A03567}"/>
              </a:ext>
            </a:extLst>
          </p:cNvPr>
          <p:cNvSpPr txBox="1"/>
          <p:nvPr/>
        </p:nvSpPr>
        <p:spPr>
          <a:xfrm>
            <a:off x="2743200" y="459442"/>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DATASET DESCRIPTION</a:t>
            </a:r>
            <a:endParaRPr lang="en-IN" sz="2400" dirty="0"/>
          </a:p>
        </p:txBody>
      </p:sp>
      <p:pic>
        <p:nvPicPr>
          <p:cNvPr id="7" name="Picture 6">
            <a:extLst>
              <a:ext uri="{FF2B5EF4-FFF2-40B4-BE49-F238E27FC236}">
                <a16:creationId xmlns:a16="http://schemas.microsoft.com/office/drawing/2014/main" id="{1480861C-E472-FBE9-0DAA-F6287103F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6000"/>
            <a:ext cx="5638800" cy="4229100"/>
          </a:xfrm>
          <a:prstGeom prst="rect">
            <a:avLst/>
          </a:prstGeom>
        </p:spPr>
      </p:pic>
    </p:spTree>
    <p:extLst>
      <p:ext uri="{BB962C8B-B14F-4D97-AF65-F5344CB8AC3E}">
        <p14:creationId xmlns:p14="http://schemas.microsoft.com/office/powerpoint/2010/main" val="399106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81000" y="1295400"/>
            <a:ext cx="8229600" cy="4525963"/>
          </a:xfrm>
        </p:spPr>
        <p:txBody>
          <a:bodyPr>
            <a:normAutofit fontScale="92500"/>
          </a:bodyPr>
          <a:lstStyle/>
          <a:p>
            <a:pPr indent="0">
              <a:lnSpc>
                <a:spcPct val="150000"/>
              </a:lnSpc>
              <a:buNone/>
            </a:pPr>
            <a:r>
              <a:rPr lang="en-US" sz="1800" b="1" dirty="0">
                <a:effectLst/>
                <a:latin typeface="Times New Roman" panose="02020603050405020304" pitchFamily="18" charset="0"/>
                <a:ea typeface="Batang" panose="02030600000101010101" pitchFamily="18" charset="-127"/>
              </a:rPr>
              <a:t>User Interface:</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This system's user interface is the </a:t>
            </a:r>
            <a:r>
              <a:rPr lang="en-US" sz="1800" dirty="0">
                <a:latin typeface="Times New Roman" panose="02020603050405020304" pitchFamily="18" charset="0"/>
                <a:ea typeface="Batang" panose="02030600000101010101" pitchFamily="18" charset="-127"/>
              </a:rPr>
              <a:t> Linux</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os</a:t>
            </a:r>
            <a:r>
              <a:rPr lang="en-US" sz="1800" dirty="0">
                <a:effectLst/>
                <a:latin typeface="Times New Roman" panose="02020603050405020304" pitchFamily="18" charset="0"/>
                <a:ea typeface="Batang" panose="02030600000101010101" pitchFamily="18" charset="-127"/>
              </a:rPr>
              <a:t>, which is a user-friendly </a:t>
            </a:r>
            <a:r>
              <a:rPr lang="en-US" sz="1800" dirty="0">
                <a:latin typeface="Times New Roman" panose="02020603050405020304" pitchFamily="18" charset="0"/>
                <a:ea typeface="Batang" panose="02030600000101010101" pitchFamily="18" charset="-127"/>
              </a:rPr>
              <a:t>i</a:t>
            </a:r>
            <a:r>
              <a:rPr lang="en-US" sz="1800" dirty="0">
                <a:effectLst/>
                <a:latin typeface="Times New Roman" panose="02020603050405020304" pitchFamily="18" charset="0"/>
                <a:ea typeface="Batang" panose="02030600000101010101" pitchFamily="18" charset="-127"/>
              </a:rPr>
              <a:t>nterface.</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dirty="0">
                <a:effectLst/>
                <a:latin typeface="Times New Roman" panose="02020603050405020304" pitchFamily="18" charset="0"/>
                <a:ea typeface="Batang" panose="02030600000101010101" pitchFamily="18" charset="-127"/>
              </a:rPr>
              <a:t>     </a:t>
            </a:r>
            <a:r>
              <a:rPr lang="en-US" sz="1800" dirty="0">
                <a:latin typeface="Times New Roman" panose="02020603050405020304" pitchFamily="18" charset="0"/>
                <a:ea typeface="Batang" panose="02030600000101010101" pitchFamily="18" charset="-127"/>
              </a:rPr>
              <a:t>Oracle Virtual Machine, Kali Linux, and Kaggle   </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Software Interfaces:</a:t>
            </a:r>
            <a:endParaRPr lang="en-IN" sz="1800" dirty="0">
              <a:effectLst/>
              <a:latin typeface="Times New Roman" panose="02020603050405020304" pitchFamily="18" charset="0"/>
              <a:ea typeface="Batang" panose="02030600000101010101" pitchFamily="18" charset="-127"/>
            </a:endParaRPr>
          </a:p>
          <a:p>
            <a:pPr indent="228600" algn="just">
              <a:lnSpc>
                <a:spcPct val="150000"/>
              </a:lnSpc>
            </a:pPr>
            <a:r>
              <a:rPr lang="en-US" sz="1800" b="1"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Required modules (</a:t>
            </a:r>
            <a:r>
              <a:rPr lang="en-US" sz="1800" dirty="0" err="1">
                <a:effectLst/>
                <a:latin typeface="Times New Roman" panose="02020603050405020304" pitchFamily="18" charset="0"/>
                <a:ea typeface="Batang" panose="02030600000101010101" pitchFamily="18" charset="-127"/>
              </a:rPr>
              <a:t>tidyverse</a:t>
            </a:r>
            <a:r>
              <a:rPr lang="en-US" sz="1800" dirty="0">
                <a:effectLst/>
                <a:latin typeface="Times New Roman" panose="02020603050405020304" pitchFamily="18" charset="0"/>
                <a:ea typeface="Batang" panose="02030600000101010101" pitchFamily="18" charset="-127"/>
              </a:rPr>
              <a:t>, e1071, </a:t>
            </a:r>
            <a:r>
              <a:rPr lang="en-US" sz="1800" dirty="0">
                <a:latin typeface="Times New Roman" panose="02020603050405020304" pitchFamily="18" charset="0"/>
                <a:ea typeface="Batang" panose="02030600000101010101" pitchFamily="18" charset="-127"/>
              </a:rPr>
              <a:t>caret, graphics, ggplot2, class, KNN, SVM</a:t>
            </a:r>
            <a:r>
              <a:rPr lang="en-US" sz="1800" dirty="0">
                <a:effectLst/>
                <a:latin typeface="Times New Roman" panose="02020603050405020304" pitchFamily="18" charset="0"/>
                <a:ea typeface="Batang" panose="02030600000101010101" pitchFamily="18" charset="-127"/>
              </a:rPr>
              <a:t>)</a:t>
            </a:r>
            <a:endParaRPr lang="en-IN" sz="1800" dirty="0">
              <a:effectLst/>
              <a:latin typeface="Times New Roman" panose="02020603050405020304" pitchFamily="18" charset="0"/>
              <a:ea typeface="Batang" panose="02030600000101010101" pitchFamily="18" charset="-127"/>
            </a:endParaRPr>
          </a:p>
          <a:p>
            <a:pPr indent="0" algn="just">
              <a:lnSpc>
                <a:spcPct val="150000"/>
              </a:lnSpc>
              <a:buNone/>
            </a:pPr>
            <a:r>
              <a:rPr lang="en-US" sz="1800" b="1" dirty="0">
                <a:effectLst/>
                <a:latin typeface="Times New Roman" panose="02020603050405020304" pitchFamily="18" charset="0"/>
                <a:ea typeface="Batang" panose="02030600000101010101" pitchFamily="18" charset="-127"/>
              </a:rPr>
              <a:t>Hardware Requirements:</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Processor – Pentium-IV</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RAM – 4GB (Minimum)</a:t>
            </a:r>
            <a:endParaRPr lang="en-IN" sz="1800" dirty="0">
              <a:effectLst/>
              <a:latin typeface="Times New Roman" panose="02020603050405020304" pitchFamily="18" charset="0"/>
              <a:ea typeface="Batang" panose="02030600000101010101" pitchFamily="18" charset="-127"/>
            </a:endParaRPr>
          </a:p>
          <a:p>
            <a:pPr marL="806450" lvl="0" indent="-265113">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HDD/SSD – 256GB (Minimum)</a:t>
            </a:r>
            <a:endParaRPr lang="en-IN"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33798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381000" y="-228600"/>
            <a:ext cx="8229600" cy="1143000"/>
          </a:xfrm>
        </p:spPr>
        <p:txBody>
          <a:bodyPr>
            <a:normAutofit/>
          </a:bodyPr>
          <a:lstStyle/>
          <a:p>
            <a:r>
              <a:rPr lang="en-US" sz="4000" b="1" dirty="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EBF15C03-D569-1F37-FA3A-186A05BC9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333499" y="762000"/>
            <a:ext cx="6477001" cy="5084884"/>
          </a:xfrm>
          <a:prstGeom prst="rect">
            <a:avLst/>
          </a:prstGeom>
        </p:spPr>
      </p:pic>
      <p:pic>
        <p:nvPicPr>
          <p:cNvPr id="14" name="Picture 13">
            <a:extLst>
              <a:ext uri="{FF2B5EF4-FFF2-40B4-BE49-F238E27FC236}">
                <a16:creationId xmlns:a16="http://schemas.microsoft.com/office/drawing/2014/main" id="{7ED19258-59A4-4821-962D-0A05B84FE6E2}"/>
              </a:ext>
            </a:extLst>
          </p:cNvPr>
          <p:cNvPicPr>
            <a:picLocks noChangeAspect="1"/>
          </p:cNvPicPr>
          <p:nvPr/>
        </p:nvPicPr>
        <p:blipFill rotWithShape="1">
          <a:blip r:embed="rId4"/>
          <a:srcRect t="21795"/>
          <a:stretch/>
        </p:blipFill>
        <p:spPr>
          <a:xfrm>
            <a:off x="1338165" y="5846884"/>
            <a:ext cx="6472336" cy="893884"/>
          </a:xfrm>
          <a:prstGeom prst="rect">
            <a:avLst/>
          </a:prstGeom>
        </p:spPr>
      </p:pic>
      <p:pic>
        <p:nvPicPr>
          <p:cNvPr id="20" name="Picture 19">
            <a:extLst>
              <a:ext uri="{FF2B5EF4-FFF2-40B4-BE49-F238E27FC236}">
                <a16:creationId xmlns:a16="http://schemas.microsoft.com/office/drawing/2014/main" id="{5386F82E-BDD1-4FA6-A5AC-3C4772C381E0}"/>
              </a:ext>
            </a:extLst>
          </p:cNvPr>
          <p:cNvPicPr>
            <a:picLocks noChangeAspect="1"/>
          </p:cNvPicPr>
          <p:nvPr/>
        </p:nvPicPr>
        <p:blipFill>
          <a:blip r:embed="rId5"/>
          <a:stretch>
            <a:fillRect/>
          </a:stretch>
        </p:blipFill>
        <p:spPr>
          <a:xfrm>
            <a:off x="1447800" y="5038403"/>
            <a:ext cx="1600200" cy="796040"/>
          </a:xfrm>
          <a:prstGeom prst="rect">
            <a:avLst/>
          </a:prstGeom>
        </p:spPr>
      </p:pic>
      <p:pic>
        <p:nvPicPr>
          <p:cNvPr id="31" name="Picture 30">
            <a:extLst>
              <a:ext uri="{FF2B5EF4-FFF2-40B4-BE49-F238E27FC236}">
                <a16:creationId xmlns:a16="http://schemas.microsoft.com/office/drawing/2014/main" id="{6D4BD5E9-3FCB-4F5F-A2DF-669960D6BA89}"/>
              </a:ext>
            </a:extLst>
          </p:cNvPr>
          <p:cNvPicPr>
            <a:picLocks noChangeAspect="1"/>
          </p:cNvPicPr>
          <p:nvPr/>
        </p:nvPicPr>
        <p:blipFill>
          <a:blip r:embed="rId5"/>
          <a:stretch>
            <a:fillRect/>
          </a:stretch>
        </p:blipFill>
        <p:spPr>
          <a:xfrm>
            <a:off x="2649117" y="5030627"/>
            <a:ext cx="1066800" cy="609600"/>
          </a:xfrm>
          <a:prstGeom prst="rect">
            <a:avLst/>
          </a:prstGeom>
        </p:spPr>
      </p:pic>
      <p:pic>
        <p:nvPicPr>
          <p:cNvPr id="32" name="Picture 31">
            <a:extLst>
              <a:ext uri="{FF2B5EF4-FFF2-40B4-BE49-F238E27FC236}">
                <a16:creationId xmlns:a16="http://schemas.microsoft.com/office/drawing/2014/main" id="{5C25CA1A-9E64-4B80-870C-3C84FAF2F194}"/>
              </a:ext>
            </a:extLst>
          </p:cNvPr>
          <p:cNvPicPr>
            <a:picLocks noChangeAspect="1"/>
          </p:cNvPicPr>
          <p:nvPr/>
        </p:nvPicPr>
        <p:blipFill>
          <a:blip r:embed="rId5"/>
          <a:stretch>
            <a:fillRect/>
          </a:stretch>
        </p:blipFill>
        <p:spPr>
          <a:xfrm>
            <a:off x="3077157" y="3048000"/>
            <a:ext cx="304801" cy="2080770"/>
          </a:xfrm>
          <a:prstGeom prst="rect">
            <a:avLst/>
          </a:prstGeom>
        </p:spPr>
      </p:pic>
      <p:pic>
        <p:nvPicPr>
          <p:cNvPr id="33" name="Picture 32">
            <a:extLst>
              <a:ext uri="{FF2B5EF4-FFF2-40B4-BE49-F238E27FC236}">
                <a16:creationId xmlns:a16="http://schemas.microsoft.com/office/drawing/2014/main" id="{3CF972EF-6D05-465C-8EB3-39B6435A7458}"/>
              </a:ext>
            </a:extLst>
          </p:cNvPr>
          <p:cNvPicPr>
            <a:picLocks noChangeAspect="1"/>
          </p:cNvPicPr>
          <p:nvPr/>
        </p:nvPicPr>
        <p:blipFill>
          <a:blip r:embed="rId5"/>
          <a:stretch>
            <a:fillRect/>
          </a:stretch>
        </p:blipFill>
        <p:spPr>
          <a:xfrm>
            <a:off x="1714500" y="4761724"/>
            <a:ext cx="1066800" cy="609600"/>
          </a:xfrm>
          <a:prstGeom prst="rect">
            <a:avLst/>
          </a:prstGeom>
        </p:spPr>
      </p:pic>
      <p:pic>
        <p:nvPicPr>
          <p:cNvPr id="34" name="Picture 33">
            <a:extLst>
              <a:ext uri="{FF2B5EF4-FFF2-40B4-BE49-F238E27FC236}">
                <a16:creationId xmlns:a16="http://schemas.microsoft.com/office/drawing/2014/main" id="{02A90E2C-B3AA-4244-B6C1-3F8BC4C0B17B}"/>
              </a:ext>
            </a:extLst>
          </p:cNvPr>
          <p:cNvPicPr>
            <a:picLocks noChangeAspect="1"/>
          </p:cNvPicPr>
          <p:nvPr/>
        </p:nvPicPr>
        <p:blipFill>
          <a:blip r:embed="rId5"/>
          <a:stretch>
            <a:fillRect/>
          </a:stretch>
        </p:blipFill>
        <p:spPr>
          <a:xfrm>
            <a:off x="3528060" y="2089979"/>
            <a:ext cx="1173480" cy="754381"/>
          </a:xfrm>
          <a:prstGeom prst="rect">
            <a:avLst/>
          </a:prstGeom>
        </p:spPr>
      </p:pic>
      <p:pic>
        <p:nvPicPr>
          <p:cNvPr id="35" name="Picture 34">
            <a:extLst>
              <a:ext uri="{FF2B5EF4-FFF2-40B4-BE49-F238E27FC236}">
                <a16:creationId xmlns:a16="http://schemas.microsoft.com/office/drawing/2014/main" id="{784F3E22-4C48-41F2-BADA-2D7DB92BA0E5}"/>
              </a:ext>
            </a:extLst>
          </p:cNvPr>
          <p:cNvPicPr>
            <a:picLocks noChangeAspect="1"/>
          </p:cNvPicPr>
          <p:nvPr/>
        </p:nvPicPr>
        <p:blipFill>
          <a:blip r:embed="rId5"/>
          <a:stretch>
            <a:fillRect/>
          </a:stretch>
        </p:blipFill>
        <p:spPr>
          <a:xfrm>
            <a:off x="5095876" y="3370891"/>
            <a:ext cx="2219324" cy="350318"/>
          </a:xfrm>
          <a:prstGeom prst="rect">
            <a:avLst/>
          </a:prstGeom>
        </p:spPr>
      </p:pic>
      <p:pic>
        <p:nvPicPr>
          <p:cNvPr id="36" name="Picture 35">
            <a:extLst>
              <a:ext uri="{FF2B5EF4-FFF2-40B4-BE49-F238E27FC236}">
                <a16:creationId xmlns:a16="http://schemas.microsoft.com/office/drawing/2014/main" id="{F0FDDFCF-4E3A-403A-9B0D-E00648BA7A02}"/>
              </a:ext>
            </a:extLst>
          </p:cNvPr>
          <p:cNvPicPr>
            <a:picLocks noChangeAspect="1"/>
          </p:cNvPicPr>
          <p:nvPr/>
        </p:nvPicPr>
        <p:blipFill>
          <a:blip r:embed="rId5"/>
          <a:stretch>
            <a:fillRect/>
          </a:stretch>
        </p:blipFill>
        <p:spPr>
          <a:xfrm rot="5400000">
            <a:off x="5361027" y="3843202"/>
            <a:ext cx="350316" cy="2080770"/>
          </a:xfrm>
          <a:prstGeom prst="rect">
            <a:avLst/>
          </a:prstGeom>
        </p:spPr>
      </p:pic>
      <p:pic>
        <p:nvPicPr>
          <p:cNvPr id="37" name="Picture 36">
            <a:extLst>
              <a:ext uri="{FF2B5EF4-FFF2-40B4-BE49-F238E27FC236}">
                <a16:creationId xmlns:a16="http://schemas.microsoft.com/office/drawing/2014/main" id="{54956C22-B3B9-49EA-BEE9-E19B0F739BAA}"/>
              </a:ext>
            </a:extLst>
          </p:cNvPr>
          <p:cNvPicPr>
            <a:picLocks noChangeAspect="1"/>
          </p:cNvPicPr>
          <p:nvPr/>
        </p:nvPicPr>
        <p:blipFill>
          <a:blip r:embed="rId5"/>
          <a:stretch>
            <a:fillRect/>
          </a:stretch>
        </p:blipFill>
        <p:spPr>
          <a:xfrm>
            <a:off x="6076466" y="1919143"/>
            <a:ext cx="1173480" cy="925217"/>
          </a:xfrm>
          <a:prstGeom prst="rect">
            <a:avLst/>
          </a:prstGeom>
        </p:spPr>
      </p:pic>
      <p:pic>
        <p:nvPicPr>
          <p:cNvPr id="38" name="Picture 37">
            <a:extLst>
              <a:ext uri="{FF2B5EF4-FFF2-40B4-BE49-F238E27FC236}">
                <a16:creationId xmlns:a16="http://schemas.microsoft.com/office/drawing/2014/main" id="{4EC5B014-6C80-4468-924C-731E4DEB53C7}"/>
              </a:ext>
            </a:extLst>
          </p:cNvPr>
          <p:cNvPicPr>
            <a:picLocks noChangeAspect="1"/>
          </p:cNvPicPr>
          <p:nvPr/>
        </p:nvPicPr>
        <p:blipFill>
          <a:blip r:embed="rId5"/>
          <a:stretch>
            <a:fillRect/>
          </a:stretch>
        </p:blipFill>
        <p:spPr>
          <a:xfrm rot="5400000">
            <a:off x="5858852" y="636015"/>
            <a:ext cx="304800" cy="2080770"/>
          </a:xfrm>
          <a:prstGeom prst="rect">
            <a:avLst/>
          </a:prstGeom>
        </p:spPr>
      </p:pic>
      <p:cxnSp>
        <p:nvCxnSpPr>
          <p:cNvPr id="40" name="Straight Connector 39">
            <a:extLst>
              <a:ext uri="{FF2B5EF4-FFF2-40B4-BE49-F238E27FC236}">
                <a16:creationId xmlns:a16="http://schemas.microsoft.com/office/drawing/2014/main" id="{AD22FAE5-723B-4FCD-8B6B-355C4CBFA0DB}"/>
              </a:ext>
            </a:extLst>
          </p:cNvPr>
          <p:cNvCxnSpPr>
            <a:cxnSpLocks/>
            <a:endCxn id="20" idx="2"/>
          </p:cNvCxnSpPr>
          <p:nvPr/>
        </p:nvCxnSpPr>
        <p:spPr>
          <a:xfrm rot="10800000" flipV="1">
            <a:off x="2247901" y="5422181"/>
            <a:ext cx="1468021" cy="412262"/>
          </a:xfrm>
          <a:prstGeom prst="bentConnector4">
            <a:avLst>
              <a:gd name="adj1" fmla="val -132"/>
              <a:gd name="adj2" fmla="val 1547"/>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E098E7E0-B5F4-47F4-A134-643407F72DAE}"/>
              </a:ext>
            </a:extLst>
          </p:cNvPr>
          <p:cNvCxnSpPr>
            <a:cxnSpLocks/>
          </p:cNvCxnSpPr>
          <p:nvPr/>
        </p:nvCxnSpPr>
        <p:spPr>
          <a:xfrm>
            <a:off x="2238569" y="4761724"/>
            <a:ext cx="0" cy="1072719"/>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4BC07327-AE75-4CD8-8DED-66291C1EC2B0}"/>
              </a:ext>
            </a:extLst>
          </p:cNvPr>
          <p:cNvCxnSpPr>
            <a:cxnSpLocks/>
            <a:endCxn id="36" idx="3"/>
          </p:cNvCxnSpPr>
          <p:nvPr/>
        </p:nvCxnSpPr>
        <p:spPr>
          <a:xfrm>
            <a:off x="5536185" y="4708429"/>
            <a:ext cx="0" cy="35031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21788CF2-3B91-4291-A8DD-93C891D51637}"/>
              </a:ext>
            </a:extLst>
          </p:cNvPr>
          <p:cNvCxnSpPr>
            <a:cxnSpLocks/>
          </p:cNvCxnSpPr>
          <p:nvPr/>
        </p:nvCxnSpPr>
        <p:spPr>
          <a:xfrm rot="10800000" flipV="1">
            <a:off x="5410201" y="1484834"/>
            <a:ext cx="1647787" cy="304800"/>
          </a:xfrm>
          <a:prstGeom prst="bentConnector3">
            <a:avLst>
              <a:gd name="adj1" fmla="val 1302"/>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ED833275-4E1B-454D-9159-5252EA8392EC}"/>
              </a:ext>
            </a:extLst>
          </p:cNvPr>
          <p:cNvCxnSpPr>
            <a:cxnSpLocks/>
          </p:cNvCxnSpPr>
          <p:nvPr/>
        </p:nvCxnSpPr>
        <p:spPr>
          <a:xfrm>
            <a:off x="3962400" y="26670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C742B1E-3EBD-4223-BD5F-EAFBB7B7AA5A}"/>
              </a:ext>
            </a:extLst>
          </p:cNvPr>
          <p:cNvCxnSpPr>
            <a:cxnSpLocks/>
          </p:cNvCxnSpPr>
          <p:nvPr/>
        </p:nvCxnSpPr>
        <p:spPr>
          <a:xfrm>
            <a:off x="3962400" y="2666659"/>
            <a:ext cx="0" cy="35031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F0D9AADA-55B5-4B80-9708-AA56B6C3BD04}"/>
              </a:ext>
            </a:extLst>
          </p:cNvPr>
          <p:cNvCxnSpPr>
            <a:cxnSpLocks/>
          </p:cNvCxnSpPr>
          <p:nvPr/>
        </p:nvCxnSpPr>
        <p:spPr>
          <a:xfrm>
            <a:off x="6858000" y="2679022"/>
            <a:ext cx="0" cy="35031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E5202F24-A2F5-4524-9C7E-ABB9C794B826}"/>
              </a:ext>
            </a:extLst>
          </p:cNvPr>
          <p:cNvCxnSpPr>
            <a:cxnSpLocks/>
          </p:cNvCxnSpPr>
          <p:nvPr/>
        </p:nvCxnSpPr>
        <p:spPr>
          <a:xfrm>
            <a:off x="6858000" y="3377679"/>
            <a:ext cx="0" cy="432321"/>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50AA64EC-22F8-4C8F-BF2D-9ECD14A5D9DA}"/>
              </a:ext>
            </a:extLst>
          </p:cNvPr>
          <p:cNvCxnSpPr>
            <a:cxnSpLocks/>
            <a:endCxn id="32" idx="0"/>
          </p:cNvCxnSpPr>
          <p:nvPr/>
        </p:nvCxnSpPr>
        <p:spPr>
          <a:xfrm flipV="1">
            <a:off x="3214979" y="3048000"/>
            <a:ext cx="14579" cy="2179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7FE6DC2-A9F1-4F49-8CCE-A18DB37C3219}"/>
              </a:ext>
            </a:extLst>
          </p:cNvPr>
          <p:cNvCxnSpPr>
            <a:cxnSpLocks/>
          </p:cNvCxnSpPr>
          <p:nvPr/>
        </p:nvCxnSpPr>
        <p:spPr>
          <a:xfrm>
            <a:off x="3222268" y="5227965"/>
            <a:ext cx="493649" cy="0"/>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DB776153-4ACC-4331-B936-63D24DDDD23A}"/>
              </a:ext>
            </a:extLst>
          </p:cNvPr>
          <p:cNvCxnSpPr>
            <a:cxnSpLocks/>
          </p:cNvCxnSpPr>
          <p:nvPr/>
        </p:nvCxnSpPr>
        <p:spPr>
          <a:xfrm>
            <a:off x="3226629" y="3058886"/>
            <a:ext cx="2042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1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F6551-2960-B1D0-05E4-791695891085}"/>
              </a:ext>
            </a:extLst>
          </p:cNvPr>
          <p:cNvSpPr>
            <a:spLocks noGrp="1"/>
          </p:cNvSpPr>
          <p:nvPr>
            <p:ph type="title"/>
          </p:nvPr>
        </p:nvSpPr>
        <p:spPr>
          <a:xfrm>
            <a:off x="457200" y="274638"/>
            <a:ext cx="8229600" cy="1143000"/>
          </a:xfrm>
        </p:spPr>
        <p:txBody>
          <a:bodyPr>
            <a:normAutofit/>
          </a:bodyPr>
          <a:lstStyle/>
          <a:p>
            <a:r>
              <a:rPr lang="en-US" sz="4000" b="1" dirty="0"/>
              <a:t>IMPLEMENTATION STEPS</a:t>
            </a:r>
            <a:endParaRPr lang="en-IN" sz="4000" b="1" dirty="0"/>
          </a:p>
        </p:txBody>
      </p:sp>
      <p:sp>
        <p:nvSpPr>
          <p:cNvPr id="5" name="TextBox 4">
            <a:extLst>
              <a:ext uri="{FF2B5EF4-FFF2-40B4-BE49-F238E27FC236}">
                <a16:creationId xmlns:a16="http://schemas.microsoft.com/office/drawing/2014/main" id="{0AAC2A9F-EEB3-4CBD-AA86-B58A5F44A236}"/>
              </a:ext>
            </a:extLst>
          </p:cNvPr>
          <p:cNvSpPr txBox="1"/>
          <p:nvPr/>
        </p:nvSpPr>
        <p:spPr>
          <a:xfrm>
            <a:off x="609600" y="1561322"/>
            <a:ext cx="7772400" cy="390395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Machine Learning Model Development</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Network Topology Setup</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SDN Controller Setup</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of ML Model and SDN</a:t>
            </a:r>
            <a:endParaRPr lang="en-IN"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Attack Generation</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Decision and Action Logic</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Results and Analysis</a:t>
            </a:r>
          </a:p>
        </p:txBody>
      </p:sp>
    </p:spTree>
    <p:extLst>
      <p:ext uri="{BB962C8B-B14F-4D97-AF65-F5344CB8AC3E}">
        <p14:creationId xmlns:p14="http://schemas.microsoft.com/office/powerpoint/2010/main" val="80792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5E35-48E6-162D-7AFC-4C1FA05B111C}"/>
              </a:ext>
            </a:extLst>
          </p:cNvPr>
          <p:cNvSpPr>
            <a:spLocks noGrp="1"/>
          </p:cNvSpPr>
          <p:nvPr>
            <p:ph type="title"/>
          </p:nvPr>
        </p:nvSpPr>
        <p:spPr>
          <a:xfrm>
            <a:off x="457200" y="7937"/>
            <a:ext cx="8229600" cy="1143000"/>
          </a:xfrm>
        </p:spPr>
        <p:txBody>
          <a:bodyPr>
            <a:normAutofit/>
          </a:bodyPr>
          <a:lstStyle/>
          <a:p>
            <a:r>
              <a:rPr lang="en-US" sz="4000" b="1" dirty="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194BCE27-8CD3-18B4-957C-4D7A5B6CD728}"/>
              </a:ext>
            </a:extLst>
          </p:cNvPr>
          <p:cNvSpPr>
            <a:spLocks noGrp="1"/>
          </p:cNvSpPr>
          <p:nvPr>
            <p:ph idx="1"/>
          </p:nvPr>
        </p:nvSpPr>
        <p:spPr>
          <a:xfrm>
            <a:off x="304800" y="990600"/>
            <a:ext cx="8229600" cy="4525963"/>
          </a:xfrm>
        </p:spPr>
        <p:txBody>
          <a:bodyPr>
            <a:normAutofit/>
          </a:bodyPr>
          <a:lstStyle/>
          <a:p>
            <a:r>
              <a:rPr lang="en-IN" sz="1800" dirty="0">
                <a:latin typeface="Times New Roman" panose="02020603050405020304" pitchFamily="18" charset="0"/>
                <a:cs typeface="Times New Roman" panose="02020603050405020304" pitchFamily="18" charset="0"/>
              </a:rPr>
              <a:t>Algorithm Linear Support Vector Machine (SVM) :</a:t>
            </a:r>
          </a:p>
          <a:p>
            <a:r>
              <a:rPr lang="en-IN" sz="1800" dirty="0">
                <a:latin typeface="Times New Roman" panose="02020603050405020304" pitchFamily="18" charset="0"/>
                <a:cs typeface="Times New Roman" panose="02020603050405020304" pitchFamily="18" charset="0"/>
              </a:rPr>
              <a:t>Input: 02152020-threats-02-15-2020.csv Dataset</a:t>
            </a:r>
          </a:p>
          <a:p>
            <a:r>
              <a:rPr lang="en-IN" sz="1800" dirty="0">
                <a:latin typeface="Times New Roman" panose="02020603050405020304" pitchFamily="18" charset="0"/>
                <a:cs typeface="Times New Roman" panose="02020603050405020304" pitchFamily="18" charset="0"/>
              </a:rPr>
              <a:t>Output: Success Accuracy of SVM trained Model on test Data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8A55A5-815D-59A4-8804-BF15A64C7F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39320" y="2147596"/>
            <a:ext cx="6025229" cy="4024604"/>
          </a:xfrm>
          <a:prstGeom prst="rect">
            <a:avLst/>
          </a:prstGeom>
        </p:spPr>
      </p:pic>
    </p:spTree>
    <p:extLst>
      <p:ext uri="{BB962C8B-B14F-4D97-AF65-F5344CB8AC3E}">
        <p14:creationId xmlns:p14="http://schemas.microsoft.com/office/powerpoint/2010/main" val="7396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D5E22E-D19F-CB6D-520C-8C142E6F2358}"/>
              </a:ext>
            </a:extLst>
          </p:cNvPr>
          <p:cNvSpPr>
            <a:spLocks noGrp="1"/>
          </p:cNvSpPr>
          <p:nvPr>
            <p:ph type="title"/>
          </p:nvPr>
        </p:nvSpPr>
        <p:spPr>
          <a:xfrm>
            <a:off x="-685800" y="-106363"/>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NETWORK TOPOLOGY</a:t>
            </a:r>
            <a:endParaRPr lang="en-IN" sz="3200" dirty="0"/>
          </a:p>
        </p:txBody>
      </p:sp>
      <p:sp>
        <p:nvSpPr>
          <p:cNvPr id="5" name="TextBox 4">
            <a:extLst>
              <a:ext uri="{FF2B5EF4-FFF2-40B4-BE49-F238E27FC236}">
                <a16:creationId xmlns:a16="http://schemas.microsoft.com/office/drawing/2014/main" id="{F5DE80C2-941F-073D-D251-6D741837B0A9}"/>
              </a:ext>
            </a:extLst>
          </p:cNvPr>
          <p:cNvSpPr txBox="1"/>
          <p:nvPr/>
        </p:nvSpPr>
        <p:spPr>
          <a:xfrm>
            <a:off x="-107302" y="6218571"/>
            <a:ext cx="9358604" cy="369332"/>
          </a:xfrm>
          <a:prstGeom prst="rect">
            <a:avLst/>
          </a:prstGeom>
          <a:noFill/>
        </p:spPr>
        <p:txBody>
          <a:bodyPr wrap="square" lIns="91440" tIns="45720" rIns="91440" bIns="45720" rtlCol="0" anchor="t">
            <a:spAutoFit/>
          </a:bodyPr>
          <a:lstStyle/>
          <a:p>
            <a:pPr algn="ctr"/>
            <a:r>
              <a:rPr lang="en-IN" dirty="0">
                <a:latin typeface="Times New Roman"/>
                <a:cs typeface="Times New Roman"/>
              </a:rPr>
              <a:t>The above network is built using the </a:t>
            </a:r>
            <a:r>
              <a:rPr lang="en-IN" b="1" dirty="0">
                <a:latin typeface="Times New Roman"/>
                <a:cs typeface="Times New Roman"/>
              </a:rPr>
              <a:t>Mininet</a:t>
            </a:r>
            <a:r>
              <a:rPr lang="en-IN" dirty="0">
                <a:latin typeface="Times New Roman"/>
                <a:cs typeface="Times New Roman"/>
              </a:rPr>
              <a:t> to provide SDN environment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C52636E-6899-B02A-3D30-DCBD17884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29761"/>
            <a:ext cx="8096250" cy="5179479"/>
          </a:xfrm>
          <a:prstGeom prst="rect">
            <a:avLst/>
          </a:prstGeom>
        </p:spPr>
      </p:pic>
    </p:spTree>
    <p:extLst>
      <p:ext uri="{BB962C8B-B14F-4D97-AF65-F5344CB8AC3E}">
        <p14:creationId xmlns:p14="http://schemas.microsoft.com/office/powerpoint/2010/main" val="912222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4A41-6432-0421-EFDB-B26E91D5F5CE}"/>
              </a:ext>
            </a:extLst>
          </p:cNvPr>
          <p:cNvSpPr>
            <a:spLocks noGrp="1"/>
          </p:cNvSpPr>
          <p:nvPr>
            <p:ph type="title"/>
          </p:nvPr>
        </p:nvSpPr>
        <p:spPr>
          <a:xfrm>
            <a:off x="457200" y="-152400"/>
            <a:ext cx="8229600" cy="1143000"/>
          </a:xfrm>
        </p:spPr>
        <p:txBody>
          <a:bodyPr/>
          <a:lstStyle/>
          <a:p>
            <a:r>
              <a:rPr lang="en-IN" dirty="0"/>
              <a:t>NETWORK USING MININET</a:t>
            </a:r>
          </a:p>
        </p:txBody>
      </p:sp>
      <p:pic>
        <p:nvPicPr>
          <p:cNvPr id="9" name="Picture 8">
            <a:extLst>
              <a:ext uri="{FF2B5EF4-FFF2-40B4-BE49-F238E27FC236}">
                <a16:creationId xmlns:a16="http://schemas.microsoft.com/office/drawing/2014/main" id="{85C3AA23-000E-C1D8-5DB0-B6CD6DD6FE53}"/>
              </a:ext>
            </a:extLst>
          </p:cNvPr>
          <p:cNvPicPr>
            <a:picLocks noChangeAspect="1"/>
          </p:cNvPicPr>
          <p:nvPr/>
        </p:nvPicPr>
        <p:blipFill>
          <a:blip r:embed="rId2"/>
          <a:stretch>
            <a:fillRect/>
          </a:stretch>
        </p:blipFill>
        <p:spPr>
          <a:xfrm>
            <a:off x="228600" y="1040363"/>
            <a:ext cx="4962451" cy="3721838"/>
          </a:xfrm>
          <a:prstGeom prst="rect">
            <a:avLst/>
          </a:prstGeom>
        </p:spPr>
      </p:pic>
      <p:sp>
        <p:nvSpPr>
          <p:cNvPr id="11" name="Content Placeholder 10">
            <a:extLst>
              <a:ext uri="{FF2B5EF4-FFF2-40B4-BE49-F238E27FC236}">
                <a16:creationId xmlns:a16="http://schemas.microsoft.com/office/drawing/2014/main" id="{C5F6751F-C295-3975-44FB-A5872816D86A}"/>
              </a:ext>
            </a:extLst>
          </p:cNvPr>
          <p:cNvSpPr>
            <a:spLocks noGrp="1"/>
          </p:cNvSpPr>
          <p:nvPr>
            <p:ph idx="1"/>
          </p:nvPr>
        </p:nvSpPr>
        <p:spPr>
          <a:xfrm>
            <a:off x="5562600" y="1037253"/>
            <a:ext cx="8229600" cy="4525963"/>
          </a:xfrm>
        </p:spPr>
        <p:txBody>
          <a:bodyPr>
            <a:normAutofit fontScale="25000" lnSpcReduction="20000"/>
          </a:bodyPr>
          <a:lstStyle/>
          <a:p>
            <a:pPr marL="0" indent="0">
              <a:buNone/>
            </a:pPr>
            <a:r>
              <a:rPr lang="en-IN" b="0" dirty="0">
                <a:solidFill>
                  <a:srgbClr val="C586C0"/>
                </a:solidFill>
                <a:effectLst/>
                <a:latin typeface="Droid Sans Mono"/>
              </a:rPr>
              <a:t>from</a:t>
            </a:r>
            <a:r>
              <a:rPr lang="en-IN" b="0" dirty="0">
                <a:solidFill>
                  <a:srgbClr val="D4D4D4"/>
                </a:solidFill>
                <a:effectLst/>
                <a:latin typeface="Droid Sans Mono"/>
              </a:rPr>
              <a:t> </a:t>
            </a:r>
            <a:r>
              <a:rPr lang="en-IN" b="0" dirty="0">
                <a:solidFill>
                  <a:srgbClr val="4EC9B0"/>
                </a:solidFill>
                <a:effectLst/>
                <a:latin typeface="Droid Sans Mono"/>
              </a:rPr>
              <a:t>mininet</a:t>
            </a:r>
            <a:r>
              <a:rPr lang="en-IN" b="0" dirty="0">
                <a:solidFill>
                  <a:srgbClr val="D4D4D4"/>
                </a:solidFill>
                <a:effectLst/>
                <a:latin typeface="Droid Sans Mono"/>
              </a:rPr>
              <a:t>.</a:t>
            </a:r>
            <a:r>
              <a:rPr lang="en-IN" b="0" dirty="0">
                <a:solidFill>
                  <a:srgbClr val="4EC9B0"/>
                </a:solidFill>
                <a:effectLst/>
                <a:latin typeface="Droid Sans Mono"/>
              </a:rPr>
              <a:t>net</a:t>
            </a:r>
            <a:r>
              <a:rPr lang="en-IN" b="0" dirty="0">
                <a:solidFill>
                  <a:srgbClr val="D4D4D4"/>
                </a:solidFill>
                <a:effectLst/>
                <a:latin typeface="Droid Sans Mono"/>
              </a:rPr>
              <a:t> </a:t>
            </a:r>
            <a:r>
              <a:rPr lang="en-IN" b="0" dirty="0">
                <a:solidFill>
                  <a:srgbClr val="C586C0"/>
                </a:solidFill>
                <a:effectLst/>
                <a:latin typeface="Droid Sans Mono"/>
              </a:rPr>
              <a:t>import</a:t>
            </a:r>
            <a:r>
              <a:rPr lang="en-IN" b="0" dirty="0">
                <a:solidFill>
                  <a:srgbClr val="D4D4D4"/>
                </a:solidFill>
                <a:effectLst/>
                <a:latin typeface="Droid Sans Mono"/>
              </a:rPr>
              <a:t> </a:t>
            </a:r>
            <a:r>
              <a:rPr lang="en-IN" b="0" dirty="0">
                <a:solidFill>
                  <a:srgbClr val="4EC9B0"/>
                </a:solidFill>
                <a:effectLst/>
                <a:latin typeface="Droid Sans Mono"/>
              </a:rPr>
              <a:t>Mininet</a:t>
            </a:r>
            <a:endParaRPr lang="en-IN" b="0" dirty="0">
              <a:solidFill>
                <a:srgbClr val="D4D4D4"/>
              </a:solidFill>
              <a:effectLst/>
              <a:latin typeface="Droid Sans Mono"/>
            </a:endParaRPr>
          </a:p>
          <a:p>
            <a:pPr marL="0" indent="0">
              <a:buNone/>
            </a:pPr>
            <a:r>
              <a:rPr lang="en-IN" b="0" dirty="0">
                <a:solidFill>
                  <a:srgbClr val="C586C0"/>
                </a:solidFill>
                <a:effectLst/>
                <a:latin typeface="Droid Sans Mono"/>
              </a:rPr>
              <a:t>from</a:t>
            </a:r>
            <a:r>
              <a:rPr lang="en-IN" b="0" dirty="0">
                <a:solidFill>
                  <a:srgbClr val="D4D4D4"/>
                </a:solidFill>
                <a:effectLst/>
                <a:latin typeface="Droid Sans Mono"/>
              </a:rPr>
              <a:t> </a:t>
            </a:r>
            <a:r>
              <a:rPr lang="en-IN" b="0" dirty="0" err="1">
                <a:solidFill>
                  <a:srgbClr val="4EC9B0"/>
                </a:solidFill>
                <a:effectLst/>
                <a:latin typeface="Droid Sans Mono"/>
              </a:rPr>
              <a:t>mininet</a:t>
            </a:r>
            <a:r>
              <a:rPr lang="en-IN" b="0" dirty="0" err="1">
                <a:solidFill>
                  <a:srgbClr val="D4D4D4"/>
                </a:solidFill>
                <a:effectLst/>
                <a:latin typeface="Droid Sans Mono"/>
              </a:rPr>
              <a:t>.</a:t>
            </a:r>
            <a:r>
              <a:rPr lang="en-IN" b="0" dirty="0" err="1">
                <a:solidFill>
                  <a:srgbClr val="4EC9B0"/>
                </a:solidFill>
                <a:effectLst/>
                <a:latin typeface="Droid Sans Mono"/>
              </a:rPr>
              <a:t>topo</a:t>
            </a:r>
            <a:r>
              <a:rPr lang="en-IN" b="0" dirty="0">
                <a:solidFill>
                  <a:srgbClr val="D4D4D4"/>
                </a:solidFill>
                <a:effectLst/>
                <a:latin typeface="Droid Sans Mono"/>
              </a:rPr>
              <a:t> </a:t>
            </a:r>
            <a:r>
              <a:rPr lang="en-IN" b="0" dirty="0">
                <a:solidFill>
                  <a:srgbClr val="C586C0"/>
                </a:solidFill>
                <a:effectLst/>
                <a:latin typeface="Droid Sans Mono"/>
              </a:rPr>
              <a:t>import</a:t>
            </a:r>
            <a:r>
              <a:rPr lang="en-IN" b="0" dirty="0">
                <a:solidFill>
                  <a:srgbClr val="D4D4D4"/>
                </a:solidFill>
                <a:effectLst/>
                <a:latin typeface="Droid Sans Mono"/>
              </a:rPr>
              <a:t> </a:t>
            </a:r>
            <a:r>
              <a:rPr lang="en-IN" b="0" dirty="0" err="1">
                <a:solidFill>
                  <a:srgbClr val="4EC9B0"/>
                </a:solidFill>
                <a:effectLst/>
                <a:latin typeface="Droid Sans Mono"/>
              </a:rPr>
              <a:t>Topo</a:t>
            </a:r>
            <a:endParaRPr lang="en-IN" b="0" dirty="0">
              <a:solidFill>
                <a:srgbClr val="D4D4D4"/>
              </a:solidFill>
              <a:effectLst/>
              <a:latin typeface="Droid Sans Mono"/>
            </a:endParaRPr>
          </a:p>
          <a:p>
            <a:pPr marL="0" indent="0">
              <a:buNone/>
            </a:pPr>
            <a:r>
              <a:rPr lang="en-IN" b="0" dirty="0">
                <a:solidFill>
                  <a:srgbClr val="C586C0"/>
                </a:solidFill>
                <a:effectLst/>
                <a:latin typeface="Droid Sans Mono"/>
              </a:rPr>
              <a:t>from</a:t>
            </a:r>
            <a:r>
              <a:rPr lang="en-IN" b="0" dirty="0">
                <a:solidFill>
                  <a:srgbClr val="D4D4D4"/>
                </a:solidFill>
                <a:effectLst/>
                <a:latin typeface="Droid Sans Mono"/>
              </a:rPr>
              <a:t> </a:t>
            </a:r>
            <a:r>
              <a:rPr lang="en-IN" b="0" dirty="0" err="1">
                <a:solidFill>
                  <a:srgbClr val="4EC9B0"/>
                </a:solidFill>
                <a:effectLst/>
                <a:latin typeface="Droid Sans Mono"/>
              </a:rPr>
              <a:t>mininet</a:t>
            </a:r>
            <a:r>
              <a:rPr lang="en-IN" b="0" dirty="0" err="1">
                <a:solidFill>
                  <a:srgbClr val="D4D4D4"/>
                </a:solidFill>
                <a:effectLst/>
                <a:latin typeface="Droid Sans Mono"/>
              </a:rPr>
              <a:t>.</a:t>
            </a:r>
            <a:r>
              <a:rPr lang="en-IN" b="0" dirty="0" err="1">
                <a:solidFill>
                  <a:srgbClr val="4EC9B0"/>
                </a:solidFill>
                <a:effectLst/>
                <a:latin typeface="Droid Sans Mono"/>
              </a:rPr>
              <a:t>node</a:t>
            </a:r>
            <a:r>
              <a:rPr lang="en-IN" b="0" dirty="0">
                <a:solidFill>
                  <a:srgbClr val="D4D4D4"/>
                </a:solidFill>
                <a:effectLst/>
                <a:latin typeface="Droid Sans Mono"/>
              </a:rPr>
              <a:t> </a:t>
            </a:r>
            <a:r>
              <a:rPr lang="en-IN" b="0" dirty="0">
                <a:solidFill>
                  <a:srgbClr val="C586C0"/>
                </a:solidFill>
                <a:effectLst/>
                <a:latin typeface="Droid Sans Mono"/>
              </a:rPr>
              <a:t>import</a:t>
            </a:r>
            <a:r>
              <a:rPr lang="en-IN" b="0" dirty="0">
                <a:solidFill>
                  <a:srgbClr val="D4D4D4"/>
                </a:solidFill>
                <a:effectLst/>
                <a:latin typeface="Droid Sans Mono"/>
              </a:rPr>
              <a:t> </a:t>
            </a:r>
            <a:r>
              <a:rPr lang="en-IN" b="0" dirty="0" err="1">
                <a:solidFill>
                  <a:srgbClr val="4EC9B0"/>
                </a:solidFill>
                <a:effectLst/>
                <a:latin typeface="Droid Sans Mono"/>
              </a:rPr>
              <a:t>OVSSwitch</a:t>
            </a:r>
            <a:r>
              <a:rPr lang="en-IN" b="0" dirty="0">
                <a:solidFill>
                  <a:srgbClr val="D4D4D4"/>
                </a:solidFill>
                <a:effectLst/>
                <a:latin typeface="Droid Sans Mono"/>
              </a:rPr>
              <a:t>, </a:t>
            </a:r>
            <a:r>
              <a:rPr lang="en-IN" b="0" dirty="0">
                <a:solidFill>
                  <a:srgbClr val="4EC9B0"/>
                </a:solidFill>
                <a:effectLst/>
                <a:latin typeface="Droid Sans Mono"/>
              </a:rPr>
              <a:t>Controller</a:t>
            </a:r>
            <a:endParaRPr lang="en-IN" b="0" dirty="0">
              <a:solidFill>
                <a:srgbClr val="D4D4D4"/>
              </a:solidFill>
              <a:effectLst/>
              <a:latin typeface="Droid Sans Mono"/>
            </a:endParaRPr>
          </a:p>
          <a:p>
            <a:pPr marL="0" indent="0">
              <a:buNone/>
            </a:pPr>
            <a:r>
              <a:rPr lang="en-IN" b="0" dirty="0">
                <a:solidFill>
                  <a:srgbClr val="C586C0"/>
                </a:solidFill>
                <a:effectLst/>
                <a:latin typeface="Droid Sans Mono"/>
              </a:rPr>
              <a:t>from</a:t>
            </a:r>
            <a:r>
              <a:rPr lang="en-IN" b="0" dirty="0">
                <a:solidFill>
                  <a:srgbClr val="D4D4D4"/>
                </a:solidFill>
                <a:effectLst/>
                <a:latin typeface="Droid Sans Mono"/>
              </a:rPr>
              <a:t> </a:t>
            </a:r>
            <a:r>
              <a:rPr lang="en-IN" b="0" dirty="0" err="1">
                <a:solidFill>
                  <a:srgbClr val="4EC9B0"/>
                </a:solidFill>
                <a:effectLst/>
                <a:latin typeface="Droid Sans Mono"/>
              </a:rPr>
              <a:t>mininet</a:t>
            </a:r>
            <a:r>
              <a:rPr lang="en-IN" b="0" dirty="0" err="1">
                <a:solidFill>
                  <a:srgbClr val="D4D4D4"/>
                </a:solidFill>
                <a:effectLst/>
                <a:latin typeface="Droid Sans Mono"/>
              </a:rPr>
              <a:t>.</a:t>
            </a:r>
            <a:r>
              <a:rPr lang="en-IN" b="0" dirty="0" err="1">
                <a:solidFill>
                  <a:srgbClr val="4EC9B0"/>
                </a:solidFill>
                <a:effectLst/>
                <a:latin typeface="Droid Sans Mono"/>
              </a:rPr>
              <a:t>cli</a:t>
            </a:r>
            <a:r>
              <a:rPr lang="en-IN" b="0" dirty="0">
                <a:solidFill>
                  <a:srgbClr val="D4D4D4"/>
                </a:solidFill>
                <a:effectLst/>
                <a:latin typeface="Droid Sans Mono"/>
              </a:rPr>
              <a:t> </a:t>
            </a:r>
            <a:r>
              <a:rPr lang="en-IN" b="0" dirty="0">
                <a:solidFill>
                  <a:srgbClr val="C586C0"/>
                </a:solidFill>
                <a:effectLst/>
                <a:latin typeface="Droid Sans Mono"/>
              </a:rPr>
              <a:t>import</a:t>
            </a:r>
            <a:r>
              <a:rPr lang="en-IN" b="0" dirty="0">
                <a:solidFill>
                  <a:srgbClr val="D4D4D4"/>
                </a:solidFill>
                <a:effectLst/>
                <a:latin typeface="Droid Sans Mono"/>
              </a:rPr>
              <a:t> </a:t>
            </a:r>
            <a:r>
              <a:rPr lang="en-IN" b="0" dirty="0">
                <a:solidFill>
                  <a:srgbClr val="4EC9B0"/>
                </a:solidFill>
                <a:effectLst/>
                <a:latin typeface="Droid Sans Mono"/>
              </a:rPr>
              <a:t>CLI</a:t>
            </a:r>
            <a:endParaRPr lang="en-IN" b="0" dirty="0">
              <a:solidFill>
                <a:srgbClr val="D4D4D4"/>
              </a:solidFill>
              <a:effectLst/>
              <a:latin typeface="Droid Sans Mono"/>
            </a:endParaRPr>
          </a:p>
          <a:p>
            <a:pPr marL="0" indent="0">
              <a:buNone/>
            </a:pPr>
            <a:r>
              <a:rPr lang="en-IN" b="0" dirty="0">
                <a:solidFill>
                  <a:srgbClr val="C586C0"/>
                </a:solidFill>
                <a:effectLst/>
                <a:latin typeface="Droid Sans Mono"/>
              </a:rPr>
              <a:t>from</a:t>
            </a:r>
            <a:r>
              <a:rPr lang="en-IN" b="0" dirty="0">
                <a:solidFill>
                  <a:srgbClr val="D4D4D4"/>
                </a:solidFill>
                <a:effectLst/>
                <a:latin typeface="Droid Sans Mono"/>
              </a:rPr>
              <a:t> </a:t>
            </a:r>
            <a:r>
              <a:rPr lang="en-IN" b="0" dirty="0" err="1">
                <a:solidFill>
                  <a:srgbClr val="4EC9B0"/>
                </a:solidFill>
                <a:effectLst/>
                <a:latin typeface="Droid Sans Mono"/>
              </a:rPr>
              <a:t>mininet</a:t>
            </a:r>
            <a:r>
              <a:rPr lang="en-IN" b="0" dirty="0" err="1">
                <a:solidFill>
                  <a:srgbClr val="D4D4D4"/>
                </a:solidFill>
                <a:effectLst/>
                <a:latin typeface="Droid Sans Mono"/>
              </a:rPr>
              <a:t>.</a:t>
            </a:r>
            <a:r>
              <a:rPr lang="en-IN" b="0" dirty="0" err="1">
                <a:solidFill>
                  <a:srgbClr val="4EC9B0"/>
                </a:solidFill>
                <a:effectLst/>
                <a:latin typeface="Droid Sans Mono"/>
              </a:rPr>
              <a:t>link</a:t>
            </a:r>
            <a:r>
              <a:rPr lang="en-IN" b="0" dirty="0">
                <a:solidFill>
                  <a:srgbClr val="D4D4D4"/>
                </a:solidFill>
                <a:effectLst/>
                <a:latin typeface="Droid Sans Mono"/>
              </a:rPr>
              <a:t> </a:t>
            </a:r>
            <a:r>
              <a:rPr lang="en-IN" b="0" dirty="0">
                <a:solidFill>
                  <a:srgbClr val="C586C0"/>
                </a:solidFill>
                <a:effectLst/>
                <a:latin typeface="Droid Sans Mono"/>
              </a:rPr>
              <a:t>import</a:t>
            </a:r>
            <a:r>
              <a:rPr lang="en-IN" b="0" dirty="0">
                <a:solidFill>
                  <a:srgbClr val="D4D4D4"/>
                </a:solidFill>
                <a:effectLst/>
                <a:latin typeface="Droid Sans Mono"/>
              </a:rPr>
              <a:t> </a:t>
            </a:r>
            <a:r>
              <a:rPr lang="en-IN" b="0" dirty="0" err="1">
                <a:solidFill>
                  <a:srgbClr val="4EC9B0"/>
                </a:solidFill>
                <a:effectLst/>
                <a:latin typeface="Droid Sans Mono"/>
              </a:rPr>
              <a:t>TCLink</a:t>
            </a:r>
            <a:endParaRPr lang="en-IN" b="0" dirty="0">
              <a:solidFill>
                <a:srgbClr val="D4D4D4"/>
              </a:solidFill>
              <a:effectLst/>
              <a:latin typeface="Droid Sans Mono"/>
            </a:endParaRPr>
          </a:p>
          <a:p>
            <a:pPr marL="0" indent="0">
              <a:buNone/>
            </a:pPr>
            <a:br>
              <a:rPr lang="en-IN" b="0" dirty="0">
                <a:solidFill>
                  <a:srgbClr val="D4D4D4"/>
                </a:solidFill>
                <a:effectLst/>
                <a:latin typeface="Droid Sans Mono"/>
              </a:rPr>
            </a:br>
            <a:r>
              <a:rPr lang="en-IN" b="0" dirty="0">
                <a:solidFill>
                  <a:srgbClr val="569CD6"/>
                </a:solidFill>
                <a:effectLst/>
                <a:latin typeface="Droid Sans Mono"/>
              </a:rPr>
              <a:t>class</a:t>
            </a:r>
            <a:r>
              <a:rPr lang="en-IN" b="0" dirty="0">
                <a:solidFill>
                  <a:srgbClr val="D4D4D4"/>
                </a:solidFill>
                <a:effectLst/>
                <a:latin typeface="Droid Sans Mono"/>
              </a:rPr>
              <a:t> </a:t>
            </a:r>
            <a:r>
              <a:rPr lang="en-IN" b="0" dirty="0" err="1">
                <a:solidFill>
                  <a:srgbClr val="4EC9B0"/>
                </a:solidFill>
                <a:effectLst/>
                <a:latin typeface="Droid Sans Mono"/>
              </a:rPr>
              <a:t>MyTopology</a:t>
            </a:r>
            <a:r>
              <a:rPr lang="en-IN" b="0" dirty="0">
                <a:solidFill>
                  <a:srgbClr val="D4D4D4"/>
                </a:solidFill>
                <a:effectLst/>
                <a:latin typeface="Droid Sans Mono"/>
              </a:rPr>
              <a:t>(</a:t>
            </a:r>
            <a:r>
              <a:rPr lang="en-IN" b="0" dirty="0" err="1">
                <a:solidFill>
                  <a:srgbClr val="4EC9B0"/>
                </a:solidFill>
                <a:effectLst/>
                <a:latin typeface="Droid Sans Mono"/>
              </a:rPr>
              <a:t>Topo</a:t>
            </a:r>
            <a:r>
              <a:rPr lang="en-IN" b="0" dirty="0">
                <a:solidFill>
                  <a:srgbClr val="D4D4D4"/>
                </a:solidFill>
                <a:effectLst/>
                <a:latin typeface="Droid Sans Mono"/>
              </a:rPr>
              <a:t>):</a:t>
            </a:r>
          </a:p>
          <a:p>
            <a:pPr marL="0" indent="0">
              <a:buNone/>
            </a:pPr>
            <a:r>
              <a:rPr lang="en-IN" b="0" dirty="0">
                <a:solidFill>
                  <a:srgbClr val="569CD6"/>
                </a:solidFill>
                <a:effectLst/>
                <a:latin typeface="Droid Sans Mono"/>
              </a:rPr>
              <a:t>     def</a:t>
            </a:r>
            <a:r>
              <a:rPr lang="en-IN" b="0" dirty="0">
                <a:solidFill>
                  <a:srgbClr val="D4D4D4"/>
                </a:solidFill>
                <a:effectLst/>
                <a:latin typeface="Droid Sans Mono"/>
              </a:rPr>
              <a:t> </a:t>
            </a:r>
            <a:r>
              <a:rPr lang="en-IN" b="0" dirty="0">
                <a:solidFill>
                  <a:srgbClr val="DCDCAA"/>
                </a:solidFill>
                <a:effectLst/>
                <a:latin typeface="Droid Sans Mono"/>
              </a:rPr>
              <a:t>__</a:t>
            </a:r>
            <a:r>
              <a:rPr lang="en-IN" b="0" dirty="0" err="1">
                <a:solidFill>
                  <a:srgbClr val="DCDCAA"/>
                </a:solidFill>
                <a:effectLst/>
                <a:latin typeface="Droid Sans Mono"/>
              </a:rPr>
              <a:t>init</a:t>
            </a:r>
            <a:r>
              <a:rPr lang="en-IN" b="0" dirty="0">
                <a:solidFill>
                  <a:srgbClr val="DCDCAA"/>
                </a:solidFill>
                <a:effectLst/>
                <a:latin typeface="Droid Sans Mono"/>
              </a:rPr>
              <a:t>__</a:t>
            </a:r>
            <a:r>
              <a:rPr lang="en-IN" b="0" dirty="0">
                <a:solidFill>
                  <a:srgbClr val="D4D4D4"/>
                </a:solidFill>
                <a:effectLst/>
                <a:latin typeface="Droid Sans Mono"/>
              </a:rPr>
              <a:t>(</a:t>
            </a:r>
            <a:r>
              <a:rPr lang="en-IN" b="0" dirty="0">
                <a:solidFill>
                  <a:srgbClr val="9CDCFE"/>
                </a:solidFill>
                <a:effectLst/>
                <a:latin typeface="Droid Sans Mono"/>
              </a:rPr>
              <a:t>self</a:t>
            </a:r>
            <a:r>
              <a:rPr lang="en-IN" b="0" dirty="0">
                <a:solidFill>
                  <a:srgbClr val="D4D4D4"/>
                </a:solidFill>
                <a:effectLst/>
                <a:latin typeface="Droid Sans Mono"/>
              </a:rPr>
              <a:t>):</a:t>
            </a:r>
          </a:p>
          <a:p>
            <a:pPr marL="0" indent="0">
              <a:buNone/>
            </a:pPr>
            <a:r>
              <a:rPr lang="en-IN" b="0" dirty="0">
                <a:solidFill>
                  <a:srgbClr val="4EC9B0"/>
                </a:solidFill>
                <a:effectLst/>
                <a:latin typeface="Droid Sans Mono"/>
              </a:rPr>
              <a:t>         </a:t>
            </a:r>
            <a:r>
              <a:rPr lang="en-IN" b="0" dirty="0" err="1">
                <a:solidFill>
                  <a:srgbClr val="4EC9B0"/>
                </a:solidFill>
                <a:effectLst/>
                <a:latin typeface="Droid Sans Mono"/>
              </a:rPr>
              <a:t>Topo</a:t>
            </a:r>
            <a:r>
              <a:rPr lang="en-IN" b="0" dirty="0">
                <a:solidFill>
                  <a:srgbClr val="D4D4D4"/>
                </a:solidFill>
                <a:effectLst/>
                <a:latin typeface="Droid Sans Mono"/>
              </a:rPr>
              <a:t>.</a:t>
            </a:r>
            <a:r>
              <a:rPr lang="en-IN" b="0" dirty="0">
                <a:solidFill>
                  <a:srgbClr val="DCDCAA"/>
                </a:solidFill>
                <a:effectLst/>
                <a:latin typeface="Droid Sans Mono"/>
              </a:rPr>
              <a:t>__</a:t>
            </a:r>
            <a:r>
              <a:rPr lang="en-IN" b="0" dirty="0" err="1">
                <a:solidFill>
                  <a:srgbClr val="DCDCAA"/>
                </a:solidFill>
                <a:effectLst/>
                <a:latin typeface="Droid Sans Mono"/>
              </a:rPr>
              <a:t>init</a:t>
            </a:r>
            <a:r>
              <a:rPr lang="en-IN" b="0" dirty="0">
                <a:solidFill>
                  <a:srgbClr val="DCDCAA"/>
                </a:solidFill>
                <a:effectLst/>
                <a:latin typeface="Droid Sans Mono"/>
              </a:rPr>
              <a:t>__</a:t>
            </a:r>
            <a:r>
              <a:rPr lang="en-IN" b="0" dirty="0">
                <a:solidFill>
                  <a:srgbClr val="D4D4D4"/>
                </a:solidFill>
                <a:effectLst/>
                <a:latin typeface="Droid Sans Mono"/>
              </a:rPr>
              <a:t>(</a:t>
            </a:r>
            <a:r>
              <a:rPr lang="en-IN" b="0" dirty="0">
                <a:solidFill>
                  <a:srgbClr val="9CDCFE"/>
                </a:solidFill>
                <a:effectLst/>
                <a:latin typeface="Droid Sans Mono"/>
              </a:rPr>
              <a:t>self</a:t>
            </a:r>
            <a:r>
              <a:rPr lang="en-IN" b="0" dirty="0">
                <a:solidFill>
                  <a:srgbClr val="D4D4D4"/>
                </a:solidFill>
                <a:effectLst/>
                <a:latin typeface="Droid Sans Mono"/>
              </a:rPr>
              <a:t>)</a:t>
            </a:r>
          </a:p>
          <a:p>
            <a:pPr marL="0" indent="0">
              <a:buNone/>
            </a:pPr>
            <a:br>
              <a:rPr lang="en-IN" b="0" dirty="0">
                <a:solidFill>
                  <a:srgbClr val="D4D4D4"/>
                </a:solidFill>
                <a:effectLst/>
                <a:latin typeface="Droid Sans Mono"/>
              </a:rPr>
            </a:br>
            <a:r>
              <a:rPr lang="en-IN" b="0" dirty="0">
                <a:solidFill>
                  <a:srgbClr val="D4D4D4"/>
                </a:solidFill>
                <a:effectLst/>
                <a:latin typeface="Droid Sans Mono"/>
              </a:rPr>
              <a:t>            </a:t>
            </a:r>
            <a:r>
              <a:rPr lang="en-IN" b="0" dirty="0">
                <a:solidFill>
                  <a:srgbClr val="6A9955"/>
                </a:solidFill>
                <a:effectLst/>
                <a:latin typeface="Droid Sans Mono"/>
              </a:rPr>
              <a:t># Add switches</a:t>
            </a:r>
            <a:endParaRPr lang="en-IN" b="0" dirty="0">
              <a:solidFill>
                <a:srgbClr val="D4D4D4"/>
              </a:solidFill>
              <a:effectLst/>
              <a:latin typeface="Droid Sans Mono"/>
            </a:endParaRPr>
          </a:p>
          <a:p>
            <a:pPr marL="0" indent="0">
              <a:buNone/>
            </a:pPr>
            <a:r>
              <a:rPr lang="en-IN" dirty="0">
                <a:solidFill>
                  <a:srgbClr val="9CDCFE"/>
                </a:solidFill>
                <a:latin typeface="Droid Sans Mono"/>
              </a:rPr>
              <a:t>            </a:t>
            </a:r>
            <a:r>
              <a:rPr lang="en-IN" b="0" dirty="0">
                <a:solidFill>
                  <a:srgbClr val="9CDCFE"/>
                </a:solidFill>
                <a:effectLst/>
                <a:latin typeface="Droid Sans Mono"/>
              </a:rPr>
              <a:t>switches</a:t>
            </a:r>
            <a:r>
              <a:rPr lang="en-IN" b="0" dirty="0">
                <a:solidFill>
                  <a:srgbClr val="D4D4D4"/>
                </a:solidFill>
                <a:effectLst/>
                <a:latin typeface="Droid Sans Mono"/>
              </a:rPr>
              <a:t> = []</a:t>
            </a:r>
          </a:p>
          <a:p>
            <a:pPr marL="0" indent="0">
              <a:buNone/>
            </a:pPr>
            <a:r>
              <a:rPr lang="en-IN" dirty="0">
                <a:solidFill>
                  <a:srgbClr val="D4D4D4"/>
                </a:solidFill>
                <a:latin typeface="Droid Sans Mono"/>
              </a:rPr>
              <a:t>            </a:t>
            </a:r>
            <a:r>
              <a:rPr lang="en-IN" b="0" dirty="0">
                <a:solidFill>
                  <a:srgbClr val="C586C0"/>
                </a:solidFill>
                <a:effectLst/>
                <a:latin typeface="Droid Sans Mono"/>
              </a:rPr>
              <a:t>for</a:t>
            </a:r>
            <a:r>
              <a:rPr lang="en-IN" b="0" dirty="0">
                <a:solidFill>
                  <a:srgbClr val="D4D4D4"/>
                </a:solidFill>
                <a:effectLst/>
                <a:latin typeface="Droid Sans Mono"/>
              </a:rPr>
              <a:t> </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C586C0"/>
                </a:solidFill>
                <a:effectLst/>
                <a:latin typeface="Droid Sans Mono"/>
              </a:rPr>
              <a:t>in</a:t>
            </a:r>
            <a:r>
              <a:rPr lang="en-IN" b="0" dirty="0">
                <a:solidFill>
                  <a:srgbClr val="D4D4D4"/>
                </a:solidFill>
                <a:effectLst/>
                <a:latin typeface="Droid Sans Mono"/>
              </a:rPr>
              <a:t> </a:t>
            </a:r>
            <a:r>
              <a:rPr lang="en-IN" b="0" dirty="0">
                <a:solidFill>
                  <a:srgbClr val="4EC9B0"/>
                </a:solidFill>
                <a:effectLst/>
                <a:latin typeface="Droid Sans Mono"/>
              </a:rPr>
              <a:t>range</a:t>
            </a:r>
            <a:r>
              <a:rPr lang="en-IN" b="0" dirty="0">
                <a:solidFill>
                  <a:srgbClr val="D4D4D4"/>
                </a:solidFill>
                <a:effectLst/>
                <a:latin typeface="Droid Sans Mono"/>
              </a:rPr>
              <a:t>(</a:t>
            </a:r>
            <a:r>
              <a:rPr lang="en-IN" b="0" dirty="0">
                <a:solidFill>
                  <a:srgbClr val="B5CEA8"/>
                </a:solidFill>
                <a:effectLst/>
                <a:latin typeface="Droid Sans Mono"/>
              </a:rPr>
              <a:t>6</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switch</a:t>
            </a:r>
            <a:r>
              <a:rPr lang="en-IN" b="0" dirty="0">
                <a:solidFill>
                  <a:srgbClr val="D4D4D4"/>
                </a:solidFill>
                <a:effectLst/>
                <a:latin typeface="Droid Sans Mono"/>
              </a:rPr>
              <a:t> = </a:t>
            </a:r>
            <a:r>
              <a:rPr lang="en-IN" b="0" dirty="0" err="1">
                <a:solidFill>
                  <a:srgbClr val="9CDCFE"/>
                </a:solidFill>
                <a:effectLst/>
                <a:latin typeface="Droid Sans Mono"/>
              </a:rPr>
              <a:t>self</a:t>
            </a:r>
            <a:r>
              <a:rPr lang="en-IN" b="0" dirty="0" err="1">
                <a:solidFill>
                  <a:srgbClr val="D4D4D4"/>
                </a:solidFill>
                <a:effectLst/>
                <a:latin typeface="Droid Sans Mono"/>
              </a:rPr>
              <a:t>.</a:t>
            </a:r>
            <a:r>
              <a:rPr lang="en-IN" b="0" dirty="0" err="1">
                <a:solidFill>
                  <a:srgbClr val="DCDCAA"/>
                </a:solidFill>
                <a:effectLst/>
                <a:latin typeface="Droid Sans Mono"/>
              </a:rPr>
              <a:t>addSwitch</a:t>
            </a:r>
            <a:r>
              <a:rPr lang="en-IN" b="0" dirty="0">
                <a:solidFill>
                  <a:srgbClr val="D4D4D4"/>
                </a:solidFill>
                <a:effectLst/>
                <a:latin typeface="Droid Sans Mono"/>
              </a:rPr>
              <a:t>(</a:t>
            </a:r>
            <a:r>
              <a:rPr lang="en-IN" b="0" dirty="0">
                <a:solidFill>
                  <a:srgbClr val="CE9178"/>
                </a:solidFill>
                <a:effectLst/>
                <a:latin typeface="Droid Sans Mono"/>
              </a:rPr>
              <a:t>'s</a:t>
            </a:r>
            <a:r>
              <a:rPr lang="en-IN" b="0" dirty="0">
                <a:solidFill>
                  <a:srgbClr val="569CD6"/>
                </a:solidFill>
                <a:effectLst/>
                <a:latin typeface="Droid Sans Mono"/>
              </a:rPr>
              <a:t>{}</a:t>
            </a:r>
            <a:r>
              <a:rPr lang="en-IN" b="0" dirty="0">
                <a:solidFill>
                  <a:srgbClr val="CE9178"/>
                </a:solidFill>
                <a:effectLst/>
                <a:latin typeface="Droid Sans Mono"/>
              </a:rPr>
              <a:t>'</a:t>
            </a:r>
            <a:r>
              <a:rPr lang="en-IN" b="0" dirty="0">
                <a:solidFill>
                  <a:srgbClr val="D4D4D4"/>
                </a:solidFill>
                <a:effectLst/>
                <a:latin typeface="Droid Sans Mono"/>
              </a:rPr>
              <a:t>.</a:t>
            </a:r>
            <a:r>
              <a:rPr lang="en-IN" b="0" dirty="0">
                <a:solidFill>
                  <a:srgbClr val="DCDCAA"/>
                </a:solidFill>
                <a:effectLst/>
                <a:latin typeface="Droid Sans Mono"/>
              </a:rPr>
              <a:t>format</a:t>
            </a:r>
            <a:r>
              <a:rPr lang="en-IN" b="0" dirty="0">
                <a:solidFill>
                  <a:srgbClr val="D4D4D4"/>
                </a:solidFill>
                <a:effectLst/>
                <a:latin typeface="Droid Sans Mono"/>
              </a:rPr>
              <a:t>(</a:t>
            </a:r>
            <a:r>
              <a:rPr lang="en-IN" b="0" dirty="0">
                <a:solidFill>
                  <a:srgbClr val="9CDCFE"/>
                </a:solidFill>
                <a:effectLst/>
                <a:latin typeface="Droid Sans Mono"/>
              </a:rPr>
              <a:t>i</a:t>
            </a:r>
            <a:r>
              <a:rPr lang="en-IN" b="0" dirty="0">
                <a:solidFill>
                  <a:srgbClr val="D4D4D4"/>
                </a:solidFill>
                <a:effectLst/>
                <a:latin typeface="Droid Sans Mono"/>
              </a:rPr>
              <a:t>+</a:t>
            </a:r>
            <a:r>
              <a:rPr lang="en-IN" b="0" dirty="0">
                <a:solidFill>
                  <a:srgbClr val="B5CEA8"/>
                </a:solidFill>
                <a:effectLst/>
                <a:latin typeface="Droid Sans Mono"/>
              </a:rPr>
              <a:t>1</a:t>
            </a:r>
            <a:r>
              <a:rPr lang="en-IN" b="0" dirty="0">
                <a:solidFill>
                  <a:srgbClr val="D4D4D4"/>
                </a:solidFill>
                <a:effectLst/>
                <a:latin typeface="Droid Sans Mono"/>
              </a:rPr>
              <a:t>), </a:t>
            </a:r>
            <a:r>
              <a:rPr lang="en-IN" b="0" dirty="0" err="1">
                <a:solidFill>
                  <a:srgbClr val="9CDCFE"/>
                </a:solidFill>
                <a:effectLst/>
                <a:latin typeface="Droid Sans Mono"/>
              </a:rPr>
              <a:t>cls</a:t>
            </a:r>
            <a:r>
              <a:rPr lang="en-IN" b="0" dirty="0">
                <a:solidFill>
                  <a:srgbClr val="D4D4D4"/>
                </a:solidFill>
                <a:effectLst/>
                <a:latin typeface="Droid Sans Mono"/>
              </a:rPr>
              <a:t>=</a:t>
            </a:r>
            <a:r>
              <a:rPr lang="en-IN" b="0" dirty="0" err="1">
                <a:solidFill>
                  <a:srgbClr val="4EC9B0"/>
                </a:solidFill>
                <a:effectLst/>
                <a:latin typeface="Droid Sans Mono"/>
              </a:rPr>
              <a:t>OVSSwitch</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a:t>
            </a:r>
            <a:r>
              <a:rPr lang="en-IN" b="0" dirty="0" err="1">
                <a:solidFill>
                  <a:srgbClr val="9CDCFE"/>
                </a:solidFill>
                <a:effectLst/>
                <a:latin typeface="Droid Sans Mono"/>
              </a:rPr>
              <a:t>switches</a:t>
            </a:r>
            <a:r>
              <a:rPr lang="en-IN" b="0" dirty="0" err="1">
                <a:solidFill>
                  <a:srgbClr val="D4D4D4"/>
                </a:solidFill>
                <a:effectLst/>
                <a:latin typeface="Droid Sans Mono"/>
              </a:rPr>
              <a:t>.</a:t>
            </a:r>
            <a:r>
              <a:rPr lang="en-IN" b="0" dirty="0" err="1">
                <a:solidFill>
                  <a:srgbClr val="DCDCAA"/>
                </a:solidFill>
                <a:effectLst/>
                <a:latin typeface="Droid Sans Mono"/>
              </a:rPr>
              <a:t>append</a:t>
            </a:r>
            <a:r>
              <a:rPr lang="en-IN" b="0" dirty="0">
                <a:solidFill>
                  <a:srgbClr val="D4D4D4"/>
                </a:solidFill>
                <a:effectLst/>
                <a:latin typeface="Droid Sans Mono"/>
              </a:rPr>
              <a:t>(</a:t>
            </a:r>
            <a:r>
              <a:rPr lang="en-IN" b="0" dirty="0">
                <a:solidFill>
                  <a:srgbClr val="9CDCFE"/>
                </a:solidFill>
                <a:effectLst/>
                <a:latin typeface="Droid Sans Mono"/>
              </a:rPr>
              <a:t>switch</a:t>
            </a:r>
            <a:r>
              <a:rPr lang="en-IN" b="0" dirty="0">
                <a:solidFill>
                  <a:srgbClr val="D4D4D4"/>
                </a:solidFill>
                <a:effectLst/>
                <a:latin typeface="Droid Sans Mono"/>
              </a:rPr>
              <a:t>)</a:t>
            </a:r>
          </a:p>
          <a:p>
            <a:endParaRPr lang="en-IN" dirty="0">
              <a:solidFill>
                <a:srgbClr val="D4D4D4"/>
              </a:solidFill>
              <a:latin typeface="Droid Sans Mono"/>
            </a:endParaRPr>
          </a:p>
          <a:p>
            <a:pPr marL="0" indent="0">
              <a:buNone/>
            </a:pPr>
            <a:r>
              <a:rPr lang="en-IN" b="0" dirty="0">
                <a:solidFill>
                  <a:srgbClr val="D4D4D4"/>
                </a:solidFill>
                <a:effectLst/>
                <a:latin typeface="Droid Sans Mono"/>
              </a:rPr>
              <a:t>            </a:t>
            </a:r>
            <a:r>
              <a:rPr lang="en-IN" b="0" dirty="0">
                <a:solidFill>
                  <a:srgbClr val="6A9955"/>
                </a:solidFill>
                <a:effectLst/>
                <a:latin typeface="Droid Sans Mono"/>
              </a:rPr>
              <a:t># Add hosts</a:t>
            </a:r>
            <a:endParaRPr lang="en-IN" b="0" dirty="0">
              <a:solidFill>
                <a:srgbClr val="D4D4D4"/>
              </a:solidFill>
              <a:effectLst/>
              <a:latin typeface="Droid Sans Mono"/>
            </a:endParaRPr>
          </a:p>
          <a:p>
            <a:pPr marL="0" indent="0">
              <a:buNone/>
            </a:pPr>
            <a:r>
              <a:rPr lang="en-IN" b="0" dirty="0">
                <a:solidFill>
                  <a:srgbClr val="9CDCFE"/>
                </a:solidFill>
                <a:effectLst/>
                <a:latin typeface="Droid Sans Mono"/>
              </a:rPr>
              <a:t>            hosts</a:t>
            </a:r>
            <a:r>
              <a:rPr lang="en-IN" b="0" dirty="0">
                <a:solidFill>
                  <a:srgbClr val="D4D4D4"/>
                </a:solidFill>
                <a:effectLst/>
                <a:latin typeface="Droid Sans Mono"/>
              </a:rPr>
              <a:t> = []</a:t>
            </a:r>
          </a:p>
          <a:p>
            <a:pPr marL="0" indent="0">
              <a:buNone/>
            </a:pPr>
            <a:r>
              <a:rPr lang="en-IN" b="0" dirty="0">
                <a:solidFill>
                  <a:srgbClr val="C586C0"/>
                </a:solidFill>
                <a:effectLst/>
                <a:latin typeface="Droid Sans Mono"/>
              </a:rPr>
              <a:t>            for</a:t>
            </a:r>
            <a:r>
              <a:rPr lang="en-IN" b="0" dirty="0">
                <a:solidFill>
                  <a:srgbClr val="D4D4D4"/>
                </a:solidFill>
                <a:effectLst/>
                <a:latin typeface="Droid Sans Mono"/>
              </a:rPr>
              <a:t> </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C586C0"/>
                </a:solidFill>
                <a:effectLst/>
                <a:latin typeface="Droid Sans Mono"/>
              </a:rPr>
              <a:t>in</a:t>
            </a:r>
            <a:r>
              <a:rPr lang="en-IN" b="0" dirty="0">
                <a:solidFill>
                  <a:srgbClr val="D4D4D4"/>
                </a:solidFill>
                <a:effectLst/>
                <a:latin typeface="Droid Sans Mono"/>
              </a:rPr>
              <a:t> </a:t>
            </a:r>
            <a:r>
              <a:rPr lang="en-IN" b="0" dirty="0">
                <a:solidFill>
                  <a:srgbClr val="4EC9B0"/>
                </a:solidFill>
                <a:effectLst/>
                <a:latin typeface="Droid Sans Mono"/>
              </a:rPr>
              <a:t>range</a:t>
            </a:r>
            <a:r>
              <a:rPr lang="en-IN" b="0" dirty="0">
                <a:solidFill>
                  <a:srgbClr val="D4D4D4"/>
                </a:solidFill>
                <a:effectLst/>
                <a:latin typeface="Droid Sans Mono"/>
              </a:rPr>
              <a:t>(</a:t>
            </a:r>
            <a:r>
              <a:rPr lang="en-IN" b="0" dirty="0">
                <a:solidFill>
                  <a:srgbClr val="B5CEA8"/>
                </a:solidFill>
                <a:effectLst/>
                <a:latin typeface="Droid Sans Mono"/>
              </a:rPr>
              <a:t>8</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host</a:t>
            </a:r>
            <a:r>
              <a:rPr lang="en-IN" b="0" dirty="0">
                <a:solidFill>
                  <a:srgbClr val="D4D4D4"/>
                </a:solidFill>
                <a:effectLst/>
                <a:latin typeface="Droid Sans Mono"/>
              </a:rPr>
              <a:t> = </a:t>
            </a:r>
            <a:r>
              <a:rPr lang="en-IN" b="0" dirty="0" err="1">
                <a:solidFill>
                  <a:srgbClr val="9CDCFE"/>
                </a:solidFill>
                <a:effectLst/>
                <a:latin typeface="Droid Sans Mono"/>
              </a:rPr>
              <a:t>self</a:t>
            </a:r>
            <a:r>
              <a:rPr lang="en-IN" b="0" dirty="0" err="1">
                <a:solidFill>
                  <a:srgbClr val="D4D4D4"/>
                </a:solidFill>
                <a:effectLst/>
                <a:latin typeface="Droid Sans Mono"/>
              </a:rPr>
              <a:t>.</a:t>
            </a:r>
            <a:r>
              <a:rPr lang="en-IN" b="0" dirty="0" err="1">
                <a:solidFill>
                  <a:srgbClr val="DCDCAA"/>
                </a:solidFill>
                <a:effectLst/>
                <a:latin typeface="Droid Sans Mono"/>
              </a:rPr>
              <a:t>addHost</a:t>
            </a:r>
            <a:r>
              <a:rPr lang="en-IN" b="0" dirty="0">
                <a:solidFill>
                  <a:srgbClr val="D4D4D4"/>
                </a:solidFill>
                <a:effectLst/>
                <a:latin typeface="Droid Sans Mono"/>
              </a:rPr>
              <a:t>(</a:t>
            </a:r>
            <a:r>
              <a:rPr lang="en-IN" b="0" dirty="0">
                <a:solidFill>
                  <a:srgbClr val="CE9178"/>
                </a:solidFill>
                <a:effectLst/>
                <a:latin typeface="Droid Sans Mono"/>
              </a:rPr>
              <a:t>'h</a:t>
            </a:r>
            <a:r>
              <a:rPr lang="en-IN" b="0" dirty="0">
                <a:solidFill>
                  <a:srgbClr val="569CD6"/>
                </a:solidFill>
                <a:effectLst/>
                <a:latin typeface="Droid Sans Mono"/>
              </a:rPr>
              <a:t>{}</a:t>
            </a:r>
            <a:r>
              <a:rPr lang="en-IN" b="0" dirty="0">
                <a:solidFill>
                  <a:srgbClr val="CE9178"/>
                </a:solidFill>
                <a:effectLst/>
                <a:latin typeface="Droid Sans Mono"/>
              </a:rPr>
              <a:t>'</a:t>
            </a:r>
            <a:r>
              <a:rPr lang="en-IN" b="0" dirty="0">
                <a:solidFill>
                  <a:srgbClr val="D4D4D4"/>
                </a:solidFill>
                <a:effectLst/>
                <a:latin typeface="Droid Sans Mono"/>
              </a:rPr>
              <a:t>.</a:t>
            </a:r>
            <a:r>
              <a:rPr lang="en-IN" b="0" dirty="0">
                <a:solidFill>
                  <a:srgbClr val="DCDCAA"/>
                </a:solidFill>
                <a:effectLst/>
                <a:latin typeface="Droid Sans Mono"/>
              </a:rPr>
              <a:t>format</a:t>
            </a:r>
            <a:r>
              <a:rPr lang="en-IN" b="0" dirty="0">
                <a:solidFill>
                  <a:srgbClr val="D4D4D4"/>
                </a:solidFill>
                <a:effectLst/>
                <a:latin typeface="Droid Sans Mono"/>
              </a:rPr>
              <a:t>(</a:t>
            </a:r>
            <a:r>
              <a:rPr lang="en-IN" b="0" dirty="0">
                <a:solidFill>
                  <a:srgbClr val="9CDCFE"/>
                </a:solidFill>
                <a:effectLst/>
                <a:latin typeface="Droid Sans Mono"/>
              </a:rPr>
              <a:t>i</a:t>
            </a:r>
            <a:r>
              <a:rPr lang="en-IN" b="0" dirty="0">
                <a:solidFill>
                  <a:srgbClr val="D4D4D4"/>
                </a:solidFill>
                <a:effectLst/>
                <a:latin typeface="Droid Sans Mono"/>
              </a:rPr>
              <a:t>+</a:t>
            </a:r>
            <a:r>
              <a:rPr lang="en-IN" b="0" dirty="0">
                <a:solidFill>
                  <a:srgbClr val="B5CEA8"/>
                </a:solidFill>
                <a:effectLst/>
                <a:latin typeface="Droid Sans Mono"/>
              </a:rPr>
              <a:t>1</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a:t>
            </a:r>
            <a:r>
              <a:rPr lang="en-IN" b="0" dirty="0" err="1">
                <a:solidFill>
                  <a:srgbClr val="9CDCFE"/>
                </a:solidFill>
                <a:effectLst/>
                <a:latin typeface="Droid Sans Mono"/>
              </a:rPr>
              <a:t>hosts</a:t>
            </a:r>
            <a:r>
              <a:rPr lang="en-IN" b="0" dirty="0" err="1">
                <a:solidFill>
                  <a:srgbClr val="D4D4D4"/>
                </a:solidFill>
                <a:effectLst/>
                <a:latin typeface="Droid Sans Mono"/>
              </a:rPr>
              <a:t>.</a:t>
            </a:r>
            <a:r>
              <a:rPr lang="en-IN" b="0" dirty="0" err="1">
                <a:solidFill>
                  <a:srgbClr val="DCDCAA"/>
                </a:solidFill>
                <a:effectLst/>
                <a:latin typeface="Droid Sans Mono"/>
              </a:rPr>
              <a:t>append</a:t>
            </a:r>
            <a:r>
              <a:rPr lang="en-IN" b="0" dirty="0">
                <a:solidFill>
                  <a:srgbClr val="D4D4D4"/>
                </a:solidFill>
                <a:effectLst/>
                <a:latin typeface="Droid Sans Mono"/>
              </a:rPr>
              <a:t>(</a:t>
            </a:r>
            <a:r>
              <a:rPr lang="en-IN" b="0" dirty="0">
                <a:solidFill>
                  <a:srgbClr val="9CDCFE"/>
                </a:solidFill>
                <a:effectLst/>
                <a:latin typeface="Droid Sans Mono"/>
              </a:rPr>
              <a:t>host</a:t>
            </a:r>
            <a:r>
              <a:rPr lang="en-IN" b="0" dirty="0">
                <a:solidFill>
                  <a:srgbClr val="D4D4D4"/>
                </a:solidFill>
                <a:effectLst/>
                <a:latin typeface="Droid Sans Mono"/>
              </a:rPr>
              <a:t>)</a:t>
            </a:r>
          </a:p>
          <a:p>
            <a:pPr marL="0" indent="0">
              <a:buNone/>
            </a:pPr>
            <a:endParaRPr lang="en-IN" dirty="0">
              <a:solidFill>
                <a:srgbClr val="D4D4D4"/>
              </a:solidFill>
              <a:latin typeface="Droid Sans Mono"/>
            </a:endParaRPr>
          </a:p>
          <a:p>
            <a:pPr marL="0" indent="0">
              <a:buNone/>
            </a:pPr>
            <a:r>
              <a:rPr lang="en-IN" b="0" dirty="0">
                <a:solidFill>
                  <a:srgbClr val="D4D4D4"/>
                </a:solidFill>
                <a:effectLst/>
                <a:latin typeface="Droid Sans Mono"/>
              </a:rPr>
              <a:t>            </a:t>
            </a:r>
            <a:r>
              <a:rPr lang="en-IN" b="0" dirty="0">
                <a:solidFill>
                  <a:srgbClr val="6A9955"/>
                </a:solidFill>
                <a:effectLst/>
                <a:latin typeface="Droid Sans Mono"/>
              </a:rPr>
              <a:t># Add servers</a:t>
            </a:r>
            <a:endParaRPr lang="en-IN" b="0" dirty="0">
              <a:solidFill>
                <a:srgbClr val="D4D4D4"/>
              </a:solidFill>
              <a:effectLst/>
              <a:latin typeface="Droid Sans Mono"/>
            </a:endParaRPr>
          </a:p>
          <a:p>
            <a:pPr marL="0" indent="0">
              <a:buNone/>
            </a:pPr>
            <a:r>
              <a:rPr lang="en-IN" b="0" dirty="0">
                <a:solidFill>
                  <a:srgbClr val="9CDCFE"/>
                </a:solidFill>
                <a:effectLst/>
                <a:latin typeface="Droid Sans Mono"/>
              </a:rPr>
              <a:t>            servers</a:t>
            </a:r>
            <a:r>
              <a:rPr lang="en-IN" b="0" dirty="0">
                <a:solidFill>
                  <a:srgbClr val="D4D4D4"/>
                </a:solidFill>
                <a:effectLst/>
                <a:latin typeface="Droid Sans Mono"/>
              </a:rPr>
              <a:t> = []</a:t>
            </a:r>
          </a:p>
          <a:p>
            <a:pPr marL="0" indent="0">
              <a:buNone/>
            </a:pPr>
            <a:r>
              <a:rPr lang="en-IN" b="0" dirty="0">
                <a:solidFill>
                  <a:srgbClr val="C586C0"/>
                </a:solidFill>
                <a:effectLst/>
                <a:latin typeface="Droid Sans Mono"/>
              </a:rPr>
              <a:t>            for</a:t>
            </a:r>
            <a:r>
              <a:rPr lang="en-IN" b="0" dirty="0">
                <a:solidFill>
                  <a:srgbClr val="D4D4D4"/>
                </a:solidFill>
                <a:effectLst/>
                <a:latin typeface="Droid Sans Mono"/>
              </a:rPr>
              <a:t> </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C586C0"/>
                </a:solidFill>
                <a:effectLst/>
                <a:latin typeface="Droid Sans Mono"/>
              </a:rPr>
              <a:t>in</a:t>
            </a:r>
            <a:r>
              <a:rPr lang="en-IN" b="0" dirty="0">
                <a:solidFill>
                  <a:srgbClr val="D4D4D4"/>
                </a:solidFill>
                <a:effectLst/>
                <a:latin typeface="Droid Sans Mono"/>
              </a:rPr>
              <a:t> </a:t>
            </a:r>
            <a:r>
              <a:rPr lang="en-IN" b="0" dirty="0">
                <a:solidFill>
                  <a:srgbClr val="4EC9B0"/>
                </a:solidFill>
                <a:effectLst/>
                <a:latin typeface="Droid Sans Mono"/>
              </a:rPr>
              <a:t>range</a:t>
            </a:r>
            <a:r>
              <a:rPr lang="en-IN" b="0" dirty="0">
                <a:solidFill>
                  <a:srgbClr val="D4D4D4"/>
                </a:solidFill>
                <a:effectLst/>
                <a:latin typeface="Droid Sans Mono"/>
              </a:rPr>
              <a:t>(</a:t>
            </a:r>
            <a:r>
              <a:rPr lang="en-IN" b="0" dirty="0">
                <a:solidFill>
                  <a:srgbClr val="B5CEA8"/>
                </a:solidFill>
                <a:effectLst/>
                <a:latin typeface="Droid Sans Mono"/>
              </a:rPr>
              <a:t>4</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server</a:t>
            </a:r>
            <a:r>
              <a:rPr lang="en-IN" b="0" dirty="0">
                <a:solidFill>
                  <a:srgbClr val="D4D4D4"/>
                </a:solidFill>
                <a:effectLst/>
                <a:latin typeface="Droid Sans Mono"/>
              </a:rPr>
              <a:t> = </a:t>
            </a:r>
            <a:r>
              <a:rPr lang="en-IN" b="0" dirty="0" err="1">
                <a:solidFill>
                  <a:srgbClr val="9CDCFE"/>
                </a:solidFill>
                <a:effectLst/>
                <a:latin typeface="Droid Sans Mono"/>
              </a:rPr>
              <a:t>self</a:t>
            </a:r>
            <a:r>
              <a:rPr lang="en-IN" b="0" dirty="0" err="1">
                <a:solidFill>
                  <a:srgbClr val="D4D4D4"/>
                </a:solidFill>
                <a:effectLst/>
                <a:latin typeface="Droid Sans Mono"/>
              </a:rPr>
              <a:t>.</a:t>
            </a:r>
            <a:r>
              <a:rPr lang="en-IN" b="0" dirty="0" err="1">
                <a:solidFill>
                  <a:srgbClr val="DCDCAA"/>
                </a:solidFill>
                <a:effectLst/>
                <a:latin typeface="Droid Sans Mono"/>
              </a:rPr>
              <a:t>addHost</a:t>
            </a:r>
            <a:r>
              <a:rPr lang="en-IN" b="0" dirty="0">
                <a:solidFill>
                  <a:srgbClr val="D4D4D4"/>
                </a:solidFill>
                <a:effectLst/>
                <a:latin typeface="Droid Sans Mono"/>
              </a:rPr>
              <a:t>(</a:t>
            </a:r>
            <a:r>
              <a:rPr lang="en-IN" b="0" dirty="0">
                <a:solidFill>
                  <a:srgbClr val="CE9178"/>
                </a:solidFill>
                <a:effectLst/>
                <a:latin typeface="Droid Sans Mono"/>
              </a:rPr>
              <a:t>'server</a:t>
            </a:r>
            <a:r>
              <a:rPr lang="en-IN" b="0" dirty="0">
                <a:solidFill>
                  <a:srgbClr val="569CD6"/>
                </a:solidFill>
                <a:effectLst/>
                <a:latin typeface="Droid Sans Mono"/>
              </a:rPr>
              <a:t>{}</a:t>
            </a:r>
            <a:r>
              <a:rPr lang="en-IN" b="0" dirty="0">
                <a:solidFill>
                  <a:srgbClr val="CE9178"/>
                </a:solidFill>
                <a:effectLst/>
                <a:latin typeface="Droid Sans Mono"/>
              </a:rPr>
              <a:t>'</a:t>
            </a:r>
            <a:r>
              <a:rPr lang="en-IN" b="0" dirty="0">
                <a:solidFill>
                  <a:srgbClr val="D4D4D4"/>
                </a:solidFill>
                <a:effectLst/>
                <a:latin typeface="Droid Sans Mono"/>
              </a:rPr>
              <a:t>.</a:t>
            </a:r>
            <a:r>
              <a:rPr lang="en-IN" b="0" dirty="0">
                <a:solidFill>
                  <a:srgbClr val="DCDCAA"/>
                </a:solidFill>
                <a:effectLst/>
                <a:latin typeface="Droid Sans Mono"/>
              </a:rPr>
              <a:t>format</a:t>
            </a:r>
            <a:r>
              <a:rPr lang="en-IN" b="0" dirty="0">
                <a:solidFill>
                  <a:srgbClr val="D4D4D4"/>
                </a:solidFill>
                <a:effectLst/>
                <a:latin typeface="Droid Sans Mono"/>
              </a:rPr>
              <a:t>(</a:t>
            </a:r>
            <a:r>
              <a:rPr lang="en-IN" b="0" dirty="0">
                <a:solidFill>
                  <a:srgbClr val="9CDCFE"/>
                </a:solidFill>
                <a:effectLst/>
                <a:latin typeface="Droid Sans Mono"/>
              </a:rPr>
              <a:t>i</a:t>
            </a:r>
            <a:r>
              <a:rPr lang="en-IN" b="0" dirty="0">
                <a:solidFill>
                  <a:srgbClr val="D4D4D4"/>
                </a:solidFill>
                <a:effectLst/>
                <a:latin typeface="Droid Sans Mono"/>
              </a:rPr>
              <a:t>+</a:t>
            </a:r>
            <a:r>
              <a:rPr lang="en-IN" b="0" dirty="0">
                <a:solidFill>
                  <a:srgbClr val="B5CEA8"/>
                </a:solidFill>
                <a:effectLst/>
                <a:latin typeface="Droid Sans Mono"/>
              </a:rPr>
              <a:t>1</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a:t>
            </a:r>
            <a:r>
              <a:rPr lang="en-IN" b="0" dirty="0" err="1">
                <a:solidFill>
                  <a:srgbClr val="9CDCFE"/>
                </a:solidFill>
                <a:effectLst/>
                <a:latin typeface="Droid Sans Mono"/>
              </a:rPr>
              <a:t>servers</a:t>
            </a:r>
            <a:r>
              <a:rPr lang="en-IN" b="0" dirty="0" err="1">
                <a:solidFill>
                  <a:srgbClr val="D4D4D4"/>
                </a:solidFill>
                <a:effectLst/>
                <a:latin typeface="Droid Sans Mono"/>
              </a:rPr>
              <a:t>.</a:t>
            </a:r>
            <a:r>
              <a:rPr lang="en-IN" b="0" dirty="0" err="1">
                <a:solidFill>
                  <a:srgbClr val="DCDCAA"/>
                </a:solidFill>
                <a:effectLst/>
                <a:latin typeface="Droid Sans Mono"/>
              </a:rPr>
              <a:t>append</a:t>
            </a:r>
            <a:r>
              <a:rPr lang="en-IN" b="0" dirty="0">
                <a:solidFill>
                  <a:srgbClr val="D4D4D4"/>
                </a:solidFill>
                <a:effectLst/>
                <a:latin typeface="Droid Sans Mono"/>
              </a:rPr>
              <a:t>(</a:t>
            </a:r>
            <a:r>
              <a:rPr lang="en-IN" b="0" dirty="0">
                <a:solidFill>
                  <a:srgbClr val="9CDCFE"/>
                </a:solidFill>
                <a:effectLst/>
                <a:latin typeface="Droid Sans Mono"/>
              </a:rPr>
              <a:t>server</a:t>
            </a:r>
            <a:r>
              <a:rPr lang="en-IN" b="0" dirty="0">
                <a:solidFill>
                  <a:srgbClr val="D4D4D4"/>
                </a:solidFill>
                <a:effectLst/>
                <a:latin typeface="Droid Sans Mono"/>
              </a:rPr>
              <a:t>)</a:t>
            </a:r>
          </a:p>
          <a:p>
            <a:pPr marL="0" indent="0">
              <a:buNone/>
            </a:pPr>
            <a:br>
              <a:rPr lang="en-IN" b="0" dirty="0">
                <a:solidFill>
                  <a:srgbClr val="D4D4D4"/>
                </a:solidFill>
                <a:effectLst/>
                <a:latin typeface="Droid Sans Mono"/>
              </a:rPr>
            </a:br>
            <a:r>
              <a:rPr lang="en-IN" b="0" dirty="0">
                <a:solidFill>
                  <a:srgbClr val="D4D4D4"/>
                </a:solidFill>
                <a:effectLst/>
                <a:latin typeface="Droid Sans Mono"/>
              </a:rPr>
              <a:t>            </a:t>
            </a:r>
            <a:r>
              <a:rPr lang="en-IN" b="0" dirty="0">
                <a:solidFill>
                  <a:srgbClr val="6A9955"/>
                </a:solidFill>
                <a:effectLst/>
                <a:latin typeface="Droid Sans Mono"/>
              </a:rPr>
              <a:t># Add links between switches and hosts</a:t>
            </a:r>
            <a:endParaRPr lang="en-IN" b="0" dirty="0">
              <a:solidFill>
                <a:srgbClr val="D4D4D4"/>
              </a:solidFill>
              <a:effectLst/>
              <a:latin typeface="Droid Sans Mono"/>
            </a:endParaRPr>
          </a:p>
          <a:p>
            <a:pPr marL="0" indent="0">
              <a:buNone/>
            </a:pPr>
            <a:r>
              <a:rPr lang="en-IN" b="0" dirty="0">
                <a:solidFill>
                  <a:srgbClr val="C586C0"/>
                </a:solidFill>
                <a:effectLst/>
                <a:latin typeface="Droid Sans Mono"/>
              </a:rPr>
              <a:t>            for</a:t>
            </a:r>
            <a:r>
              <a:rPr lang="en-IN" b="0" dirty="0">
                <a:solidFill>
                  <a:srgbClr val="D4D4D4"/>
                </a:solidFill>
                <a:effectLst/>
                <a:latin typeface="Droid Sans Mono"/>
              </a:rPr>
              <a:t> </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C586C0"/>
                </a:solidFill>
                <a:effectLst/>
                <a:latin typeface="Droid Sans Mono"/>
              </a:rPr>
              <a:t>in</a:t>
            </a:r>
            <a:r>
              <a:rPr lang="en-IN" b="0" dirty="0">
                <a:solidFill>
                  <a:srgbClr val="D4D4D4"/>
                </a:solidFill>
                <a:effectLst/>
                <a:latin typeface="Droid Sans Mono"/>
              </a:rPr>
              <a:t> </a:t>
            </a:r>
            <a:r>
              <a:rPr lang="en-IN" b="0" dirty="0">
                <a:solidFill>
                  <a:srgbClr val="4EC9B0"/>
                </a:solidFill>
                <a:effectLst/>
                <a:latin typeface="Droid Sans Mono"/>
              </a:rPr>
              <a:t>range</a:t>
            </a:r>
            <a:r>
              <a:rPr lang="en-IN" b="0" dirty="0">
                <a:solidFill>
                  <a:srgbClr val="D4D4D4"/>
                </a:solidFill>
                <a:effectLst/>
                <a:latin typeface="Droid Sans Mono"/>
              </a:rPr>
              <a:t>(</a:t>
            </a:r>
            <a:r>
              <a:rPr lang="en-IN" b="0" dirty="0" err="1">
                <a:solidFill>
                  <a:srgbClr val="DCDCAA"/>
                </a:solidFill>
                <a:effectLst/>
                <a:latin typeface="Droid Sans Mono"/>
              </a:rPr>
              <a:t>len</a:t>
            </a:r>
            <a:r>
              <a:rPr lang="en-IN" b="0" dirty="0">
                <a:solidFill>
                  <a:srgbClr val="D4D4D4"/>
                </a:solidFill>
                <a:effectLst/>
                <a:latin typeface="Droid Sans Mono"/>
              </a:rPr>
              <a:t>(</a:t>
            </a:r>
            <a:r>
              <a:rPr lang="en-IN" b="0" dirty="0">
                <a:solidFill>
                  <a:srgbClr val="9CDCFE"/>
                </a:solidFill>
                <a:effectLst/>
                <a:latin typeface="Droid Sans Mono"/>
              </a:rPr>
              <a:t>hosts</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switch</a:t>
            </a:r>
            <a:r>
              <a:rPr lang="en-IN" b="0" dirty="0">
                <a:solidFill>
                  <a:srgbClr val="D4D4D4"/>
                </a:solidFill>
                <a:effectLst/>
                <a:latin typeface="Droid Sans Mono"/>
              </a:rPr>
              <a:t> = </a:t>
            </a:r>
            <a:r>
              <a:rPr lang="en-IN" b="0" dirty="0">
                <a:solidFill>
                  <a:srgbClr val="9CDCFE"/>
                </a:solidFill>
                <a:effectLst/>
                <a:latin typeface="Droid Sans Mono"/>
              </a:rPr>
              <a:t>switches</a:t>
            </a:r>
            <a:r>
              <a:rPr lang="en-IN" b="0" dirty="0">
                <a:solidFill>
                  <a:srgbClr val="D4D4D4"/>
                </a:solidFill>
                <a:effectLst/>
                <a:latin typeface="Droid Sans Mono"/>
              </a:rPr>
              <a:t>[</a:t>
            </a:r>
            <a:r>
              <a:rPr lang="en-IN" b="0" dirty="0" err="1">
                <a:solidFill>
                  <a:srgbClr val="9CDCFE"/>
                </a:solidFill>
                <a:effectLst/>
                <a:latin typeface="Droid Sans Mono"/>
              </a:rPr>
              <a:t>i</a:t>
            </a:r>
            <a:r>
              <a:rPr lang="en-IN" b="0" dirty="0">
                <a:solidFill>
                  <a:srgbClr val="D4D4D4"/>
                </a:solidFill>
                <a:effectLst/>
                <a:latin typeface="Droid Sans Mono"/>
              </a:rPr>
              <a:t> % </a:t>
            </a:r>
            <a:r>
              <a:rPr lang="en-IN" b="0" dirty="0" err="1">
                <a:solidFill>
                  <a:srgbClr val="DCDCAA"/>
                </a:solidFill>
                <a:effectLst/>
                <a:latin typeface="Droid Sans Mono"/>
              </a:rPr>
              <a:t>len</a:t>
            </a:r>
            <a:r>
              <a:rPr lang="en-IN" b="0" dirty="0">
                <a:solidFill>
                  <a:srgbClr val="D4D4D4"/>
                </a:solidFill>
                <a:effectLst/>
                <a:latin typeface="Droid Sans Mono"/>
              </a:rPr>
              <a:t>(</a:t>
            </a:r>
            <a:r>
              <a:rPr lang="en-IN" b="0" dirty="0">
                <a:solidFill>
                  <a:srgbClr val="9CDCFE"/>
                </a:solidFill>
                <a:effectLst/>
                <a:latin typeface="Droid Sans Mono"/>
              </a:rPr>
              <a:t>switches</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a:t>
            </a:r>
            <a:r>
              <a:rPr lang="en-IN" b="0" dirty="0" err="1">
                <a:solidFill>
                  <a:srgbClr val="9CDCFE"/>
                </a:solidFill>
                <a:effectLst/>
                <a:latin typeface="Droid Sans Mono"/>
              </a:rPr>
              <a:t>self</a:t>
            </a:r>
            <a:r>
              <a:rPr lang="en-IN" b="0" dirty="0" err="1">
                <a:solidFill>
                  <a:srgbClr val="D4D4D4"/>
                </a:solidFill>
                <a:effectLst/>
                <a:latin typeface="Droid Sans Mono"/>
              </a:rPr>
              <a:t>.</a:t>
            </a:r>
            <a:r>
              <a:rPr lang="en-IN" b="0" dirty="0" err="1">
                <a:solidFill>
                  <a:srgbClr val="DCDCAA"/>
                </a:solidFill>
                <a:effectLst/>
                <a:latin typeface="Droid Sans Mono"/>
              </a:rPr>
              <a:t>addLink</a:t>
            </a:r>
            <a:r>
              <a:rPr lang="en-IN" b="0" dirty="0">
                <a:solidFill>
                  <a:srgbClr val="D4D4D4"/>
                </a:solidFill>
                <a:effectLst/>
                <a:latin typeface="Droid Sans Mono"/>
              </a:rPr>
              <a:t>(</a:t>
            </a:r>
            <a:r>
              <a:rPr lang="en-IN" b="0" dirty="0">
                <a:solidFill>
                  <a:srgbClr val="9CDCFE"/>
                </a:solidFill>
                <a:effectLst/>
                <a:latin typeface="Droid Sans Mono"/>
              </a:rPr>
              <a:t>hosts</a:t>
            </a:r>
            <a:r>
              <a:rPr lang="en-IN" b="0" dirty="0">
                <a:solidFill>
                  <a:srgbClr val="D4D4D4"/>
                </a:solidFill>
                <a:effectLst/>
                <a:latin typeface="Droid Sans Mono"/>
              </a:rPr>
              <a:t>[</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9CDCFE"/>
                </a:solidFill>
                <a:effectLst/>
                <a:latin typeface="Droid Sans Mono"/>
              </a:rPr>
              <a:t>switch</a:t>
            </a:r>
            <a:r>
              <a:rPr lang="en-IN" b="0" dirty="0">
                <a:solidFill>
                  <a:srgbClr val="D4D4D4"/>
                </a:solidFill>
                <a:effectLst/>
                <a:latin typeface="Droid Sans Mono"/>
              </a:rPr>
              <a:t>)</a:t>
            </a:r>
          </a:p>
          <a:p>
            <a:pPr marL="0" indent="0">
              <a:buNone/>
            </a:pPr>
            <a:endParaRPr lang="en-IN" dirty="0">
              <a:solidFill>
                <a:srgbClr val="D4D4D4"/>
              </a:solidFill>
              <a:latin typeface="Droid Sans Mono"/>
            </a:endParaRPr>
          </a:p>
          <a:p>
            <a:pPr marL="0" indent="0">
              <a:buNone/>
            </a:pPr>
            <a:r>
              <a:rPr lang="en-IN" b="0" dirty="0">
                <a:solidFill>
                  <a:srgbClr val="D4D4D4"/>
                </a:solidFill>
                <a:effectLst/>
                <a:latin typeface="Droid Sans Mono"/>
              </a:rPr>
              <a:t>            </a:t>
            </a:r>
            <a:r>
              <a:rPr lang="en-IN" b="0" dirty="0">
                <a:solidFill>
                  <a:srgbClr val="6A9955"/>
                </a:solidFill>
                <a:effectLst/>
                <a:latin typeface="Droid Sans Mono"/>
              </a:rPr>
              <a:t># Add links between switches and servers</a:t>
            </a:r>
            <a:endParaRPr lang="en-IN" b="0" dirty="0">
              <a:solidFill>
                <a:srgbClr val="D4D4D4"/>
              </a:solidFill>
              <a:effectLst/>
              <a:latin typeface="Droid Sans Mono"/>
            </a:endParaRPr>
          </a:p>
          <a:p>
            <a:pPr marL="0" indent="0">
              <a:buNone/>
            </a:pPr>
            <a:r>
              <a:rPr lang="en-IN" b="0" dirty="0">
                <a:solidFill>
                  <a:srgbClr val="C586C0"/>
                </a:solidFill>
                <a:effectLst/>
                <a:latin typeface="Droid Sans Mono"/>
              </a:rPr>
              <a:t>            for</a:t>
            </a:r>
            <a:r>
              <a:rPr lang="en-IN" b="0" dirty="0">
                <a:solidFill>
                  <a:srgbClr val="D4D4D4"/>
                </a:solidFill>
                <a:effectLst/>
                <a:latin typeface="Droid Sans Mono"/>
              </a:rPr>
              <a:t> </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C586C0"/>
                </a:solidFill>
                <a:effectLst/>
                <a:latin typeface="Droid Sans Mono"/>
              </a:rPr>
              <a:t>in</a:t>
            </a:r>
            <a:r>
              <a:rPr lang="en-IN" b="0" dirty="0">
                <a:solidFill>
                  <a:srgbClr val="D4D4D4"/>
                </a:solidFill>
                <a:effectLst/>
                <a:latin typeface="Droid Sans Mono"/>
              </a:rPr>
              <a:t> </a:t>
            </a:r>
            <a:r>
              <a:rPr lang="en-IN" b="0" dirty="0">
                <a:solidFill>
                  <a:srgbClr val="4EC9B0"/>
                </a:solidFill>
                <a:effectLst/>
                <a:latin typeface="Droid Sans Mono"/>
              </a:rPr>
              <a:t>range</a:t>
            </a:r>
            <a:r>
              <a:rPr lang="en-IN" b="0" dirty="0">
                <a:solidFill>
                  <a:srgbClr val="D4D4D4"/>
                </a:solidFill>
                <a:effectLst/>
                <a:latin typeface="Droid Sans Mono"/>
              </a:rPr>
              <a:t>(</a:t>
            </a:r>
            <a:r>
              <a:rPr lang="en-IN" b="0" dirty="0" err="1">
                <a:solidFill>
                  <a:srgbClr val="DCDCAA"/>
                </a:solidFill>
                <a:effectLst/>
                <a:latin typeface="Droid Sans Mono"/>
              </a:rPr>
              <a:t>len</a:t>
            </a:r>
            <a:r>
              <a:rPr lang="en-IN" b="0" dirty="0">
                <a:solidFill>
                  <a:srgbClr val="D4D4D4"/>
                </a:solidFill>
                <a:effectLst/>
                <a:latin typeface="Droid Sans Mono"/>
              </a:rPr>
              <a:t>(</a:t>
            </a:r>
            <a:r>
              <a:rPr lang="en-IN" b="0" dirty="0">
                <a:solidFill>
                  <a:srgbClr val="9CDCFE"/>
                </a:solidFill>
                <a:effectLst/>
                <a:latin typeface="Droid Sans Mono"/>
              </a:rPr>
              <a:t>servers</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switch</a:t>
            </a:r>
            <a:r>
              <a:rPr lang="en-IN" b="0" dirty="0">
                <a:solidFill>
                  <a:srgbClr val="D4D4D4"/>
                </a:solidFill>
                <a:effectLst/>
                <a:latin typeface="Droid Sans Mono"/>
              </a:rPr>
              <a:t> = </a:t>
            </a:r>
            <a:r>
              <a:rPr lang="en-IN" b="0" dirty="0">
                <a:solidFill>
                  <a:srgbClr val="9CDCFE"/>
                </a:solidFill>
                <a:effectLst/>
                <a:latin typeface="Droid Sans Mono"/>
              </a:rPr>
              <a:t>switches</a:t>
            </a:r>
            <a:r>
              <a:rPr lang="en-IN" b="0" dirty="0">
                <a:solidFill>
                  <a:srgbClr val="D4D4D4"/>
                </a:solidFill>
                <a:effectLst/>
                <a:latin typeface="Droid Sans Mono"/>
              </a:rPr>
              <a:t>[</a:t>
            </a:r>
            <a:r>
              <a:rPr lang="en-IN" b="0" dirty="0" err="1">
                <a:solidFill>
                  <a:srgbClr val="9CDCFE"/>
                </a:solidFill>
                <a:effectLst/>
                <a:latin typeface="Droid Sans Mono"/>
              </a:rPr>
              <a:t>i</a:t>
            </a:r>
            <a:r>
              <a:rPr lang="en-IN" b="0" dirty="0">
                <a:solidFill>
                  <a:srgbClr val="D4D4D4"/>
                </a:solidFill>
                <a:effectLst/>
                <a:latin typeface="Droid Sans Mono"/>
              </a:rPr>
              <a:t> % </a:t>
            </a:r>
            <a:r>
              <a:rPr lang="en-IN" b="0" dirty="0" err="1">
                <a:solidFill>
                  <a:srgbClr val="DCDCAA"/>
                </a:solidFill>
                <a:effectLst/>
                <a:latin typeface="Droid Sans Mono"/>
              </a:rPr>
              <a:t>len</a:t>
            </a:r>
            <a:r>
              <a:rPr lang="en-IN" b="0" dirty="0">
                <a:solidFill>
                  <a:srgbClr val="D4D4D4"/>
                </a:solidFill>
                <a:effectLst/>
                <a:latin typeface="Droid Sans Mono"/>
              </a:rPr>
              <a:t>(</a:t>
            </a:r>
            <a:r>
              <a:rPr lang="en-IN" b="0" dirty="0">
                <a:solidFill>
                  <a:srgbClr val="9CDCFE"/>
                </a:solidFill>
                <a:effectLst/>
                <a:latin typeface="Droid Sans Mono"/>
              </a:rPr>
              <a:t>switches</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a:t>
            </a:r>
            <a:r>
              <a:rPr lang="en-IN" b="0" dirty="0" err="1">
                <a:solidFill>
                  <a:srgbClr val="9CDCFE"/>
                </a:solidFill>
                <a:effectLst/>
                <a:latin typeface="Droid Sans Mono"/>
              </a:rPr>
              <a:t>self</a:t>
            </a:r>
            <a:r>
              <a:rPr lang="en-IN" b="0" dirty="0" err="1">
                <a:solidFill>
                  <a:srgbClr val="D4D4D4"/>
                </a:solidFill>
                <a:effectLst/>
                <a:latin typeface="Droid Sans Mono"/>
              </a:rPr>
              <a:t>.</a:t>
            </a:r>
            <a:r>
              <a:rPr lang="en-IN" b="0" dirty="0" err="1">
                <a:solidFill>
                  <a:srgbClr val="DCDCAA"/>
                </a:solidFill>
                <a:effectLst/>
                <a:latin typeface="Droid Sans Mono"/>
              </a:rPr>
              <a:t>addLink</a:t>
            </a:r>
            <a:r>
              <a:rPr lang="en-IN" b="0" dirty="0">
                <a:solidFill>
                  <a:srgbClr val="D4D4D4"/>
                </a:solidFill>
                <a:effectLst/>
                <a:latin typeface="Droid Sans Mono"/>
              </a:rPr>
              <a:t>(</a:t>
            </a:r>
            <a:r>
              <a:rPr lang="en-IN" b="0" dirty="0">
                <a:solidFill>
                  <a:srgbClr val="9CDCFE"/>
                </a:solidFill>
                <a:effectLst/>
                <a:latin typeface="Droid Sans Mono"/>
              </a:rPr>
              <a:t>servers</a:t>
            </a:r>
            <a:r>
              <a:rPr lang="en-IN" b="0" dirty="0">
                <a:solidFill>
                  <a:srgbClr val="D4D4D4"/>
                </a:solidFill>
                <a:effectLst/>
                <a:latin typeface="Droid Sans Mono"/>
              </a:rPr>
              <a:t>[</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9CDCFE"/>
                </a:solidFill>
                <a:effectLst/>
                <a:latin typeface="Droid Sans Mono"/>
              </a:rPr>
              <a:t>switch</a:t>
            </a:r>
            <a:r>
              <a:rPr lang="en-IN" b="0" dirty="0">
                <a:solidFill>
                  <a:srgbClr val="D4D4D4"/>
                </a:solidFill>
                <a:effectLst/>
                <a:latin typeface="Droid Sans Mono"/>
              </a:rPr>
              <a:t>)</a:t>
            </a:r>
          </a:p>
          <a:p>
            <a:pPr marL="0" indent="0">
              <a:buNone/>
            </a:pPr>
            <a:br>
              <a:rPr lang="en-IN" b="0" dirty="0">
                <a:solidFill>
                  <a:srgbClr val="D4D4D4"/>
                </a:solidFill>
                <a:effectLst/>
                <a:latin typeface="Droid Sans Mono"/>
              </a:rPr>
            </a:br>
            <a:r>
              <a:rPr lang="en-IN" b="0" dirty="0">
                <a:solidFill>
                  <a:srgbClr val="D4D4D4"/>
                </a:solidFill>
                <a:effectLst/>
                <a:latin typeface="Droid Sans Mono"/>
              </a:rPr>
              <a:t>            </a:t>
            </a:r>
            <a:r>
              <a:rPr lang="en-IN" b="0" dirty="0">
                <a:solidFill>
                  <a:srgbClr val="6A9955"/>
                </a:solidFill>
                <a:effectLst/>
                <a:latin typeface="Droid Sans Mono"/>
              </a:rPr>
              <a:t># Add links between switches</a:t>
            </a:r>
            <a:endParaRPr lang="en-IN" b="0" dirty="0">
              <a:solidFill>
                <a:srgbClr val="D4D4D4"/>
              </a:solidFill>
              <a:effectLst/>
              <a:latin typeface="Droid Sans Mono"/>
            </a:endParaRPr>
          </a:p>
          <a:p>
            <a:pPr marL="0" indent="0">
              <a:buNone/>
            </a:pPr>
            <a:r>
              <a:rPr lang="en-IN" b="0" dirty="0">
                <a:solidFill>
                  <a:srgbClr val="C586C0"/>
                </a:solidFill>
                <a:effectLst/>
                <a:latin typeface="Droid Sans Mono"/>
              </a:rPr>
              <a:t>            for</a:t>
            </a:r>
            <a:r>
              <a:rPr lang="en-IN" b="0" dirty="0">
                <a:solidFill>
                  <a:srgbClr val="D4D4D4"/>
                </a:solidFill>
                <a:effectLst/>
                <a:latin typeface="Droid Sans Mono"/>
              </a:rPr>
              <a:t> </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C586C0"/>
                </a:solidFill>
                <a:effectLst/>
                <a:latin typeface="Droid Sans Mono"/>
              </a:rPr>
              <a:t>in</a:t>
            </a:r>
            <a:r>
              <a:rPr lang="en-IN" b="0" dirty="0">
                <a:solidFill>
                  <a:srgbClr val="D4D4D4"/>
                </a:solidFill>
                <a:effectLst/>
                <a:latin typeface="Droid Sans Mono"/>
              </a:rPr>
              <a:t> </a:t>
            </a:r>
            <a:r>
              <a:rPr lang="en-IN" b="0" dirty="0">
                <a:solidFill>
                  <a:srgbClr val="4EC9B0"/>
                </a:solidFill>
                <a:effectLst/>
                <a:latin typeface="Droid Sans Mono"/>
              </a:rPr>
              <a:t>range</a:t>
            </a:r>
            <a:r>
              <a:rPr lang="en-IN" b="0" dirty="0">
                <a:solidFill>
                  <a:srgbClr val="D4D4D4"/>
                </a:solidFill>
                <a:effectLst/>
                <a:latin typeface="Droid Sans Mono"/>
              </a:rPr>
              <a:t>(</a:t>
            </a:r>
            <a:r>
              <a:rPr lang="en-IN" b="0" dirty="0" err="1">
                <a:solidFill>
                  <a:srgbClr val="DCDCAA"/>
                </a:solidFill>
                <a:effectLst/>
                <a:latin typeface="Droid Sans Mono"/>
              </a:rPr>
              <a:t>len</a:t>
            </a:r>
            <a:r>
              <a:rPr lang="en-IN" b="0" dirty="0">
                <a:solidFill>
                  <a:srgbClr val="D4D4D4"/>
                </a:solidFill>
                <a:effectLst/>
                <a:latin typeface="Droid Sans Mono"/>
              </a:rPr>
              <a:t>(</a:t>
            </a:r>
            <a:r>
              <a:rPr lang="en-IN" b="0" dirty="0">
                <a:solidFill>
                  <a:srgbClr val="9CDCFE"/>
                </a:solidFill>
                <a:effectLst/>
                <a:latin typeface="Droid Sans Mono"/>
              </a:rPr>
              <a:t>switches</a:t>
            </a:r>
            <a:r>
              <a:rPr lang="en-IN" b="0" dirty="0">
                <a:solidFill>
                  <a:srgbClr val="D4D4D4"/>
                </a:solidFill>
                <a:effectLst/>
                <a:latin typeface="Droid Sans Mono"/>
              </a:rPr>
              <a:t>) - </a:t>
            </a:r>
            <a:r>
              <a:rPr lang="en-IN" b="0" dirty="0">
                <a:solidFill>
                  <a:srgbClr val="B5CEA8"/>
                </a:solidFill>
                <a:effectLst/>
                <a:latin typeface="Droid Sans Mono"/>
              </a:rPr>
              <a:t>1</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                </a:t>
            </a:r>
            <a:r>
              <a:rPr lang="en-IN" b="0" dirty="0" err="1">
                <a:solidFill>
                  <a:srgbClr val="9CDCFE"/>
                </a:solidFill>
                <a:effectLst/>
                <a:latin typeface="Droid Sans Mono"/>
              </a:rPr>
              <a:t>self</a:t>
            </a:r>
            <a:r>
              <a:rPr lang="en-IN" b="0" dirty="0" err="1">
                <a:solidFill>
                  <a:srgbClr val="D4D4D4"/>
                </a:solidFill>
                <a:effectLst/>
                <a:latin typeface="Droid Sans Mono"/>
              </a:rPr>
              <a:t>.</a:t>
            </a:r>
            <a:r>
              <a:rPr lang="en-IN" b="0" dirty="0" err="1">
                <a:solidFill>
                  <a:srgbClr val="DCDCAA"/>
                </a:solidFill>
                <a:effectLst/>
                <a:latin typeface="Droid Sans Mono"/>
              </a:rPr>
              <a:t>addLink</a:t>
            </a:r>
            <a:r>
              <a:rPr lang="en-IN" b="0" dirty="0">
                <a:solidFill>
                  <a:srgbClr val="D4D4D4"/>
                </a:solidFill>
                <a:effectLst/>
                <a:latin typeface="Droid Sans Mono"/>
              </a:rPr>
              <a:t>(</a:t>
            </a:r>
            <a:r>
              <a:rPr lang="en-IN" b="0" dirty="0">
                <a:solidFill>
                  <a:srgbClr val="9CDCFE"/>
                </a:solidFill>
                <a:effectLst/>
                <a:latin typeface="Droid Sans Mono"/>
              </a:rPr>
              <a:t>switches</a:t>
            </a:r>
            <a:r>
              <a:rPr lang="en-IN" b="0" dirty="0">
                <a:solidFill>
                  <a:srgbClr val="D4D4D4"/>
                </a:solidFill>
                <a:effectLst/>
                <a:latin typeface="Droid Sans Mono"/>
              </a:rPr>
              <a:t>[</a:t>
            </a:r>
            <a:r>
              <a:rPr lang="en-IN" b="0" dirty="0" err="1">
                <a:solidFill>
                  <a:srgbClr val="9CDCFE"/>
                </a:solidFill>
                <a:effectLst/>
                <a:latin typeface="Droid Sans Mono"/>
              </a:rPr>
              <a:t>i</a:t>
            </a:r>
            <a:r>
              <a:rPr lang="en-IN" b="0" dirty="0">
                <a:solidFill>
                  <a:srgbClr val="D4D4D4"/>
                </a:solidFill>
                <a:effectLst/>
                <a:latin typeface="Droid Sans Mono"/>
              </a:rPr>
              <a:t>], </a:t>
            </a:r>
            <a:r>
              <a:rPr lang="en-IN" b="0" dirty="0">
                <a:solidFill>
                  <a:srgbClr val="9CDCFE"/>
                </a:solidFill>
                <a:effectLst/>
                <a:latin typeface="Droid Sans Mono"/>
              </a:rPr>
              <a:t>switches</a:t>
            </a:r>
            <a:r>
              <a:rPr lang="en-IN" b="0" dirty="0">
                <a:solidFill>
                  <a:srgbClr val="D4D4D4"/>
                </a:solidFill>
                <a:effectLst/>
                <a:latin typeface="Droid Sans Mono"/>
              </a:rPr>
              <a:t>[</a:t>
            </a:r>
            <a:r>
              <a:rPr lang="en-IN" b="0" dirty="0">
                <a:solidFill>
                  <a:srgbClr val="9CDCFE"/>
                </a:solidFill>
                <a:effectLst/>
                <a:latin typeface="Droid Sans Mono"/>
              </a:rPr>
              <a:t>i</a:t>
            </a:r>
            <a:r>
              <a:rPr lang="en-IN" b="0" dirty="0">
                <a:solidFill>
                  <a:srgbClr val="D4D4D4"/>
                </a:solidFill>
                <a:effectLst/>
                <a:latin typeface="Droid Sans Mono"/>
              </a:rPr>
              <a:t>+</a:t>
            </a:r>
            <a:r>
              <a:rPr lang="en-IN" b="0" dirty="0">
                <a:solidFill>
                  <a:srgbClr val="B5CEA8"/>
                </a:solidFill>
                <a:effectLst/>
                <a:latin typeface="Droid Sans Mono"/>
              </a:rPr>
              <a:t>1</a:t>
            </a:r>
            <a:r>
              <a:rPr lang="en-IN" b="0" dirty="0">
                <a:solidFill>
                  <a:srgbClr val="D4D4D4"/>
                </a:solidFill>
                <a:effectLst/>
                <a:latin typeface="Droid Sans Mono"/>
              </a:rPr>
              <a:t>])</a:t>
            </a:r>
          </a:p>
          <a:p>
            <a:pPr marL="0" indent="0">
              <a:buNone/>
            </a:pPr>
            <a:r>
              <a:rPr lang="en-IN" b="0" dirty="0">
                <a:solidFill>
                  <a:srgbClr val="9CDCFE"/>
                </a:solidFill>
                <a:effectLst/>
                <a:latin typeface="Droid Sans Mono"/>
              </a:rPr>
              <a:t>topology</a:t>
            </a:r>
            <a:r>
              <a:rPr lang="en-IN" b="0" dirty="0">
                <a:solidFill>
                  <a:srgbClr val="D4D4D4"/>
                </a:solidFill>
                <a:effectLst/>
                <a:latin typeface="Droid Sans Mono"/>
              </a:rPr>
              <a:t> = </a:t>
            </a:r>
            <a:r>
              <a:rPr lang="en-IN" b="0" dirty="0" err="1">
                <a:solidFill>
                  <a:srgbClr val="4EC9B0"/>
                </a:solidFill>
                <a:effectLst/>
                <a:latin typeface="Droid Sans Mono"/>
              </a:rPr>
              <a:t>MyTopology</a:t>
            </a:r>
            <a:r>
              <a:rPr lang="en-IN" b="0" dirty="0">
                <a:solidFill>
                  <a:srgbClr val="D4D4D4"/>
                </a:solidFill>
                <a:effectLst/>
                <a:latin typeface="Droid Sans Mono"/>
              </a:rPr>
              <a:t>()</a:t>
            </a:r>
          </a:p>
          <a:p>
            <a:br>
              <a:rPr lang="en-IN" b="0" dirty="0">
                <a:solidFill>
                  <a:srgbClr val="D4D4D4"/>
                </a:solidFill>
                <a:effectLst/>
                <a:latin typeface="Droid Sans Mono"/>
              </a:rPr>
            </a:br>
            <a:endParaRPr lang="en-IN" b="0" dirty="0">
              <a:solidFill>
                <a:srgbClr val="D4D4D4"/>
              </a:solidFill>
              <a:effectLst/>
              <a:latin typeface="Droid Sans Mono"/>
            </a:endParaRPr>
          </a:p>
          <a:p>
            <a:endParaRPr lang="en-IN" dirty="0"/>
          </a:p>
          <a:p>
            <a:endParaRPr lang="en-IN" dirty="0"/>
          </a:p>
        </p:txBody>
      </p:sp>
      <p:sp>
        <p:nvSpPr>
          <p:cNvPr id="13" name="TextBox 12">
            <a:extLst>
              <a:ext uri="{FF2B5EF4-FFF2-40B4-BE49-F238E27FC236}">
                <a16:creationId xmlns:a16="http://schemas.microsoft.com/office/drawing/2014/main" id="{452544C7-B6D9-20A3-0D5F-978EB46841B2}"/>
              </a:ext>
            </a:extLst>
          </p:cNvPr>
          <p:cNvSpPr txBox="1"/>
          <p:nvPr/>
        </p:nvSpPr>
        <p:spPr>
          <a:xfrm>
            <a:off x="247261" y="5105400"/>
            <a:ext cx="5554824" cy="784830"/>
          </a:xfrm>
          <a:prstGeom prst="rect">
            <a:avLst/>
          </a:prstGeom>
          <a:noFill/>
        </p:spPr>
        <p:txBody>
          <a:bodyPr wrap="square">
            <a:spAutoFit/>
          </a:bodyPr>
          <a:lstStyle/>
          <a:p>
            <a:r>
              <a:rPr lang="en-US" sz="1500" b="0" dirty="0">
                <a:solidFill>
                  <a:srgbClr val="6A9955"/>
                </a:solidFill>
                <a:effectLst/>
                <a:latin typeface="Droid Sans Mono"/>
              </a:rPr>
              <a:t># Create the Mininet network with the custom Ryu controller</a:t>
            </a:r>
            <a:endParaRPr lang="en-US" sz="1500" b="0" dirty="0">
              <a:solidFill>
                <a:srgbClr val="D4D4D4"/>
              </a:solidFill>
              <a:effectLst/>
              <a:latin typeface="Droid Sans Mono"/>
            </a:endParaRPr>
          </a:p>
          <a:p>
            <a:r>
              <a:rPr lang="en-US" sz="1500" b="0" dirty="0">
                <a:solidFill>
                  <a:srgbClr val="9CDCFE"/>
                </a:solidFill>
                <a:effectLst/>
                <a:latin typeface="Droid Sans Mono"/>
              </a:rPr>
              <a:t>net</a:t>
            </a:r>
            <a:r>
              <a:rPr lang="en-US" sz="1500" b="0" dirty="0">
                <a:solidFill>
                  <a:srgbClr val="D4D4D4"/>
                </a:solidFill>
                <a:effectLst/>
                <a:latin typeface="Droid Sans Mono"/>
              </a:rPr>
              <a:t> = </a:t>
            </a:r>
            <a:r>
              <a:rPr lang="en-US" sz="1500" b="0" dirty="0">
                <a:solidFill>
                  <a:srgbClr val="4EC9B0"/>
                </a:solidFill>
                <a:effectLst/>
                <a:latin typeface="Droid Sans Mono"/>
              </a:rPr>
              <a:t>Mininet</a:t>
            </a:r>
            <a:r>
              <a:rPr lang="en-US" sz="1500" b="0" dirty="0">
                <a:solidFill>
                  <a:srgbClr val="D4D4D4"/>
                </a:solidFill>
                <a:effectLst/>
                <a:latin typeface="Droid Sans Mono"/>
              </a:rPr>
              <a:t>(</a:t>
            </a:r>
            <a:r>
              <a:rPr lang="en-US" sz="1500" b="0" dirty="0">
                <a:solidFill>
                  <a:srgbClr val="9CDCFE"/>
                </a:solidFill>
                <a:effectLst/>
                <a:latin typeface="Droid Sans Mono"/>
              </a:rPr>
              <a:t>topo</a:t>
            </a:r>
            <a:r>
              <a:rPr lang="en-US" sz="1500" b="0" dirty="0">
                <a:solidFill>
                  <a:srgbClr val="D4D4D4"/>
                </a:solidFill>
                <a:effectLst/>
                <a:latin typeface="Droid Sans Mono"/>
              </a:rPr>
              <a:t>=</a:t>
            </a:r>
            <a:r>
              <a:rPr lang="en-US" sz="1500" b="0" dirty="0">
                <a:solidFill>
                  <a:srgbClr val="9CDCFE"/>
                </a:solidFill>
                <a:effectLst/>
                <a:latin typeface="Droid Sans Mono"/>
              </a:rPr>
              <a:t>topology</a:t>
            </a:r>
            <a:r>
              <a:rPr lang="en-US" sz="1500" b="0" dirty="0">
                <a:solidFill>
                  <a:srgbClr val="D4D4D4"/>
                </a:solidFill>
                <a:effectLst/>
                <a:latin typeface="Droid Sans Mono"/>
              </a:rPr>
              <a:t>, </a:t>
            </a:r>
            <a:r>
              <a:rPr lang="en-US" sz="1500" b="0" dirty="0">
                <a:solidFill>
                  <a:srgbClr val="9CDCFE"/>
                </a:solidFill>
                <a:effectLst/>
                <a:latin typeface="Droid Sans Mono"/>
              </a:rPr>
              <a:t>link</a:t>
            </a:r>
            <a:r>
              <a:rPr lang="en-US" sz="1500" b="0" dirty="0">
                <a:solidFill>
                  <a:srgbClr val="D4D4D4"/>
                </a:solidFill>
                <a:effectLst/>
                <a:latin typeface="Droid Sans Mono"/>
              </a:rPr>
              <a:t>=</a:t>
            </a:r>
            <a:r>
              <a:rPr lang="en-US" sz="1500" b="0" dirty="0" err="1">
                <a:solidFill>
                  <a:srgbClr val="4EC9B0"/>
                </a:solidFill>
                <a:effectLst/>
                <a:latin typeface="Droid Sans Mono"/>
              </a:rPr>
              <a:t>TCLink</a:t>
            </a:r>
            <a:r>
              <a:rPr lang="en-US" sz="1500" b="0" dirty="0">
                <a:solidFill>
                  <a:srgbClr val="D4D4D4"/>
                </a:solidFill>
                <a:effectLst/>
                <a:latin typeface="Droid Sans Mono"/>
              </a:rPr>
              <a:t>, </a:t>
            </a:r>
            <a:r>
              <a:rPr lang="en-US" sz="1500" b="0" dirty="0">
                <a:solidFill>
                  <a:srgbClr val="9CDCFE"/>
                </a:solidFill>
                <a:effectLst/>
                <a:latin typeface="Droid Sans Mono"/>
              </a:rPr>
              <a:t>controller</a:t>
            </a:r>
            <a:r>
              <a:rPr lang="en-US" sz="1500" b="0" dirty="0">
                <a:solidFill>
                  <a:srgbClr val="D4D4D4"/>
                </a:solidFill>
                <a:effectLst/>
                <a:latin typeface="Droid Sans Mono"/>
              </a:rPr>
              <a:t>=</a:t>
            </a:r>
            <a:r>
              <a:rPr lang="en-US" sz="1500" b="0" dirty="0" err="1">
                <a:solidFill>
                  <a:srgbClr val="9CDCFE"/>
                </a:solidFill>
                <a:effectLst/>
                <a:latin typeface="Droid Sans Mono"/>
              </a:rPr>
              <a:t>ryu_controller</a:t>
            </a:r>
            <a:r>
              <a:rPr lang="en-US" sz="1500" b="0" dirty="0">
                <a:solidFill>
                  <a:srgbClr val="D4D4D4"/>
                </a:solidFill>
                <a:effectLst/>
                <a:latin typeface="Droid Sans Mono"/>
              </a:rPr>
              <a:t>)</a:t>
            </a:r>
          </a:p>
        </p:txBody>
      </p:sp>
      <p:sp>
        <p:nvSpPr>
          <p:cNvPr id="15" name="TextBox 14">
            <a:extLst>
              <a:ext uri="{FF2B5EF4-FFF2-40B4-BE49-F238E27FC236}">
                <a16:creationId xmlns:a16="http://schemas.microsoft.com/office/drawing/2014/main" id="{BF187725-258E-77D7-3F54-F25A7CD2562D}"/>
              </a:ext>
            </a:extLst>
          </p:cNvPr>
          <p:cNvSpPr txBox="1"/>
          <p:nvPr/>
        </p:nvSpPr>
        <p:spPr>
          <a:xfrm>
            <a:off x="228600" y="5943600"/>
            <a:ext cx="6895322" cy="1200329"/>
          </a:xfrm>
          <a:prstGeom prst="rect">
            <a:avLst/>
          </a:prstGeom>
          <a:noFill/>
        </p:spPr>
        <p:txBody>
          <a:bodyPr wrap="square">
            <a:spAutoFit/>
          </a:bodyPr>
          <a:lstStyle/>
          <a:p>
            <a:r>
              <a:rPr lang="en-US" b="0" dirty="0">
                <a:solidFill>
                  <a:srgbClr val="6A9955"/>
                </a:solidFill>
                <a:effectLst/>
                <a:latin typeface="Droid Sans Mono"/>
              </a:rPr>
              <a:t># Start the Mininet network</a:t>
            </a:r>
            <a:endParaRPr lang="en-US" b="0" dirty="0">
              <a:solidFill>
                <a:srgbClr val="D4D4D4"/>
              </a:solidFill>
              <a:effectLst/>
              <a:latin typeface="Droid Sans Mono"/>
            </a:endParaRPr>
          </a:p>
          <a:p>
            <a:r>
              <a:rPr lang="en-US" b="0" dirty="0" err="1">
                <a:solidFill>
                  <a:srgbClr val="9CDCFE"/>
                </a:solidFill>
                <a:effectLst/>
                <a:latin typeface="Droid Sans Mono"/>
              </a:rPr>
              <a:t>net</a:t>
            </a:r>
            <a:r>
              <a:rPr lang="en-US" b="0" dirty="0" err="1">
                <a:solidFill>
                  <a:srgbClr val="D4D4D4"/>
                </a:solidFill>
                <a:effectLst/>
                <a:latin typeface="Droid Sans Mono"/>
              </a:rPr>
              <a:t>.</a:t>
            </a:r>
            <a:r>
              <a:rPr lang="en-US" b="0" dirty="0" err="1">
                <a:solidFill>
                  <a:srgbClr val="DCDCAA"/>
                </a:solidFill>
                <a:effectLst/>
                <a:latin typeface="Droid Sans Mono"/>
              </a:rPr>
              <a:t>start</a:t>
            </a:r>
            <a:r>
              <a:rPr lang="en-US" b="0" dirty="0">
                <a:solidFill>
                  <a:srgbClr val="D4D4D4"/>
                </a:solidFill>
                <a:effectLst/>
                <a:latin typeface="Droid Sans Mono"/>
              </a:rPr>
              <a:t>()</a:t>
            </a:r>
          </a:p>
          <a:p>
            <a:br>
              <a:rPr lang="en-US" b="0" dirty="0">
                <a:solidFill>
                  <a:srgbClr val="D4D4D4"/>
                </a:solidFill>
                <a:effectLst/>
                <a:latin typeface="Droid Sans Mono"/>
              </a:rPr>
            </a:br>
            <a:endParaRPr lang="en-US" b="0" dirty="0">
              <a:solidFill>
                <a:srgbClr val="D4D4D4"/>
              </a:solidFill>
              <a:effectLst/>
              <a:latin typeface="Droid Sans Mono"/>
            </a:endParaRPr>
          </a:p>
        </p:txBody>
      </p:sp>
    </p:spTree>
    <p:extLst>
      <p:ext uri="{BB962C8B-B14F-4D97-AF65-F5344CB8AC3E}">
        <p14:creationId xmlns:p14="http://schemas.microsoft.com/office/powerpoint/2010/main" val="3570672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6731-0F8D-4BEC-A578-9A78BB529307}"/>
              </a:ext>
            </a:extLst>
          </p:cNvPr>
          <p:cNvSpPr>
            <a:spLocks noGrp="1"/>
          </p:cNvSpPr>
          <p:nvPr>
            <p:ph type="title"/>
          </p:nvPr>
        </p:nvSpPr>
        <p:spPr>
          <a:xfrm>
            <a:off x="228600" y="-152400"/>
            <a:ext cx="8229600" cy="1143000"/>
          </a:xfrm>
        </p:spPr>
        <p:txBody>
          <a:bodyPr/>
          <a:lstStyle/>
          <a:p>
            <a:r>
              <a:rPr lang="en-US" dirty="0"/>
              <a:t>Controllers </a:t>
            </a:r>
            <a:endParaRPr lang="en-IN" dirty="0"/>
          </a:p>
        </p:txBody>
      </p:sp>
      <p:pic>
        <p:nvPicPr>
          <p:cNvPr id="4" name="Picture 3">
            <a:extLst>
              <a:ext uri="{FF2B5EF4-FFF2-40B4-BE49-F238E27FC236}">
                <a16:creationId xmlns:a16="http://schemas.microsoft.com/office/drawing/2014/main" id="{CAA3E560-F88B-43D3-AB7C-AE7F15E0EB7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762000"/>
            <a:ext cx="4570445" cy="2895600"/>
          </a:xfrm>
          <a:prstGeom prst="rect">
            <a:avLst/>
          </a:prstGeom>
          <a:noFill/>
          <a:ln>
            <a:noFill/>
          </a:ln>
        </p:spPr>
      </p:pic>
      <p:pic>
        <p:nvPicPr>
          <p:cNvPr id="8" name="Picture 7">
            <a:extLst>
              <a:ext uri="{FF2B5EF4-FFF2-40B4-BE49-F238E27FC236}">
                <a16:creationId xmlns:a16="http://schemas.microsoft.com/office/drawing/2014/main" id="{69D37806-2099-440C-B69F-4F4F9E7D92EC}"/>
              </a:ext>
            </a:extLst>
          </p:cNvPr>
          <p:cNvPicPr>
            <a:picLocks noChangeAspect="1"/>
          </p:cNvPicPr>
          <p:nvPr/>
        </p:nvPicPr>
        <p:blipFill rotWithShape="1">
          <a:blip r:embed="rId3">
            <a:extLst>
              <a:ext uri="{28A0092B-C50C-407E-A947-70E740481C1C}">
                <a14:useLocalDpi xmlns:a14="http://schemas.microsoft.com/office/drawing/2010/main" val="0"/>
              </a:ext>
            </a:extLst>
          </a:blip>
          <a:srcRect l="15833" t="19733"/>
          <a:stretch/>
        </p:blipFill>
        <p:spPr>
          <a:xfrm>
            <a:off x="2895600" y="3733800"/>
            <a:ext cx="6096000" cy="3041210"/>
          </a:xfrm>
          <a:prstGeom prst="rect">
            <a:avLst/>
          </a:prstGeom>
        </p:spPr>
      </p:pic>
    </p:spTree>
    <p:extLst>
      <p:ext uri="{BB962C8B-B14F-4D97-AF65-F5344CB8AC3E}">
        <p14:creationId xmlns:p14="http://schemas.microsoft.com/office/powerpoint/2010/main" val="42592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F6551-2960-B1D0-05E4-791695891085}"/>
              </a:ext>
            </a:extLst>
          </p:cNvPr>
          <p:cNvSpPr>
            <a:spLocks noGrp="1"/>
          </p:cNvSpPr>
          <p:nvPr>
            <p:ph type="title"/>
          </p:nvPr>
        </p:nvSpPr>
        <p:spPr>
          <a:xfrm>
            <a:off x="457200" y="-76200"/>
            <a:ext cx="8229600" cy="1143000"/>
          </a:xfrm>
        </p:spPr>
        <p:txBody>
          <a:bodyPr>
            <a:normAutofit/>
          </a:bodyPr>
          <a:lstStyle/>
          <a:p>
            <a:r>
              <a:rPr lang="en-US" sz="4000" b="1" dirty="0"/>
              <a:t>RESULTS </a:t>
            </a:r>
            <a:endParaRPr lang="en-IN" sz="4000" b="1" dirty="0"/>
          </a:p>
        </p:txBody>
      </p:sp>
      <p:pic>
        <p:nvPicPr>
          <p:cNvPr id="11" name="Picture 10">
            <a:extLst>
              <a:ext uri="{FF2B5EF4-FFF2-40B4-BE49-F238E27FC236}">
                <a16:creationId xmlns:a16="http://schemas.microsoft.com/office/drawing/2014/main" id="{8B571FAD-D7B7-46CF-AF56-21DB9D87A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49" y="1600200"/>
            <a:ext cx="8504901" cy="4449127"/>
          </a:xfrm>
          <a:prstGeom prst="rect">
            <a:avLst/>
          </a:prstGeom>
        </p:spPr>
      </p:pic>
      <p:sp>
        <p:nvSpPr>
          <p:cNvPr id="13" name="TextBox 12">
            <a:extLst>
              <a:ext uri="{FF2B5EF4-FFF2-40B4-BE49-F238E27FC236}">
                <a16:creationId xmlns:a16="http://schemas.microsoft.com/office/drawing/2014/main" id="{9B27ADE9-BE79-4A8A-B846-C3152FC8D486}"/>
              </a:ext>
            </a:extLst>
          </p:cNvPr>
          <p:cNvSpPr txBox="1"/>
          <p:nvPr/>
        </p:nvSpPr>
        <p:spPr>
          <a:xfrm>
            <a:off x="319548" y="1098034"/>
            <a:ext cx="4862051" cy="369332"/>
          </a:xfrm>
          <a:prstGeom prst="rect">
            <a:avLst/>
          </a:prstGeom>
          <a:noFill/>
        </p:spPr>
        <p:txBody>
          <a:bodyPr wrap="square">
            <a:spAutoFit/>
          </a:bodyPr>
          <a:lstStyle/>
          <a:p>
            <a:r>
              <a:rPr lang="en-US" dirty="0"/>
              <a:t>Linear SVM model Prediction Accuracy (R Studio)</a:t>
            </a:r>
            <a:endParaRPr lang="en-IN" dirty="0"/>
          </a:p>
        </p:txBody>
      </p:sp>
    </p:spTree>
    <p:extLst>
      <p:ext uri="{BB962C8B-B14F-4D97-AF65-F5344CB8AC3E}">
        <p14:creationId xmlns:p14="http://schemas.microsoft.com/office/powerpoint/2010/main" val="3019317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40D2D-78DE-48C5-AA22-289933451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8600"/>
            <a:ext cx="8242300" cy="4636294"/>
          </a:xfrm>
          <a:prstGeom prst="rect">
            <a:avLst/>
          </a:prstGeom>
        </p:spPr>
      </p:pic>
      <p:sp>
        <p:nvSpPr>
          <p:cNvPr id="5" name="Title 1">
            <a:extLst>
              <a:ext uri="{FF2B5EF4-FFF2-40B4-BE49-F238E27FC236}">
                <a16:creationId xmlns:a16="http://schemas.microsoft.com/office/drawing/2014/main" id="{BFB881F4-70F6-4567-987A-C927E7D5D986}"/>
              </a:ext>
            </a:extLst>
          </p:cNvPr>
          <p:cNvSpPr>
            <a:spLocks noGrp="1"/>
          </p:cNvSpPr>
          <p:nvPr>
            <p:ph type="title"/>
          </p:nvPr>
        </p:nvSpPr>
        <p:spPr>
          <a:xfrm>
            <a:off x="457200" y="-76200"/>
            <a:ext cx="8229600" cy="1143000"/>
          </a:xfrm>
        </p:spPr>
        <p:txBody>
          <a:bodyPr>
            <a:normAutofit/>
          </a:bodyPr>
          <a:lstStyle/>
          <a:p>
            <a:r>
              <a:rPr lang="en-US" sz="4000" b="1" dirty="0"/>
              <a:t>RESULTS </a:t>
            </a:r>
            <a:endParaRPr lang="en-IN" sz="4000" b="1" dirty="0"/>
          </a:p>
        </p:txBody>
      </p:sp>
      <p:sp>
        <p:nvSpPr>
          <p:cNvPr id="7" name="TextBox 6">
            <a:extLst>
              <a:ext uri="{FF2B5EF4-FFF2-40B4-BE49-F238E27FC236}">
                <a16:creationId xmlns:a16="http://schemas.microsoft.com/office/drawing/2014/main" id="{5BB992E2-3646-45A9-991D-086DEB36513C}"/>
              </a:ext>
            </a:extLst>
          </p:cNvPr>
          <p:cNvSpPr txBox="1"/>
          <p:nvPr/>
        </p:nvSpPr>
        <p:spPr>
          <a:xfrm>
            <a:off x="381000" y="1066800"/>
            <a:ext cx="6919452" cy="369332"/>
          </a:xfrm>
          <a:prstGeom prst="rect">
            <a:avLst/>
          </a:prstGeom>
          <a:noFill/>
        </p:spPr>
        <p:txBody>
          <a:bodyPr wrap="square">
            <a:spAutoFit/>
          </a:bodyPr>
          <a:lstStyle/>
          <a:p>
            <a:r>
              <a:rPr lang="en-US" dirty="0"/>
              <a:t>Ryu Controller and ONOS Controller Blocking the attacks (VS Code)</a:t>
            </a:r>
            <a:endParaRPr lang="en-IN" dirty="0"/>
          </a:p>
        </p:txBody>
      </p:sp>
    </p:spTree>
    <p:extLst>
      <p:ext uri="{BB962C8B-B14F-4D97-AF65-F5344CB8AC3E}">
        <p14:creationId xmlns:p14="http://schemas.microsoft.com/office/powerpoint/2010/main" val="281712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81" y="175419"/>
            <a:ext cx="8158038" cy="563562"/>
          </a:xfrm>
        </p:spPr>
        <p:txBody>
          <a:bodyPr>
            <a:normAutofit fontScale="90000"/>
          </a:bodyPr>
          <a:lstStyle/>
          <a:p>
            <a:r>
              <a:rPr lang="en-US" b="1" dirty="0"/>
              <a:t>AGENDA</a:t>
            </a:r>
          </a:p>
        </p:txBody>
      </p:sp>
      <p:sp>
        <p:nvSpPr>
          <p:cNvPr id="4" name="Content Placeholder 2"/>
          <p:cNvSpPr>
            <a:spLocks noGrp="1"/>
          </p:cNvSpPr>
          <p:nvPr>
            <p:ph idx="1"/>
          </p:nvPr>
        </p:nvSpPr>
        <p:spPr>
          <a:xfrm>
            <a:off x="304800" y="738981"/>
            <a:ext cx="10058400" cy="5791200"/>
          </a:xfrm>
        </p:spPr>
        <p:txBody>
          <a:bodyPr vert="horz" lIns="91440" tIns="45720" rIns="91440" bIns="45720" rtlCol="0" anchor="t">
            <a:normAutofit/>
          </a:bodyPr>
          <a:lstStyle/>
          <a:p>
            <a:r>
              <a:rPr lang="en-US" sz="2800" dirty="0">
                <a:latin typeface="Times New Roman" panose="02020603050405020304" pitchFamily="18" charset="0"/>
                <a:cs typeface="Times New Roman" panose="02020603050405020304" pitchFamily="18" charset="0"/>
              </a:rPr>
              <a:t>Problem Statement</a:t>
            </a:r>
          </a:p>
          <a:p>
            <a:r>
              <a:rPr lang="en-US" sz="2800" dirty="0">
                <a:latin typeface="Times New Roman" panose="02020603050405020304" pitchFamily="18" charset="0"/>
                <a:cs typeface="Times New Roman" panose="02020603050405020304" pitchFamily="18" charset="0"/>
              </a:rPr>
              <a:t>Objectives of the Project</a:t>
            </a:r>
          </a:p>
          <a:p>
            <a:r>
              <a:rPr lang="en-US" sz="2800" dirty="0">
                <a:latin typeface="Times New Roman" panose="02020603050405020304" pitchFamily="18" charset="0"/>
                <a:cs typeface="Times New Roman" panose="02020603050405020304" pitchFamily="18" charset="0"/>
              </a:rPr>
              <a:t>Outcomes of the Project</a:t>
            </a:r>
          </a:p>
          <a:p>
            <a:r>
              <a:rPr lang="en-US" sz="2800" dirty="0">
                <a:latin typeface="Times New Roman" panose="02020603050405020304" pitchFamily="18" charset="0"/>
                <a:cs typeface="Times New Roman" panose="02020603050405020304" pitchFamily="18" charset="0"/>
              </a:rPr>
              <a:t>Literature Review and Summary</a:t>
            </a:r>
          </a:p>
          <a:p>
            <a:r>
              <a:rPr lang="en-US" sz="2800" dirty="0">
                <a:latin typeface="Times New Roman" panose="02020603050405020304" pitchFamily="18" charset="0"/>
                <a:cs typeface="Times New Roman" panose="02020603050405020304" pitchFamily="18" charset="0"/>
              </a:rPr>
              <a:t>Dataset and Requirements </a:t>
            </a:r>
          </a:p>
          <a:p>
            <a:r>
              <a:rPr lang="en-US" sz="2800" dirty="0">
                <a:latin typeface="Times New Roman" panose="02020603050405020304" pitchFamily="18" charset="0"/>
                <a:cs typeface="Times New Roman" panose="02020603050405020304" pitchFamily="18" charset="0"/>
              </a:rPr>
              <a:t>Architecture diagram </a:t>
            </a:r>
          </a:p>
          <a:p>
            <a:r>
              <a:rPr lang="en-US" sz="2800" dirty="0">
                <a:latin typeface="Times New Roman" panose="02020603050405020304" pitchFamily="18" charset="0"/>
                <a:cs typeface="Times New Roman" panose="02020603050405020304" pitchFamily="18" charset="0"/>
              </a:rPr>
              <a:t>Implementation Steps</a:t>
            </a:r>
          </a:p>
          <a:p>
            <a:r>
              <a:rPr lang="en-US" sz="2800" dirty="0">
                <a:latin typeface="Times New Roman" panose="02020603050405020304" pitchFamily="18" charset="0"/>
                <a:cs typeface="Times New Roman" panose="02020603050405020304" pitchFamily="18" charset="0"/>
              </a:rPr>
              <a:t>Algorithm</a:t>
            </a:r>
          </a:p>
          <a:p>
            <a:r>
              <a:rPr lang="en-US" sz="2800" dirty="0">
                <a:latin typeface="Times New Roman" panose="02020603050405020304" pitchFamily="18" charset="0"/>
                <a:cs typeface="Times New Roman" panose="02020603050405020304" pitchFamily="18" charset="0"/>
              </a:rPr>
              <a:t>Results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52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72FB-832F-264D-1C1F-E829931A8BBA}"/>
              </a:ext>
            </a:extLst>
          </p:cNvPr>
          <p:cNvSpPr>
            <a:spLocks noGrp="1"/>
          </p:cNvSpPr>
          <p:nvPr>
            <p:ph type="title"/>
          </p:nvPr>
        </p:nvSpPr>
        <p:spPr>
          <a:xfrm>
            <a:off x="533400" y="609600"/>
            <a:ext cx="8229600" cy="1143000"/>
          </a:xfrm>
        </p:spPr>
        <p:txBody>
          <a:bodyPr>
            <a:normAutofit/>
          </a:bodyPr>
          <a:lstStyle/>
          <a:p>
            <a:r>
              <a:rPr lang="en-US" sz="4000" b="1" dirty="0">
                <a:cs typeface="Calibri"/>
              </a:rPr>
              <a:t>PROBLEM DEFINITION</a:t>
            </a:r>
            <a:endParaRPr lang="en-US" sz="4000" b="1" dirty="0"/>
          </a:p>
        </p:txBody>
      </p:sp>
      <p:sp>
        <p:nvSpPr>
          <p:cNvPr id="3" name="Content Placeholder 2">
            <a:extLst>
              <a:ext uri="{FF2B5EF4-FFF2-40B4-BE49-F238E27FC236}">
                <a16:creationId xmlns:a16="http://schemas.microsoft.com/office/drawing/2014/main" id="{6FC603BE-F5FB-C109-FF64-AF572A7B7FA2}"/>
              </a:ext>
            </a:extLst>
          </p:cNvPr>
          <p:cNvSpPr>
            <a:spLocks noGrp="1"/>
          </p:cNvSpPr>
          <p:nvPr>
            <p:ph idx="1"/>
          </p:nvPr>
        </p:nvSpPr>
        <p:spPr>
          <a:xfrm>
            <a:off x="457200" y="1874837"/>
            <a:ext cx="8229600" cy="2925763"/>
          </a:xfrm>
        </p:spPr>
        <p:txBody>
          <a:bodyPr vert="horz" lIns="91440" tIns="45720" rIns="91440" bIns="45720" rtlCol="0" anchor="t">
            <a:norm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The increasing number of cyber-attacks on networks has become a major concern for organizations and individuals. Traditional security solutions, such as firewalls and intrusion detection systems, are becoming less effective in defending against these attacks. This project aims to address this problem by using a deep learning model-based solution for detecting and preventing DDOS network attacks in a software-defined networking (SDN) environment. The solution uses a trained linear Support Vector Machine (SVM) algorithm model to control the behavior of one or more SDN controllers to prevent attacks.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75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6D9-EF14-3459-F3E5-D9E9E6177467}"/>
              </a:ext>
            </a:extLst>
          </p:cNvPr>
          <p:cNvSpPr>
            <a:spLocks noGrp="1"/>
          </p:cNvSpPr>
          <p:nvPr>
            <p:ph type="title"/>
          </p:nvPr>
        </p:nvSpPr>
        <p:spPr>
          <a:xfrm>
            <a:off x="465992" y="76200"/>
            <a:ext cx="8229600" cy="1143000"/>
          </a:xfrm>
        </p:spPr>
        <p:txBody>
          <a:bodyPr>
            <a:normAutofit/>
          </a:bodyPr>
          <a:lstStyle/>
          <a:p>
            <a:r>
              <a:rPr lang="en-US" sz="4000" b="1" dirty="0">
                <a:cs typeface="Calibri"/>
              </a:rPr>
              <a:t>OBJECTIVES </a:t>
            </a:r>
            <a:endParaRPr lang="en-US" sz="4000" b="1" dirty="0"/>
          </a:p>
        </p:txBody>
      </p:sp>
      <p:sp>
        <p:nvSpPr>
          <p:cNvPr id="3" name="Content Placeholder 2">
            <a:extLst>
              <a:ext uri="{FF2B5EF4-FFF2-40B4-BE49-F238E27FC236}">
                <a16:creationId xmlns:a16="http://schemas.microsoft.com/office/drawing/2014/main" id="{F1C05368-68A8-99A3-509C-68F3115DA196}"/>
              </a:ext>
            </a:extLst>
          </p:cNvPr>
          <p:cNvSpPr>
            <a:spLocks noGrp="1"/>
          </p:cNvSpPr>
          <p:nvPr>
            <p:ph idx="1"/>
          </p:nvPr>
        </p:nvSpPr>
        <p:spPr>
          <a:xfrm>
            <a:off x="685800" y="1600200"/>
            <a:ext cx="7924800" cy="4419600"/>
          </a:xfrm>
        </p:spPr>
        <p:txBody>
          <a:bodyPr vert="horz" lIns="91440" tIns="45720" rIns="91440" bIns="45720" rtlCol="0" anchor="t">
            <a:normAutofit/>
          </a:bodyPr>
          <a:lstStyle/>
          <a:p>
            <a:pPr algn="just"/>
            <a:r>
              <a:rPr lang="en-US" sz="2000" dirty="0">
                <a:latin typeface="Times New Roman" panose="02020603050405020304" pitchFamily="18" charset="0"/>
                <a:cs typeface="Times New Roman" panose="02020603050405020304" pitchFamily="18" charset="0"/>
              </a:rPr>
              <a:t>To develop an efficient machine learning model that can classify the given network traffic dataset to various attacks with maximum accuracy.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Using SDN controllers to stop traffic from a host based on its IP address.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01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A8F-601E-4192-B768-045E4F74589A}"/>
              </a:ext>
            </a:extLst>
          </p:cNvPr>
          <p:cNvSpPr>
            <a:spLocks noGrp="1"/>
          </p:cNvSpPr>
          <p:nvPr>
            <p:ph type="title"/>
          </p:nvPr>
        </p:nvSpPr>
        <p:spPr/>
        <p:txBody>
          <a:bodyPr/>
          <a:lstStyle/>
          <a:p>
            <a:r>
              <a:rPr lang="en-US" dirty="0"/>
              <a:t>OUTCOMES</a:t>
            </a:r>
            <a:endParaRPr lang="en-IN" dirty="0"/>
          </a:p>
        </p:txBody>
      </p:sp>
      <p:sp>
        <p:nvSpPr>
          <p:cNvPr id="3" name="Content Placeholder 2">
            <a:extLst>
              <a:ext uri="{FF2B5EF4-FFF2-40B4-BE49-F238E27FC236}">
                <a16:creationId xmlns:a16="http://schemas.microsoft.com/office/drawing/2014/main" id="{E65B035F-A716-4234-AE53-EF5C591065C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Demonstrated the system's ability to detect and respond to network attacks in a controlled environment.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Reduced the false positive rate to 6% while maintaining a true positive rate of 93%.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integration of machine learning with SDN controllers can lead to more adaptive and efficient network defenses.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06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907" y="-201329"/>
            <a:ext cx="8495893" cy="734729"/>
          </a:xfrm>
        </p:spPr>
        <p:txBody>
          <a:bodyPr>
            <a:noAutofit/>
          </a:bodyPr>
          <a:lstStyle/>
          <a:p>
            <a:pPr algn="ctr"/>
            <a:r>
              <a:rPr lang="en-US" sz="3600" b="1" dirty="0">
                <a:solidFill>
                  <a:schemeClr val="tx1"/>
                </a:solidFill>
                <a:latin typeface="+mj-lt"/>
                <a:cs typeface="Times New Roman" panose="02020603050405020304" pitchFamily="18" charset="0"/>
              </a:rPr>
              <a:t>LITERATURE SURVEY</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6</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564346172"/>
              </p:ext>
            </p:extLst>
          </p:nvPr>
        </p:nvGraphicFramePr>
        <p:xfrm>
          <a:off x="557857" y="457200"/>
          <a:ext cx="8052744" cy="6583680"/>
        </p:xfrm>
        <a:graphic>
          <a:graphicData uri="http://schemas.openxmlformats.org/drawingml/2006/table">
            <a:tbl>
              <a:tblPr firstRow="1" bandRow="1">
                <a:tableStyleId>{5C22544A-7EE6-4342-B048-85BDC9FD1C3A}</a:tableStyleId>
              </a:tblPr>
              <a:tblGrid>
                <a:gridCol w="1596369">
                  <a:extLst>
                    <a:ext uri="{9D8B030D-6E8A-4147-A177-3AD203B41FA5}">
                      <a16:colId xmlns:a16="http://schemas.microsoft.com/office/drawing/2014/main" val="2408241419"/>
                    </a:ext>
                  </a:extLst>
                </a:gridCol>
                <a:gridCol w="1399092">
                  <a:extLst>
                    <a:ext uri="{9D8B030D-6E8A-4147-A177-3AD203B41FA5}">
                      <a16:colId xmlns:a16="http://schemas.microsoft.com/office/drawing/2014/main" val="4206438281"/>
                    </a:ext>
                  </a:extLst>
                </a:gridCol>
                <a:gridCol w="1251820">
                  <a:extLst>
                    <a:ext uri="{9D8B030D-6E8A-4147-A177-3AD203B41FA5}">
                      <a16:colId xmlns:a16="http://schemas.microsoft.com/office/drawing/2014/main" val="2639897379"/>
                    </a:ext>
                  </a:extLst>
                </a:gridCol>
                <a:gridCol w="1807883">
                  <a:extLst>
                    <a:ext uri="{9D8B030D-6E8A-4147-A177-3AD203B41FA5}">
                      <a16:colId xmlns:a16="http://schemas.microsoft.com/office/drawing/2014/main" val="4180915935"/>
                    </a:ext>
                  </a:extLst>
                </a:gridCol>
                <a:gridCol w="1997580">
                  <a:extLst>
                    <a:ext uri="{9D8B030D-6E8A-4147-A177-3AD203B41FA5}">
                      <a16:colId xmlns:a16="http://schemas.microsoft.com/office/drawing/2014/main" val="1957619265"/>
                    </a:ext>
                  </a:extLst>
                </a:gridCol>
              </a:tblGrid>
              <a:tr h="6090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p>
                      <a:pPr algn="ctr"/>
                      <a:endParaRPr lang="en-IN" dirty="0"/>
                    </a:p>
                  </a:txBody>
                  <a:tcPr/>
                </a:tc>
                <a:tc>
                  <a:txBody>
                    <a:bodyPr/>
                    <a:lstStyle/>
                    <a:p>
                      <a:pPr algn="ctr"/>
                      <a:r>
                        <a:rPr lang="en-US" dirty="0"/>
                        <a:t>Methodology</a:t>
                      </a:r>
                      <a:endParaRPr lang="en-IN" dirty="0"/>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258838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A Flow-Based Anomaly Detection Approach With Feature Selection Method Against DDoS Attacks in SDNs</a:t>
                      </a:r>
                      <a:endParaRPr lang="en-US" sz="1800" dirty="0"/>
                    </a:p>
                  </a:txBody>
                  <a:tcPr/>
                </a:tc>
                <a:tc>
                  <a:txBody>
                    <a:bodyPr/>
                    <a:lstStyle/>
                    <a:p>
                      <a:pPr algn="l"/>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IN" dirty="0"/>
                        <a:t> </a:t>
                      </a:r>
                    </a:p>
                    <a:p>
                      <a:pPr algn="l"/>
                      <a:r>
                        <a:rPr lang="en-IN" dirty="0"/>
                        <a:t>(2020)</a:t>
                      </a:r>
                    </a:p>
                  </a:txBody>
                  <a:tcPr/>
                </a:tc>
                <a:tc>
                  <a:txBody>
                    <a:bodyPr/>
                    <a:lstStyle/>
                    <a:p>
                      <a:pPr algn="just"/>
                      <a:r>
                        <a:rPr lang="en-IN" dirty="0"/>
                        <a:t>LSTM-Autoencoder</a:t>
                      </a:r>
                    </a:p>
                  </a:txBody>
                  <a:tcPr/>
                </a:tc>
                <a:tc>
                  <a:txBody>
                    <a:bodyPr/>
                    <a:lstStyle/>
                    <a:p>
                      <a:pPr algn="ctr"/>
                      <a:r>
                        <a:rPr lang="en-US" dirty="0"/>
                        <a:t>IEEE TRANSACTIONS ON COGNITIVE COMMUNICATIONS AND NETWORKING </a:t>
                      </a:r>
                      <a:endParaRPr lang="en-IN" dirty="0"/>
                    </a:p>
                  </a:txBody>
                  <a:tcPr/>
                </a:tc>
                <a:tc>
                  <a:txBody>
                    <a:bodyPr/>
                    <a:lstStyle/>
                    <a:p>
                      <a:pPr algn="ctr"/>
                      <a:r>
                        <a:rPr lang="en-US" sz="1400" dirty="0"/>
                        <a:t>Our approach provides a high detection rate and presents a more efficient better time to build the model. We further tested the trained model on the performance of the SDN controllers to evaluate how the used dataset can impact on the performance of the SDN controller. The results showed that the proposed approach does not deteriorate the network performance</a:t>
                      </a:r>
                      <a:endParaRPr lang="en-IN" sz="1400" dirty="0"/>
                    </a:p>
                  </a:txBody>
                  <a:tcPr/>
                </a:tc>
                <a:extLst>
                  <a:ext uri="{0D108BD9-81ED-4DB2-BD59-A6C34878D82A}">
                    <a16:rowId xmlns:a16="http://schemas.microsoft.com/office/drawing/2014/main" val="1635369451"/>
                  </a:ext>
                </a:extLst>
              </a:tr>
              <a:tr h="2320102">
                <a:tc>
                  <a:txBody>
                    <a:bodyPr/>
                    <a:lstStyle/>
                    <a:p>
                      <a:pPr algn="just"/>
                      <a:r>
                        <a:rPr lang="en-US" sz="1800" b="0" i="0" kern="1200" dirty="0">
                          <a:solidFill>
                            <a:schemeClr val="dk1"/>
                          </a:solidFill>
                          <a:effectLst/>
                          <a:latin typeface="+mn-lt"/>
                          <a:ea typeface="+mn-ea"/>
                          <a:cs typeface="+mn-cs"/>
                        </a:rPr>
                        <a:t>Deep Neural Networks for Intrusion Detection in Software-Defined Networking</a:t>
                      </a:r>
                      <a:endParaRPr lang="en-IN" dirty="0"/>
                    </a:p>
                  </a:txBody>
                  <a:tcPr/>
                </a:tc>
                <a:tc>
                  <a:txBody>
                    <a:bodyPr/>
                    <a:lstStyle/>
                    <a:p>
                      <a:pPr algn="just"/>
                      <a:r>
                        <a:rPr lang="en-IN" sz="1800" b="0" i="0" kern="1200" dirty="0">
                          <a:solidFill>
                            <a:schemeClr val="dk1"/>
                          </a:solidFill>
                          <a:effectLst/>
                          <a:latin typeface="+mn-lt"/>
                          <a:ea typeface="+mn-ea"/>
                          <a:cs typeface="+mn-cs"/>
                        </a:rPr>
                        <a:t>Wang et al. (2019)</a:t>
                      </a:r>
                      <a:endParaRPr lang="en-IN" dirty="0"/>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Random Forests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a:t>IEEE </a:t>
                      </a:r>
                      <a:r>
                        <a:rPr lang="en-US" sz="1800" b="0" i="0" kern="1200" dirty="0">
                          <a:solidFill>
                            <a:schemeClr val="dk1"/>
                          </a:solidFill>
                          <a:effectLst/>
                          <a:latin typeface="+mn-lt"/>
                          <a:ea typeface="+mn-ea"/>
                          <a:cs typeface="+mn-cs"/>
                        </a:rPr>
                        <a:t>(Institute of Electrical and Electronics Engineers)</a:t>
                      </a:r>
                      <a:endParaRPr lang="en-IN" dirty="0"/>
                    </a:p>
                  </a:txBody>
                  <a:tcPr/>
                </a:tc>
                <a:tc>
                  <a:txBody>
                    <a:bodyPr/>
                    <a:lstStyle/>
                    <a:p>
                      <a:pPr algn="just"/>
                      <a:r>
                        <a:rPr lang="en-US" sz="1400" b="0" i="0" kern="1200" dirty="0">
                          <a:solidFill>
                            <a:schemeClr val="dk1"/>
                          </a:solidFill>
                          <a:effectLst/>
                          <a:latin typeface="+mn-lt"/>
                          <a:ea typeface="+mn-ea"/>
                          <a:cs typeface="+mn-cs"/>
                        </a:rPr>
                        <a:t>The authors evaluate the performance of their proposed solution using both simulated and real-world network security datasets and show that deep neural networks can significantly improve the accuracy of intrusion detection in SDN environments.</a:t>
                      </a:r>
                      <a:endParaRPr lang="en-IN" sz="1400" dirty="0"/>
                    </a:p>
                  </a:txBody>
                  <a:tcPr/>
                </a:tc>
                <a:extLst>
                  <a:ext uri="{0D108BD9-81ED-4DB2-BD59-A6C34878D82A}">
                    <a16:rowId xmlns:a16="http://schemas.microsoft.com/office/drawing/2014/main" val="89901632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7</a:t>
            </a:fld>
            <a:endParaRPr lang="en-US" noProof="0" dirty="0"/>
          </a:p>
        </p:txBody>
      </p:sp>
      <p:graphicFrame>
        <p:nvGraphicFramePr>
          <p:cNvPr id="2" name="Table 5">
            <a:extLst>
              <a:ext uri="{FF2B5EF4-FFF2-40B4-BE49-F238E27FC236}">
                <a16:creationId xmlns:a16="http://schemas.microsoft.com/office/drawing/2014/main" id="{D155A151-6CCF-7D86-A24A-4CF4D1FB2D4B}"/>
              </a:ext>
            </a:extLst>
          </p:cNvPr>
          <p:cNvGraphicFramePr>
            <a:graphicFrameLocks noGrp="1"/>
          </p:cNvGraphicFramePr>
          <p:nvPr>
            <p:extLst>
              <p:ext uri="{D42A27DB-BD31-4B8C-83A1-F6EECF244321}">
                <p14:modId xmlns:p14="http://schemas.microsoft.com/office/powerpoint/2010/main" val="172181361"/>
              </p:ext>
            </p:extLst>
          </p:nvPr>
        </p:nvGraphicFramePr>
        <p:xfrm>
          <a:off x="381000" y="-76200"/>
          <a:ext cx="8122501" cy="750413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408241419"/>
                    </a:ext>
                  </a:extLst>
                </a:gridCol>
                <a:gridCol w="1143000">
                  <a:extLst>
                    <a:ext uri="{9D8B030D-6E8A-4147-A177-3AD203B41FA5}">
                      <a16:colId xmlns:a16="http://schemas.microsoft.com/office/drawing/2014/main" val="2048646999"/>
                    </a:ext>
                  </a:extLst>
                </a:gridCol>
                <a:gridCol w="1143000">
                  <a:extLst>
                    <a:ext uri="{9D8B030D-6E8A-4147-A177-3AD203B41FA5}">
                      <a16:colId xmlns:a16="http://schemas.microsoft.com/office/drawing/2014/main" val="3255948815"/>
                    </a:ext>
                  </a:extLst>
                </a:gridCol>
                <a:gridCol w="1219200">
                  <a:extLst>
                    <a:ext uri="{9D8B030D-6E8A-4147-A177-3AD203B41FA5}">
                      <a16:colId xmlns:a16="http://schemas.microsoft.com/office/drawing/2014/main" val="4180915935"/>
                    </a:ext>
                  </a:extLst>
                </a:gridCol>
                <a:gridCol w="2940901">
                  <a:extLst>
                    <a:ext uri="{9D8B030D-6E8A-4147-A177-3AD203B41FA5}">
                      <a16:colId xmlns:a16="http://schemas.microsoft.com/office/drawing/2014/main" val="1957619265"/>
                    </a:ext>
                  </a:extLst>
                </a:gridCol>
              </a:tblGrid>
              <a:tr h="6976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Project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Authors</a:t>
                      </a:r>
                      <a:endParaRPr lang="en-IN"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Methodology</a:t>
                      </a:r>
                      <a:endParaRPr lang="en-IN" dirty="0">
                        <a:effectLst/>
                      </a:endParaRPr>
                    </a:p>
                  </a:txBody>
                  <a:tcPr/>
                </a:tc>
                <a:tc>
                  <a:txBody>
                    <a:bodyPr/>
                    <a:lstStyle/>
                    <a:p>
                      <a:pPr algn="ctr"/>
                      <a:r>
                        <a:rPr lang="en-US" sz="1800" baseline="0" dirty="0">
                          <a:latin typeface="Century Gothic" pitchFamily="34" charset="0"/>
                        </a:rPr>
                        <a:t>Source</a:t>
                      </a:r>
                      <a:endParaRPr lang="en-IN" dirty="0"/>
                    </a:p>
                  </a:txBody>
                  <a:tcPr/>
                </a:tc>
                <a:tc>
                  <a:txBody>
                    <a:bodyPr/>
                    <a:lstStyle/>
                    <a:p>
                      <a:pPr algn="ctr"/>
                      <a:r>
                        <a:rPr lang="en-US" sz="1800" dirty="0">
                          <a:latin typeface="Century Gothic" pitchFamily="34" charset="0"/>
                        </a:rPr>
                        <a:t>Summary</a:t>
                      </a:r>
                      <a:endParaRPr lang="en-IN" dirty="0"/>
                    </a:p>
                  </a:txBody>
                  <a:tcPr/>
                </a:tc>
                <a:extLst>
                  <a:ext uri="{0D108BD9-81ED-4DB2-BD59-A6C34878D82A}">
                    <a16:rowId xmlns:a16="http://schemas.microsoft.com/office/drawing/2014/main" val="1366146153"/>
                  </a:ext>
                </a:extLst>
              </a:tr>
              <a:tr h="1594686">
                <a:tc>
                  <a:txBody>
                    <a:bodyPr/>
                    <a:lstStyle/>
                    <a:p>
                      <a:pPr algn="just"/>
                      <a:r>
                        <a:rPr lang="en-US" sz="1800" b="0" i="0" kern="1200" dirty="0">
                          <a:solidFill>
                            <a:schemeClr val="dk1"/>
                          </a:solidFill>
                          <a:effectLst/>
                          <a:latin typeface="+mn-lt"/>
                          <a:ea typeface="+mn-ea"/>
                          <a:cs typeface="+mn-cs"/>
                        </a:rPr>
                        <a:t>End-to-end intrusion detection in software-defined networks using deep reinforcement learning</a:t>
                      </a:r>
                      <a:endParaRPr lang="en-IN" dirty="0"/>
                    </a:p>
                  </a:txBody>
                  <a:tcPr/>
                </a:tc>
                <a:tc>
                  <a:txBody>
                    <a:bodyPr/>
                    <a:lstStyle/>
                    <a:p>
                      <a:pPr algn="just"/>
                      <a:r>
                        <a:rPr lang="en-IN" sz="1800" b="0" i="0" kern="1200" dirty="0">
                          <a:solidFill>
                            <a:schemeClr val="dk1"/>
                          </a:solidFill>
                          <a:effectLst/>
                          <a:latin typeface="+mn-lt"/>
                          <a:ea typeface="+mn-ea"/>
                          <a:cs typeface="+mn-cs"/>
                        </a:rPr>
                        <a:t>Qin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K-mean clustering and random forest based multilevel model </a:t>
                      </a:r>
                      <a:r>
                        <a:rPr lang="en-IN" dirty="0">
                          <a:latin typeface="Times New Roman" panose="02020603050405020304" pitchFamily="18" charset="0"/>
                          <a:cs typeface="Times New Roman" panose="02020603050405020304" pitchFamily="18" charset="0"/>
                        </a:rPr>
                        <a:t>.</a:t>
                      </a:r>
                    </a:p>
                  </a:txBody>
                  <a:tcPr/>
                </a:tc>
                <a:tc>
                  <a:txBody>
                    <a:bodyPr/>
                    <a:lstStyle/>
                    <a:p>
                      <a:pPr algn="just"/>
                      <a:r>
                        <a:rPr lang="en-US" sz="1800" b="0" i="0" kern="1200" dirty="0">
                          <a:solidFill>
                            <a:schemeClr val="dk1"/>
                          </a:solidFill>
                          <a:effectLst/>
                          <a:latin typeface="+mn-lt"/>
                          <a:ea typeface="+mn-ea"/>
                          <a:cs typeface="+mn-cs"/>
                        </a:rPr>
                        <a:t>IEEE (Transactions on Network and Service Management)</a:t>
                      </a:r>
                      <a:endParaRPr lang="en-IN" dirty="0"/>
                    </a:p>
                  </a:txBody>
                  <a:tcPr/>
                </a:tc>
                <a:tc>
                  <a:txBody>
                    <a:bodyPr/>
                    <a:lstStyle/>
                    <a:p>
                      <a:pPr algn="just"/>
                      <a:r>
                        <a:rPr lang="en-US" sz="1400" b="0" i="0" kern="1200" dirty="0">
                          <a:solidFill>
                            <a:schemeClr val="dk1"/>
                          </a:solidFill>
                          <a:effectLst/>
                          <a:latin typeface="+mn-lt"/>
                          <a:ea typeface="+mn-ea"/>
                          <a:cs typeface="+mn-cs"/>
                        </a:rPr>
                        <a:t>The proposed solution can effectively detect various types of network attacks in real-time and provide a flexible and scalable solution for SDN security.</a:t>
                      </a:r>
                      <a:endParaRPr lang="en-IN" sz="1400" dirty="0"/>
                    </a:p>
                  </a:txBody>
                  <a:tcPr/>
                </a:tc>
                <a:extLst>
                  <a:ext uri="{0D108BD9-81ED-4DB2-BD59-A6C34878D82A}">
                    <a16:rowId xmlns:a16="http://schemas.microsoft.com/office/drawing/2014/main" val="271766861"/>
                  </a:ext>
                </a:extLst>
              </a:tr>
              <a:tr h="1960135">
                <a:tc>
                  <a:txBody>
                    <a:bodyPr/>
                    <a:lstStyle/>
                    <a:p>
                      <a:pPr algn="just"/>
                      <a:r>
                        <a:rPr lang="en-US" sz="1800" b="0" i="0" kern="1200" dirty="0">
                          <a:solidFill>
                            <a:schemeClr val="dk1"/>
                          </a:solidFill>
                          <a:effectLst/>
                          <a:latin typeface="+mn-lt"/>
                          <a:ea typeface="+mn-ea"/>
                          <a:cs typeface="+mn-cs"/>
                        </a:rPr>
                        <a:t>Anomaly-based Intrusion Detection in Software-Defined Networks: A Deep Learning Approach</a:t>
                      </a:r>
                      <a:endParaRPr lang="en-IN" dirty="0"/>
                    </a:p>
                  </a:txBody>
                  <a:tcPr/>
                </a:tc>
                <a:tc>
                  <a:txBody>
                    <a:bodyPr/>
                    <a:lstStyle/>
                    <a:p>
                      <a:pPr algn="just"/>
                      <a:r>
                        <a:rPr lang="en-IN" sz="1800" b="0" i="0" kern="1200" dirty="0">
                          <a:solidFill>
                            <a:schemeClr val="dk1"/>
                          </a:solidFill>
                          <a:effectLst/>
                          <a:latin typeface="+mn-lt"/>
                          <a:ea typeface="+mn-ea"/>
                          <a:cs typeface="+mn-cs"/>
                        </a:rPr>
                        <a:t>Zhang et al. (2019)</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Naïve Bayes classifier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a:t>
                      </a:r>
                      <a:r>
                        <a:rPr lang="en-IN" sz="1800" b="0" i="0" kern="1200" dirty="0">
                          <a:solidFill>
                            <a:schemeClr val="dk1"/>
                          </a:solidFill>
                          <a:effectLst/>
                          <a:latin typeface="+mn-lt"/>
                          <a:ea typeface="+mn-ea"/>
                          <a:cs typeface="+mn-cs"/>
                        </a:rPr>
                        <a:t>EEE Access</a:t>
                      </a:r>
                      <a:endParaRPr lang="en-IN" dirty="0"/>
                    </a:p>
                  </a:txBody>
                  <a:tcPr/>
                </a:tc>
                <a:tc>
                  <a:txBody>
                    <a:bodyPr/>
                    <a:lstStyle/>
                    <a:p>
                      <a:pPr algn="just"/>
                      <a:r>
                        <a:rPr lang="en-US" sz="1400" b="0" i="0" kern="1200" dirty="0">
                          <a:solidFill>
                            <a:schemeClr val="dk1"/>
                          </a:solidFill>
                          <a:effectLst/>
                          <a:latin typeface="+mn-lt"/>
                          <a:ea typeface="+mn-ea"/>
                          <a:cs typeface="+mn-cs"/>
                        </a:rPr>
                        <a:t>The proposed method uses an autoencoder to learn the normal behavior of the network and identify anomalies, which are then classified as either benign or malicious using a deep neural network.</a:t>
                      </a:r>
                      <a:endParaRPr lang="en-IN" sz="1400" dirty="0"/>
                    </a:p>
                  </a:txBody>
                  <a:tcPr/>
                </a:tc>
                <a:extLst>
                  <a:ext uri="{0D108BD9-81ED-4DB2-BD59-A6C34878D82A}">
                    <a16:rowId xmlns:a16="http://schemas.microsoft.com/office/drawing/2014/main" val="3023271698"/>
                  </a:ext>
                </a:extLst>
              </a:tr>
              <a:tr h="1960135">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Times New Roman" panose="02020603050405020304" pitchFamily="18" charset="0"/>
                          <a:cs typeface="Times New Roman" panose="02020603050405020304" pitchFamily="18" charset="0"/>
                        </a:rPr>
                        <a:t>Distributed abnormal behavior detection approach</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Naila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Marir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HuiqiaWaGuangsheBingyang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and SVM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DBN is used to extract SVM ensemble characteristics and to anticipate the voting process.</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6140381"/>
                  </a:ext>
                </a:extLst>
              </a:tr>
            </a:tbl>
          </a:graphicData>
        </a:graphic>
      </p:graphicFrame>
    </p:spTree>
    <p:extLst>
      <p:ext uri="{BB962C8B-B14F-4D97-AF65-F5344CB8AC3E}">
        <p14:creationId xmlns:p14="http://schemas.microsoft.com/office/powerpoint/2010/main" val="116572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2308324"/>
          </a:xfrm>
          <a:prstGeom prst="rect">
            <a:avLst/>
          </a:prstGeom>
          <a:noFill/>
        </p:spPr>
        <p:txBody>
          <a:bodyPr wrap="square">
            <a:spAutoFit/>
          </a:bodyPr>
          <a:lstStyle/>
          <a:p>
            <a:pPr algn="just"/>
            <a:r>
              <a:rPr lang="en-US" sz="1800" dirty="0">
                <a:latin typeface="Times New Roman" panose="02020603050405020304" pitchFamily="18" charset="0"/>
                <a:ea typeface="Calibri"/>
                <a:cs typeface="Times New Roman" panose="02020603050405020304" pitchFamily="18" charset="0"/>
              </a:rPr>
              <a:t>REVIEW PAPER : </a:t>
            </a:r>
            <a:r>
              <a:rPr lang="en-IN" dirty="0"/>
              <a:t>Mahmoud Said El Sayed </a:t>
            </a:r>
            <a:r>
              <a:rPr lang="en-IN" dirty="0" err="1"/>
              <a:t>Nhien</a:t>
            </a:r>
            <a:r>
              <a:rPr lang="en-IN" dirty="0"/>
              <a:t>-An Le-Khac , Marianne A. </a:t>
            </a:r>
            <a:r>
              <a:rPr lang="en-IN" dirty="0" err="1"/>
              <a:t>Azer</a:t>
            </a:r>
            <a:r>
              <a:rPr lang="en-IN" dirty="0"/>
              <a:t>  and Anca D. </a:t>
            </a:r>
            <a:r>
              <a:rPr lang="en-IN" dirty="0" err="1"/>
              <a:t>Jurcut</a:t>
            </a:r>
            <a:r>
              <a:rPr lang="en-US" sz="1800" dirty="0">
                <a:latin typeface="Times New Roman" panose="02020603050405020304" pitchFamily="18" charset="0"/>
                <a:ea typeface="+mn-lt"/>
                <a:cs typeface="Times New Roman" panose="02020603050405020304" pitchFamily="18" charset="0"/>
              </a:rPr>
              <a:t>. "</a:t>
            </a:r>
            <a:r>
              <a:rPr lang="en-US" dirty="0"/>
              <a:t>A Flow-Based Anomaly Detection Approach With Feature Selection Method Against DDoS Attacks in SDNs</a:t>
            </a:r>
            <a:r>
              <a:rPr lang="en-US" sz="1800" dirty="0">
                <a:latin typeface="Times New Roman" panose="02020603050405020304" pitchFamily="18" charset="0"/>
                <a:ea typeface="+mn-lt"/>
                <a:cs typeface="Times New Roman" panose="02020603050405020304" pitchFamily="18" charset="0"/>
              </a:rPr>
              <a:t>." In 2022 </a:t>
            </a:r>
            <a:r>
              <a:rPr lang="en-US" dirty="0">
                <a:latin typeface="Times New Roman" panose="02020603050405020304" pitchFamily="18" charset="0"/>
                <a:cs typeface="Times New Roman" panose="02020603050405020304" pitchFamily="18" charset="0"/>
              </a:rPr>
              <a:t>IEEE TRANSACTIONS ON COGNITIVE COMMUNICATIONS AND NETWORKING. </a:t>
            </a:r>
            <a:r>
              <a:rPr lang="en-US" sz="1800" dirty="0">
                <a:latin typeface="Times New Roman" panose="02020603050405020304" pitchFamily="18" charset="0"/>
                <a:ea typeface="+mn-lt"/>
                <a:cs typeface="Times New Roman" panose="02020603050405020304" pitchFamily="18" charset="0"/>
              </a:rPr>
              <a:t> </a:t>
            </a:r>
          </a:p>
          <a:p>
            <a:endParaRPr lang="en-US" sz="1800" dirty="0">
              <a:latin typeface="Times New Roman" panose="02020603050405020304" pitchFamily="18" charset="0"/>
              <a:ea typeface="Calibri"/>
              <a:cs typeface="Times New Roman" panose="02020603050405020304" pitchFamily="18" charset="0"/>
            </a:endParaRPr>
          </a:p>
          <a:p>
            <a:r>
              <a:rPr lang="en-US" sz="1800" dirty="0">
                <a:latin typeface="Times New Roman" panose="02020603050405020304" pitchFamily="18" charset="0"/>
                <a:ea typeface="Calibri"/>
                <a:cs typeface="Times New Roman" panose="02020603050405020304" pitchFamily="18" charset="0"/>
              </a:rPr>
              <a:t>SUMMARY :</a:t>
            </a:r>
          </a:p>
          <a:p>
            <a:endParaRPr lang="en-US" sz="1800" dirty="0">
              <a:latin typeface="Times New Roman" panose="02020603050405020304" pitchFamily="18" charset="0"/>
              <a:ea typeface="Calibri"/>
              <a:cs typeface="Times New Roman" panose="02020603050405020304" pitchFamily="18" charset="0"/>
            </a:endParaRPr>
          </a:p>
          <a:p>
            <a:endParaRPr lang="en-US" sz="1800" dirty="0">
              <a:latin typeface="Times New Roman" panose="02020603050405020304" pitchFamily="18" charset="0"/>
              <a:ea typeface="Calibri"/>
              <a:cs typeface="Times New Roman" panose="02020603050405020304" pitchFamily="18" charset="0"/>
            </a:endParaRPr>
          </a:p>
        </p:txBody>
      </p:sp>
      <p:pic>
        <p:nvPicPr>
          <p:cNvPr id="7" name="Picture 6">
            <a:extLst>
              <a:ext uri="{FF2B5EF4-FFF2-40B4-BE49-F238E27FC236}">
                <a16:creationId xmlns:a16="http://schemas.microsoft.com/office/drawing/2014/main" id="{51D21D35-7EEA-2BB2-46E4-B917A2ACF94C}"/>
              </a:ext>
            </a:extLst>
          </p:cNvPr>
          <p:cNvPicPr>
            <a:picLocks noChangeAspect="1"/>
          </p:cNvPicPr>
          <p:nvPr/>
        </p:nvPicPr>
        <p:blipFill>
          <a:blip r:embed="rId2"/>
          <a:stretch>
            <a:fillRect/>
          </a:stretch>
        </p:blipFill>
        <p:spPr>
          <a:xfrm>
            <a:off x="2308664" y="2246460"/>
            <a:ext cx="4526672" cy="4267570"/>
          </a:xfrm>
          <a:prstGeom prst="rect">
            <a:avLst/>
          </a:prstGeom>
        </p:spPr>
      </p:pic>
    </p:spTree>
    <p:extLst>
      <p:ext uri="{BB962C8B-B14F-4D97-AF65-F5344CB8AC3E}">
        <p14:creationId xmlns:p14="http://schemas.microsoft.com/office/powerpoint/2010/main" val="324503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B4DF72CD-0D95-0232-0708-672A24291E06}"/>
              </a:ext>
            </a:extLst>
          </p:cNvPr>
          <p:cNvSpPr txBox="1"/>
          <p:nvPr/>
        </p:nvSpPr>
        <p:spPr>
          <a:xfrm>
            <a:off x="381000" y="304800"/>
            <a:ext cx="8458200" cy="3170099"/>
          </a:xfrm>
          <a:prstGeom prst="rect">
            <a:avLst/>
          </a:prstGeom>
          <a:noFill/>
        </p:spPr>
        <p:txBody>
          <a:bodyPr wrap="square">
            <a:spAutoFit/>
          </a:bodyPr>
          <a:lstStyle/>
          <a:p>
            <a:pPr algn="just"/>
            <a:r>
              <a:rPr lang="en-US" sz="2000" dirty="0">
                <a:latin typeface="Times New Roman" panose="02020603050405020304" pitchFamily="18" charset="0"/>
                <a:ea typeface="Calibri"/>
                <a:cs typeface="Times New Roman" panose="02020603050405020304" pitchFamily="18" charset="0"/>
              </a:rPr>
              <a:t>REVIEW PAPER : </a:t>
            </a:r>
            <a:r>
              <a:rPr lang="en-IN" sz="2000" dirty="0"/>
              <a:t>Mahmoud Said El Sayed </a:t>
            </a:r>
            <a:r>
              <a:rPr lang="en-IN" sz="2000" dirty="0" err="1"/>
              <a:t>Nhien</a:t>
            </a:r>
            <a:r>
              <a:rPr lang="en-IN" sz="2000" dirty="0"/>
              <a:t>-An Le-</a:t>
            </a:r>
            <a:r>
              <a:rPr lang="en-IN" sz="2000" dirty="0" err="1"/>
              <a:t>Khac</a:t>
            </a:r>
            <a:r>
              <a:rPr lang="en-IN" sz="2000" dirty="0"/>
              <a:t> , Marianne A. </a:t>
            </a:r>
            <a:r>
              <a:rPr lang="en-IN" sz="2000" dirty="0" err="1"/>
              <a:t>Azer</a:t>
            </a:r>
            <a:r>
              <a:rPr lang="en-IN" sz="2000" dirty="0"/>
              <a:t>  and Anca D. </a:t>
            </a:r>
            <a:r>
              <a:rPr lang="en-IN" sz="2000" dirty="0" err="1"/>
              <a:t>Jurcut</a:t>
            </a:r>
            <a:r>
              <a:rPr lang="en-US" sz="2000" dirty="0">
                <a:latin typeface="Times New Roman" panose="02020603050405020304" pitchFamily="18" charset="0"/>
                <a:ea typeface="+mn-lt"/>
                <a:cs typeface="Times New Roman" panose="02020603050405020304" pitchFamily="18" charset="0"/>
              </a:rPr>
              <a:t>. "</a:t>
            </a:r>
            <a:r>
              <a:rPr lang="en-US" sz="2000" dirty="0"/>
              <a:t>A Flow-Based Anomaly Detection Approach With Feature Selection Method Against DDoS Attacks in SDNs</a:t>
            </a:r>
            <a:r>
              <a:rPr lang="en-US" sz="2000" dirty="0">
                <a:latin typeface="Times New Roman" panose="02020603050405020304" pitchFamily="18" charset="0"/>
                <a:ea typeface="+mn-lt"/>
                <a:cs typeface="Times New Roman" panose="02020603050405020304" pitchFamily="18" charset="0"/>
              </a:rPr>
              <a:t>." In 2022 </a:t>
            </a:r>
            <a:r>
              <a:rPr lang="en-US" sz="2000" dirty="0">
                <a:latin typeface="Times New Roman" panose="02020603050405020304" pitchFamily="18" charset="0"/>
                <a:cs typeface="Times New Roman" panose="02020603050405020304" pitchFamily="18" charset="0"/>
              </a:rPr>
              <a:t>IEEE TRANSACTIONS ON COGNITIVE COMMUNICATIONS AND NETWORKING. </a:t>
            </a:r>
            <a:r>
              <a:rPr lang="en-US" sz="2000" dirty="0">
                <a:latin typeface="Times New Roman" panose="02020603050405020304" pitchFamily="18" charset="0"/>
                <a:ea typeface="+mn-lt"/>
                <a:cs typeface="Times New Roman" panose="02020603050405020304" pitchFamily="18" charset="0"/>
              </a:rPr>
              <a:t> </a:t>
            </a:r>
            <a:br>
              <a:rPr lang="en-US" sz="2000" dirty="0">
                <a:latin typeface="Times New Roman" panose="02020603050405020304" pitchFamily="18" charset="0"/>
                <a:ea typeface="+mn-lt"/>
                <a:cs typeface="Times New Roman" panose="02020603050405020304" pitchFamily="18" charset="0"/>
              </a:rPr>
            </a:br>
            <a:endParaRPr lang="en-US" sz="2000" dirty="0">
              <a:latin typeface="Times New Roman" panose="02020603050405020304" pitchFamily="18" charset="0"/>
              <a:ea typeface="+mn-lt"/>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a:p>
            <a:r>
              <a:rPr lang="en-US" sz="2000" dirty="0">
                <a:latin typeface="Times New Roman" panose="02020603050405020304" pitchFamily="18" charset="0"/>
                <a:ea typeface="Calibri"/>
                <a:cs typeface="Times New Roman" panose="02020603050405020304" pitchFamily="18" charset="0"/>
              </a:rPr>
              <a:t>SUMMARY :</a:t>
            </a:r>
          </a:p>
          <a:p>
            <a:endParaRPr lang="en-US" sz="2000" dirty="0">
              <a:latin typeface="Times New Roman" panose="02020603050405020304" pitchFamily="18" charset="0"/>
              <a:ea typeface="Calibri"/>
              <a:cs typeface="Times New Roman" panose="02020603050405020304" pitchFamily="18" charset="0"/>
            </a:endParaRPr>
          </a:p>
          <a:p>
            <a:endParaRPr lang="en-US" sz="2000" dirty="0">
              <a:latin typeface="Times New Roman" panose="02020603050405020304" pitchFamily="18" charset="0"/>
              <a:ea typeface="Calibri"/>
              <a:cs typeface="Times New Roman" panose="02020603050405020304" pitchFamily="18" charset="0"/>
            </a:endParaRPr>
          </a:p>
        </p:txBody>
      </p:sp>
      <p:sp>
        <p:nvSpPr>
          <p:cNvPr id="3" name="TextBox 2">
            <a:extLst>
              <a:ext uri="{FF2B5EF4-FFF2-40B4-BE49-F238E27FC236}">
                <a16:creationId xmlns:a16="http://schemas.microsoft.com/office/drawing/2014/main" id="{32FD0462-DAF0-36D6-0C25-818AE220E529}"/>
              </a:ext>
            </a:extLst>
          </p:cNvPr>
          <p:cNvSpPr txBox="1"/>
          <p:nvPr/>
        </p:nvSpPr>
        <p:spPr>
          <a:xfrm>
            <a:off x="533400" y="2971800"/>
            <a:ext cx="8077200" cy="3170099"/>
          </a:xfrm>
          <a:prstGeom prst="rect">
            <a:avLst/>
          </a:prstGeom>
          <a:noFill/>
        </p:spPr>
        <p:txBody>
          <a:bodyPr wrap="square">
            <a:spAutoFit/>
          </a:bodyPr>
          <a:lstStyle/>
          <a:p>
            <a:pPr algn="just"/>
            <a:r>
              <a:rPr lang="en-US" sz="2000" dirty="0"/>
              <a:t>The aim of this work is to reduce the redundant or irrelevant features without any significant impact on the classification accuracy. We have selected 10 features out of available 48 features using two common feature selection methods IG and RF. The approach provides a high detection rate and presents a more efficient better time to build the model. We further tested the trained model on the performance of </a:t>
            </a:r>
            <a:r>
              <a:rPr lang="en-US" sz="2000" b="1" dirty="0"/>
              <a:t>More Than One SDN controller</a:t>
            </a:r>
            <a:r>
              <a:rPr lang="en-US" sz="2000" dirty="0"/>
              <a:t> to evaluate how the used dataset can impact on the performance of the SDN controller. The results showed that the proposed approach does not deteriorate the network performance. </a:t>
            </a:r>
          </a:p>
          <a:p>
            <a:pPr algn="just"/>
            <a:endParaRPr lang="en-IN" sz="2000" dirty="0"/>
          </a:p>
        </p:txBody>
      </p:sp>
    </p:spTree>
    <p:extLst>
      <p:ext uri="{BB962C8B-B14F-4D97-AF65-F5344CB8AC3E}">
        <p14:creationId xmlns:p14="http://schemas.microsoft.com/office/powerpoint/2010/main" val="240708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3353</TotalTime>
  <Words>1351</Words>
  <Application>Microsoft Office PowerPoint</Application>
  <PresentationFormat>On-screen Show (4:3)</PresentationFormat>
  <Paragraphs>163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Droid Sans Mono</vt:lpstr>
      <vt:lpstr>Symbol</vt:lpstr>
      <vt:lpstr>Times New Roman</vt:lpstr>
      <vt:lpstr>Office Theme</vt:lpstr>
      <vt:lpstr>Preventing Network Attacks using Support Vector Machine and Software Defined Networking (SDN) Integration </vt:lpstr>
      <vt:lpstr>AGENDA</vt:lpstr>
      <vt:lpstr>PROBLEM DEFINITION</vt:lpstr>
      <vt:lpstr>OBJECTIVES </vt:lpstr>
      <vt:lpstr>OUTCOMES</vt:lpstr>
      <vt:lpstr>PowerPoint Presentation</vt:lpstr>
      <vt:lpstr>PowerPoint Presentation</vt:lpstr>
      <vt:lpstr>PowerPoint Presentation</vt:lpstr>
      <vt:lpstr>PowerPoint Presentation</vt:lpstr>
      <vt:lpstr>PowerPoint Presentation</vt:lpstr>
      <vt:lpstr>REQUIREMENTS</vt:lpstr>
      <vt:lpstr>Architecture Diagram</vt:lpstr>
      <vt:lpstr>IMPLEMENTATION STEPS</vt:lpstr>
      <vt:lpstr>Algorithms</vt:lpstr>
      <vt:lpstr>NETWORK TOPOLOGY</vt:lpstr>
      <vt:lpstr>NETWORK USING MININET</vt:lpstr>
      <vt:lpstr>Controllers </vt:lpstr>
      <vt:lpstr>RESULTS </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sql</dc:creator>
  <cp:lastModifiedBy>𝑀α𝓈†𝑒𝓇𝒶𝒹𝑜</cp:lastModifiedBy>
  <cp:revision>818</cp:revision>
  <dcterms:created xsi:type="dcterms:W3CDTF">2006-08-16T00:00:00Z</dcterms:created>
  <dcterms:modified xsi:type="dcterms:W3CDTF">2023-09-22T17:47:08Z</dcterms:modified>
</cp:coreProperties>
</file>