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32:56.88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11 1,'-5'4,"0"2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03:45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0,'7'0,"13"0,0 0,1 2,37 7,-52-8,0 1,-1 0,1 0,-1 0,0 1,1 0,-1 0,-1 0,1 1,0-1,-1 1,0 0,1 1,-2-1,1 1,-1-1,1 1,3 7,-1 4,0 0,0 0,-2 0,0 1,-1-1,3 34,-7 107,-2-96,0 513,3-426,2-114,9 54,-6-51,2 39,-8 324,1-392,1-1,0 0,0 1,0-1,4 13,6 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40:19.69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40:23.86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1 649,'1'-11,"1"0,1 0,0 0,0 1,1-1,0 1,1 0,0 0,11-15,1-4,17-29,2 0,3 3,90-101,-107 132,2 1,0 0,1 2,34-22,-46 37,0 0,1 0,0 2,-1-1,1 2,1 0,-1 1,0 0,1 1,-1 1,1 0,-1 1,25 4,-19-1,1 1,-1 1,0 0,0 2,0 0,-1 1,-1 1,31 22,-21-9,0 2,-2 0,0 2,-2 1,-1 1,-2 1,0 1,30 65,16 26,15 33,-72-132,-1 1,-1 0,0 0,6 47,40 826,-57-373,4 431,3-879,4-1,2 0,4-1,3-1,3 0,34 77,1-21,7-3,103 158,-132-235,42 45,14 19,-26-24,101 109,-122-151,-24-26,0 0,2-1,0-1,1-1,1-1,37 22,-22-21,1-3,1 0,0-3,1-1,1-2,57 5,255 0,-260-14,199 17,403-15,-356-39,-223 19,147-2,-170 19,374 5,-73 24,-132 10,-28-3,-92-14,-79-10,77 4,244-14,-180-3,-133-2,1-3,97-23,-56 9,63-7,1 9,264 3,-193 16,60 3,-103 21,-134-13,114 4,-155-16,124 5,-127-2,0 2,0 1,43 13,3 6,1-4,84 12,-98-24,-10-2,1 2,-1 2,89 31,-109-26,-14-3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40:32.44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1 422,'0'0,"0"1,0 0,0-1,0 1,0-1,0 1,1 0,-1-1,0 1,0-1,1 1,-1-1,0 1,1-1,-1 1,1-1,-1 1,0-1,1 1,-1-1,1 0,-1 1,1-1,-1 0,1 0,-1 1,1-1,0 0,-1 0,1 0,-1 1,1-1,0 0,-1 0,1 0,-1 0,1 0,0 0,-1 0,1-1,-1 1,1 0,0 0,-1 0,1-1,-1 1,1 0,-1 0,1-1,0 0,32-16,-31 16,24-17,-1-1,-1-2,0 0,30-38,17-15,-34 42,2 2,0 1,2 2,71-35,-101 58,-1 0,0 1,1 0,-1 1,1 0,0 0,0 1,0 0,0 1,-1 1,1 0,0 0,0 1,0 0,-1 1,1 0,-1 0,16 9,-10-4,1 0,-2 2,1 0,-1 1,-1 0,0 1,0 1,-1 0,-1 0,14 20,-3 2,35 67,-39-53,-2 0,-2 1,9 54,1 3,-12-46,-2-1,-3 2,-2-1,-4 87,1-68,4 0,27 128,-23-146,17 200,-4-21,56 196,-66-271,-3-30,64 418,-64-491,31 98,-26-105,26 76,110 237,-140-347,0 0,1-1,1 0,1-1,1-1,1 0,0-1,2-1,0-1,0 0,2-2,0 0,0-2,1 0,1-1,38 13,-18-15,0-2,1-1,75 0,-105-6,488 1,-489-3,0 0,0-1,-1-1,1 1,-1-2,1 0,-2-1,1 0,0 0,-1-1,-1-1,1 0,12-13,14-15,-2-2,32-44,-47 57,24-25,-26 30,29-40,-25 24,2 1,1 2,53-55,-73 83,1 0,0 1,0 0,0 0,1 1,-1 0,1 0,0 0,0 1,0 0,0 0,0 0,0 1,0 1,1-1,-1 1,0 0,1 1,-1-1,0 2,0-1,0 1,0 0,0 0,8 4,2 2,0 1,0 0,-1 2,-1-1,0 2,0 0,-1 1,20 23,-11-12,2-1,1-1,37 26,26 20,-60-46,1-1,1-2,1-2,1 0,0-2,1-2,37 10,-51-18,0 0,0-2,0 0,0-2,1 0,38-4,-13-3,86-22,-97 17,1-2,-1-1,33-19,94-63,-44 12,-48 46,1 3,2 3,102-30,-156 57,1 1,1 1,19-1,-18 2,0-1,23-5,18-10,130-30,-153 40,1 2,79-1,-91 7,6 0,0 0,0 2,-1 2,1 1,53 16,-49-10,63 11,6 1,-66-12,1-1,0-2,1-2,58 0,1101-6,-499-3,685 3,-1300 3,173 27,84 45,-342-74,26 5,0-1,1-1,-1-1,1-2,-1-1,1-2,0 0,-1-3,0 0,0-2,0-1,28-12,-13 2,1 2,0 1,1 3,77-9,424-1,-524 21,1-2,-1 0,0-2,27-8,-22 5,-1 1,33-2,-48 7,0 0,-1-1,1 0,20-8,-7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40:35.36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51,'0'3,"0"-1,1 0,0 0,-1 0,1 0,0 0,0-1,0 1,0 0,0 0,1-1,-1 1,1 0,-1-1,1 0,-1 1,1-1,0 0,-1 0,1 0,0 0,0 0,4 1,48 15,-5-8,0-2,58 0,104-9,-100 0,1949-1,-1107 5,-882-5,93-17,13-1,-70 15,148-14,-125-2,-68 10,2 3,97-2,286 13,-419-2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32:57.82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32:58.57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32:59.12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32:59.50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33:25.33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26,'10236'0,"-9636"0,-77 0,-64 0,-58 0,-62 0,5349 0,-5228-13,-12 0,-297 16,286 41,-414-39,-1 0,0 2,0 1,36 17,78 53,-86-43,-2 2,-1 1,49 55,-91-89,2 3,3 2,0 0,-1 1,0 1,-1-1,13 22,-20-29,1 0,-1 0,0 1,0-1,0 0,-1 0,1 1,-1-1,1 1,-1-1,0 0,-1 1,1-1,-1 0,1 1,-1-1,0 0,0 0,0 1,-1-1,1 0,-1 0,0 0,1-1,-1 1,-1 0,1-1,0 1,-3 2,-13 10,1-1,-2-1,0 0,-21 10,-7 4,-96 66,-150 85,92-76,-389 137,160-104,-566 103,602-192,0-28,18-1,-4 9,-958 40,392-67,401-1,-4417 2,3329-61,658-43,328-2,-83 7,342 51,-911-117,1230 154,0-3,1-4,-96-37,-478-130,558 163,-34-6,49 13,1-3,-74-30,128 40,1 0,-1 0,1-2,1 1,0-2,0 0,1 0,0-1,-13-19,-38-38,-84-52,104 91,3-2,0-2,-66-76,77 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33:26.58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33:32.29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07:03:43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 3,'-53'-1,"27"0,1 0,-41 6,63-5,1 1,-1 0,1-1,-1 1,1 0,-1 0,1 0,0 1,0-1,0 1,0-1,0 1,0-1,0 1,0 0,1 0,-4 4,3-1,-1 0,1-1,0 1,0 0,1 0,0 1,0-1,-1 7,1 5,1 0,0-1,1 1,7 28,7 27,19 112,-25-119,-2-11,2 71,-10 737,-1-844,1-1,-2 1,-5 20,6-29,-3 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7450-54A8-46D3-A99B-5DF0F3C8C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AA53E-D980-4A0F-BA05-60CE5F34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BED8-98FE-4268-A49C-B327AD2C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E075-77C6-41DB-B155-D7D0439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19F7-A5B1-44D7-801D-81FE39A9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9D75-7E1F-4EB8-BAE3-CF4FC25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BED12-ED42-437E-98C9-7ADD47095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4F48-2496-4CC3-8492-F5D1F7C6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E0ED-F741-4885-B25E-DAB774DD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01A8-B192-4B50-A732-704089A7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0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6102-5176-432E-9B28-BF6E58DEA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BD175-AFC7-436D-A20F-A709683F9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2062-0056-404B-B493-6885EC37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CD5D-A555-402C-9FE4-DEA716F3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6C5D-F45C-446F-9F5D-1E38E307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394B-41B7-4CFE-ADB5-12E373B7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7395-B143-4470-9819-86D1BF174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0522-0B02-499F-BA21-9169322B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6F96-4B37-4F1A-B79E-50BA3CC3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E5D6-DE83-4759-B793-6C0BE3C7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683A-C01F-4275-B66C-12D3D930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AA450-8136-42A8-9792-05859816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A7F0-4438-4046-8711-193B170E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05562-BA8F-4694-AF18-D5E930C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E020-A95C-4516-B068-00DB9833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E7B4-AAB6-4179-8273-BC62D2E5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98F7-F882-4E9F-92B5-F0E834DB2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BD74A-6DE0-486C-960F-6A2D0E4BF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6FAE4-9C10-4ACC-86A5-A335107D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F04E7-B8FB-4E19-AD64-CC3EF0FD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06203-ECEF-4B50-8A51-7CDDAEDB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FAA4-3BA6-4E62-8F83-932C48A8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4086A-379F-4C50-A9A9-1750A855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7F8E2-825A-4E33-9F69-5A8F0A2EA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C898D-1204-4365-AB2A-07CF3DB47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72392-1AF9-41CE-AE99-D636C69E5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D27A0-A7B0-4403-A118-AE55E54C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0F49-EF55-4362-AE6B-CC353B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EC49E-C096-4FC8-8D8C-DCF517DB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864A-2D98-4C9D-BEEA-E5194293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9EC88-95F8-4A42-BF5D-D943BAAF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E9366-4A9C-46A2-8335-AEBD7DFA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CD312-D4CA-42A6-B0B4-28F7AE40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9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82144-301E-4F13-9020-D99A91E2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BD54D-4764-426E-A7EE-331C88B9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F4B4-0697-4B92-B077-9AAA0B13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D6B8-788A-45CB-8BB7-29FCED1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544E-E17E-4CC5-A5D9-18171DBF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A4DF9-2EE4-4781-8E27-832C8F60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B1F63-1F26-47B8-B329-ADBD5292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E83D6-9B71-4B27-A42F-142C5DD2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352C0-56DC-4131-819B-1BE05F6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0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833A-AD64-4F4B-958E-1938937F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45BFF-2C0A-489F-9B0F-DEDA2FA93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86570-8D91-470D-A661-A8032415E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F74D7-C7C3-49C9-AC74-80A9DC5E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9993C-DB89-4E23-81F2-9FA4E16C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C9C39-8427-4665-A31A-C4E20D85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45C09-3603-4188-A996-484AC1C6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B027A-B0AC-4D46-89E5-26EA2000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9EAE5-7C28-471F-A5CA-1AFF94B7E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CC10-19C5-4422-83B4-636A174A19D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9E9A-6FF8-4CD8-AC9D-6BD820296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CCD23-2F59-4F27-9237-484E3678C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86EF-71FA-4D41-BD0F-899997E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5" Type="http://schemas.openxmlformats.org/officeDocument/2006/relationships/customXml" Target="../ink/ink8.xml"/><Relationship Id="rId10" Type="http://schemas.openxmlformats.org/officeDocument/2006/relationships/customXml" Target="../ink/ink4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12.xml"/><Relationship Id="rId12" Type="http://schemas.openxmlformats.org/officeDocument/2006/relationships/image" Target="../media/image14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5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2C22-8CCD-4282-BFA9-E6AAD5E89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514B-FFB7-47DB-8689-DEF7C4189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353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229C-E06A-4C78-9FEA-B17079D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MPC with the </a:t>
            </a:r>
            <a:r>
              <a:rPr lang="en-US" dirty="0" err="1"/>
              <a:t>vel</a:t>
            </a:r>
            <a:r>
              <a:rPr lang="en-US" baseline="-25000" dirty="0" err="1"/>
              <a:t>HV</a:t>
            </a:r>
            <a:r>
              <a:rPr lang="en-US" dirty="0"/>
              <a:t>&gt; </a:t>
            </a:r>
            <a:r>
              <a:rPr lang="en-US" dirty="0" err="1"/>
              <a:t>vel</a:t>
            </a:r>
            <a:r>
              <a:rPr lang="en-US" baseline="-25000" dirty="0" err="1"/>
              <a:t>OV</a:t>
            </a:r>
            <a:endParaRPr lang="en-US" baseline="-25000" dirty="0"/>
          </a:p>
        </p:txBody>
      </p:sp>
      <p:pic>
        <p:nvPicPr>
          <p:cNvPr id="4" name="100_rlegBjsq_6LmM">
            <a:hlinkClick r:id="" action="ppaction://media"/>
            <a:extLst>
              <a:ext uri="{FF2B5EF4-FFF2-40B4-BE49-F238E27FC236}">
                <a16:creationId xmlns:a16="http://schemas.microsoft.com/office/drawing/2014/main" id="{D4A33B80-529F-46B8-A7AE-E14A174CDD6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87721" y="1836654"/>
            <a:ext cx="8816558" cy="4959202"/>
          </a:xfrm>
        </p:spPr>
      </p:pic>
    </p:spTree>
    <p:extLst>
      <p:ext uri="{BB962C8B-B14F-4D97-AF65-F5344CB8AC3E}">
        <p14:creationId xmlns:p14="http://schemas.microsoft.com/office/powerpoint/2010/main" val="399466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229C-E06A-4C78-9FEA-B17079D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Moving MPC with the </a:t>
            </a:r>
            <a:r>
              <a:rPr lang="en-US" sz="3200" dirty="0" err="1"/>
              <a:t>vel</a:t>
            </a:r>
            <a:r>
              <a:rPr lang="en-US" sz="3200" baseline="-25000" dirty="0" err="1"/>
              <a:t>HV</a:t>
            </a:r>
            <a:r>
              <a:rPr lang="en-US" sz="3200" dirty="0"/>
              <a:t>&gt; </a:t>
            </a:r>
            <a:r>
              <a:rPr lang="en-US" sz="3200" dirty="0" err="1"/>
              <a:t>vel</a:t>
            </a:r>
            <a:r>
              <a:rPr lang="en-US" sz="3200" baseline="-25000" dirty="0" err="1"/>
              <a:t>OV</a:t>
            </a:r>
            <a:r>
              <a:rPr lang="en-US" sz="3200" baseline="-25000" dirty="0"/>
              <a:t> </a:t>
            </a:r>
            <a:r>
              <a:rPr lang="en-US" sz="3200" dirty="0"/>
              <a:t>and the height of the potential field on the lane boundary is reduced.</a:t>
            </a:r>
          </a:p>
        </p:txBody>
      </p:sp>
      <p:pic>
        <p:nvPicPr>
          <p:cNvPr id="6" name="200_Vf3YaKPs_G11z">
            <a:hlinkClick r:id="" action="ppaction://media"/>
            <a:extLst>
              <a:ext uri="{FF2B5EF4-FFF2-40B4-BE49-F238E27FC236}">
                <a16:creationId xmlns:a16="http://schemas.microsoft.com/office/drawing/2014/main" id="{1FC5660F-EEFC-4DDA-A03A-578DB27A7AA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87721" y="1807870"/>
            <a:ext cx="8816558" cy="4959202"/>
          </a:xfrm>
        </p:spPr>
      </p:pic>
    </p:spTree>
    <p:extLst>
      <p:ext uri="{BB962C8B-B14F-4D97-AF65-F5344CB8AC3E}">
        <p14:creationId xmlns:p14="http://schemas.microsoft.com/office/powerpoint/2010/main" val="1307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2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229C-E06A-4C78-9FEA-B17079D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Moving MPC with the </a:t>
            </a:r>
            <a:r>
              <a:rPr lang="en-US" sz="3200" dirty="0" err="1"/>
              <a:t>vel</a:t>
            </a:r>
            <a:r>
              <a:rPr lang="en-US" sz="3200" baseline="-25000" dirty="0" err="1"/>
              <a:t>HV</a:t>
            </a:r>
            <a:r>
              <a:rPr lang="en-US" sz="3200" dirty="0"/>
              <a:t>&gt; </a:t>
            </a:r>
            <a:r>
              <a:rPr lang="en-US" sz="3200" dirty="0" err="1"/>
              <a:t>vel</a:t>
            </a:r>
            <a:r>
              <a:rPr lang="en-US" sz="3200" baseline="-25000" dirty="0" err="1"/>
              <a:t>OV</a:t>
            </a:r>
            <a:r>
              <a:rPr lang="en-US" sz="3200" baseline="-25000" dirty="0"/>
              <a:t> </a:t>
            </a:r>
            <a:r>
              <a:rPr lang="en-US" sz="3200" dirty="0"/>
              <a:t>,the height of the potential field on the lane boundary is reduced and the size of the vehicle potential field is increased</a:t>
            </a:r>
          </a:p>
        </p:txBody>
      </p:sp>
      <p:pic>
        <p:nvPicPr>
          <p:cNvPr id="5" name="100_ZliERjPj_DNSi">
            <a:hlinkClick r:id="" action="ppaction://media"/>
            <a:extLst>
              <a:ext uri="{FF2B5EF4-FFF2-40B4-BE49-F238E27FC236}">
                <a16:creationId xmlns:a16="http://schemas.microsoft.com/office/drawing/2014/main" id="{0FD8811E-67D7-449D-AD10-40E985734F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74404" y="1781237"/>
            <a:ext cx="8843191" cy="497418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4EB42A-F881-4864-81A9-BEE48392518C}"/>
                  </a:ext>
                </a:extLst>
              </p14:cNvPr>
              <p14:cNvContentPartPr/>
              <p14:nvPr/>
            </p14:nvContentPartPr>
            <p14:xfrm>
              <a:off x="2348539" y="6054033"/>
              <a:ext cx="3960" cy="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4EB42A-F881-4864-81A9-BEE4839251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4219" y="604971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B18AAF-1211-4B1E-B533-C7BBB9849DF5}"/>
                  </a:ext>
                </a:extLst>
              </p14:cNvPr>
              <p14:cNvContentPartPr/>
              <p14:nvPr/>
            </p14:nvContentPartPr>
            <p14:xfrm>
              <a:off x="3204619" y="496251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B18AAF-1211-4B1E-B533-C7BBB9849D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00299" y="49581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9C6A0F-D70B-46FF-9628-EB419AC292C3}"/>
                  </a:ext>
                </a:extLst>
              </p14:cNvPr>
              <p14:cNvContentPartPr/>
              <p14:nvPr/>
            </p14:nvContentPartPr>
            <p14:xfrm>
              <a:off x="4456339" y="513999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9C6A0F-D70B-46FF-9628-EB419AC292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2019" y="513567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B1162B-F95B-426E-8528-13391D486304}"/>
                  </a:ext>
                </a:extLst>
              </p14:cNvPr>
              <p14:cNvContentPartPr/>
              <p14:nvPr/>
            </p14:nvContentPartPr>
            <p14:xfrm>
              <a:off x="4047739" y="610731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B1162B-F95B-426E-8528-13391D4863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3419" y="61029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8A017A-1951-4364-A669-F62927FCB777}"/>
                  </a:ext>
                </a:extLst>
              </p14:cNvPr>
              <p14:cNvContentPartPr/>
              <p14:nvPr/>
            </p14:nvContentPartPr>
            <p14:xfrm>
              <a:off x="2511979" y="634743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8A017A-1951-4364-A669-F62927FCB7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7659" y="63431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0F1702-CF50-4236-B807-A71FCF937D57}"/>
                  </a:ext>
                </a:extLst>
              </p14:cNvPr>
              <p14:cNvContentPartPr/>
              <p14:nvPr/>
            </p14:nvContentPartPr>
            <p14:xfrm>
              <a:off x="2636179" y="4029753"/>
              <a:ext cx="7327440" cy="658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0F1702-CF50-4236-B807-A71FCF937D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31859" y="4025433"/>
                <a:ext cx="73360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A7F6DB-7E66-4CB0-AFD8-06B1BEA5D6FE}"/>
                  </a:ext>
                </a:extLst>
              </p14:cNvPr>
              <p14:cNvContentPartPr/>
              <p14:nvPr/>
            </p14:nvContentPartPr>
            <p14:xfrm>
              <a:off x="2920579" y="5956473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A7F6DB-7E66-4CB0-AFD8-06B1BEA5D6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6259" y="595215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DE95B0-07C4-4996-806B-2969A53A29D7}"/>
                  </a:ext>
                </a:extLst>
              </p14:cNvPr>
              <p14:cNvContentPartPr/>
              <p14:nvPr/>
            </p14:nvContentPartPr>
            <p14:xfrm>
              <a:off x="2174659" y="6107313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DE95B0-07C4-4996-806B-2969A53A29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70339" y="6102993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62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9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229C-E06A-4C78-9FEA-B17079D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Moving MPC with the </a:t>
            </a:r>
            <a:r>
              <a:rPr lang="en-US" sz="2800" dirty="0" err="1"/>
              <a:t>vel</a:t>
            </a:r>
            <a:r>
              <a:rPr lang="en-US" sz="2800" baseline="-25000" dirty="0" err="1"/>
              <a:t>HV</a:t>
            </a:r>
            <a:r>
              <a:rPr lang="en-US" sz="2800" dirty="0"/>
              <a:t>&gt; </a:t>
            </a:r>
            <a:r>
              <a:rPr lang="en-US" sz="2800" dirty="0" err="1"/>
              <a:t>vel</a:t>
            </a:r>
            <a:r>
              <a:rPr lang="en-US" sz="2800" baseline="-25000" dirty="0" err="1"/>
              <a:t>OV</a:t>
            </a:r>
            <a:r>
              <a:rPr lang="en-US" sz="2800" baseline="-25000" dirty="0"/>
              <a:t> </a:t>
            </a:r>
            <a:r>
              <a:rPr lang="en-US" sz="2800" dirty="0"/>
              <a:t>,the height of the potential field on the lane boundary is reduced and the size of the vehicle potential field is increased and both obstacles on the same lane</a:t>
            </a:r>
          </a:p>
        </p:txBody>
      </p:sp>
      <p:pic>
        <p:nvPicPr>
          <p:cNvPr id="6" name="100_hGGjRMq4_o1Jc">
            <a:hlinkClick r:id="" action="ppaction://media"/>
            <a:extLst>
              <a:ext uri="{FF2B5EF4-FFF2-40B4-BE49-F238E27FC236}">
                <a16:creationId xmlns:a16="http://schemas.microsoft.com/office/drawing/2014/main" id="{530F332B-32C4-48C1-A827-803F288B59C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78843" y="1816746"/>
            <a:ext cx="8834314" cy="4969189"/>
          </a:xfrm>
        </p:spPr>
      </p:pic>
    </p:spTree>
    <p:extLst>
      <p:ext uri="{BB962C8B-B14F-4D97-AF65-F5344CB8AC3E}">
        <p14:creationId xmlns:p14="http://schemas.microsoft.com/office/powerpoint/2010/main" val="40757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8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CE1BC-8299-4DB7-B567-9EED5D923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088" y="1491456"/>
            <a:ext cx="4638675" cy="1362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A8678-4A01-4CD6-96A1-3E761751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88" y="3903315"/>
            <a:ext cx="4638675" cy="13620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D9E86E-F2DB-4678-B584-D69D2FC4A852}"/>
                  </a:ext>
                </a:extLst>
              </p14:cNvPr>
              <p14:cNvContentPartPr/>
              <p14:nvPr/>
            </p14:nvContentPartPr>
            <p14:xfrm>
              <a:off x="5829565" y="3460963"/>
              <a:ext cx="83160" cy="604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D9E86E-F2DB-4678-B584-D69D2FC4A8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0925" y="3451963"/>
                <a:ext cx="1008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621F91-E5D8-40D6-83E9-151B4A65273F}"/>
                  </a:ext>
                </a:extLst>
              </p14:cNvPr>
              <p14:cNvContentPartPr/>
              <p14:nvPr/>
            </p14:nvContentPartPr>
            <p14:xfrm>
              <a:off x="7723525" y="3337483"/>
              <a:ext cx="104760" cy="679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621F91-E5D8-40D6-83E9-151B4A6527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4525" y="3328483"/>
                <a:ext cx="122400" cy="697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D15CD57-3173-46F7-9701-B43F6369F522}"/>
              </a:ext>
            </a:extLst>
          </p:cNvPr>
          <p:cNvSpPr txBox="1"/>
          <p:nvPr/>
        </p:nvSpPr>
        <p:spPr>
          <a:xfrm>
            <a:off x="5912725" y="3524434"/>
            <a:ext cx="1810800" cy="368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dirty="0" err="1"/>
              <a:t>y</a:t>
            </a:r>
            <a:r>
              <a:rPr lang="en-US" baseline="-25000" dirty="0" err="1"/>
              <a:t>ref</a:t>
            </a:r>
            <a:r>
              <a:rPr lang="en-US" dirty="0"/>
              <a:t>(k+1|k)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F0002-CB9B-4331-AF4D-75E9031DEC52}"/>
              </a:ext>
            </a:extLst>
          </p:cNvPr>
          <p:cNvSpPr txBox="1"/>
          <p:nvPr/>
        </p:nvSpPr>
        <p:spPr>
          <a:xfrm>
            <a:off x="4651900" y="2853531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Old Measured Values of the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F3AA36-7F1F-4808-82FF-B807D923C011}"/>
              </a:ext>
            </a:extLst>
          </p:cNvPr>
          <p:cNvSpPr txBox="1"/>
          <p:nvPr/>
        </p:nvSpPr>
        <p:spPr>
          <a:xfrm>
            <a:off x="4816210" y="5254671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New Measured Values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20030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229C-E06A-4C78-9FEA-B17079D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Moving MPC with the </a:t>
            </a:r>
            <a:r>
              <a:rPr lang="en-US" sz="2800" dirty="0" err="1"/>
              <a:t>vel</a:t>
            </a:r>
            <a:r>
              <a:rPr lang="en-US" sz="2800" baseline="-25000" dirty="0" err="1"/>
              <a:t>HV</a:t>
            </a:r>
            <a:r>
              <a:rPr lang="en-US" sz="2800" dirty="0"/>
              <a:t>&gt; </a:t>
            </a:r>
            <a:r>
              <a:rPr lang="en-US" sz="2800" dirty="0" err="1"/>
              <a:t>vel</a:t>
            </a:r>
            <a:r>
              <a:rPr lang="en-US" sz="2800" baseline="-25000" dirty="0" err="1"/>
              <a:t>OV</a:t>
            </a:r>
            <a:r>
              <a:rPr lang="en-US" sz="2800" baseline="-25000" dirty="0"/>
              <a:t>  </a:t>
            </a:r>
            <a:r>
              <a:rPr lang="en-US" sz="2800" dirty="0"/>
              <a:t>with changes as above but a reference trajectory for y position is added</a:t>
            </a:r>
          </a:p>
        </p:txBody>
      </p:sp>
      <p:pic>
        <p:nvPicPr>
          <p:cNvPr id="5" name="100_114nWzZA_X5M3">
            <a:hlinkClick r:id="" action="ppaction://media"/>
            <a:extLst>
              <a:ext uri="{FF2B5EF4-FFF2-40B4-BE49-F238E27FC236}">
                <a16:creationId xmlns:a16="http://schemas.microsoft.com/office/drawing/2014/main" id="{8BF7BCBB-5B31-4D8C-A1F3-35B37B0BC72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83282" y="1763481"/>
            <a:ext cx="8825436" cy="496419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26791C-8AD8-4953-A67C-B9B09710B246}"/>
                  </a:ext>
                </a:extLst>
              </p14:cNvPr>
              <p14:cNvContentPartPr/>
              <p14:nvPr/>
            </p14:nvContentPartPr>
            <p14:xfrm>
              <a:off x="567979" y="4864593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26791C-8AD8-4953-A67C-B9B09710B2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659" y="486027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B1E80C-F7DC-4E2C-90C2-AB2641588C73}"/>
                  </a:ext>
                </a:extLst>
              </p14:cNvPr>
              <p14:cNvContentPartPr/>
              <p14:nvPr/>
            </p14:nvContentPartPr>
            <p14:xfrm>
              <a:off x="2822659" y="3228393"/>
              <a:ext cx="3806640" cy="1960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B1E80C-F7DC-4E2C-90C2-AB2641588C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8339" y="3224073"/>
                <a:ext cx="3815280" cy="19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795A5F0-90DE-428A-AA38-A570C42A3530}"/>
              </a:ext>
            </a:extLst>
          </p:cNvPr>
          <p:cNvGrpSpPr/>
          <p:nvPr/>
        </p:nvGrpSpPr>
        <p:grpSpPr>
          <a:xfrm>
            <a:off x="2822659" y="3239193"/>
            <a:ext cx="4532760" cy="1581120"/>
            <a:chOff x="2822659" y="3239193"/>
            <a:chExt cx="4532760" cy="15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C055AB-ECC7-45B2-959A-2EADF28F1FB7}"/>
                    </a:ext>
                  </a:extLst>
                </p14:cNvPr>
                <p14:cNvContentPartPr/>
                <p14:nvPr/>
              </p14:nvContentPartPr>
              <p14:xfrm>
                <a:off x="2822659" y="3239193"/>
                <a:ext cx="4532760" cy="1581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C055AB-ECC7-45B2-959A-2EADF28F1F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18339" y="3234873"/>
                  <a:ext cx="4541400" cy="15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11FC03-CFDE-4E73-B60C-E874DF5D4BBB}"/>
                    </a:ext>
                  </a:extLst>
                </p14:cNvPr>
                <p14:cNvContentPartPr/>
                <p14:nvPr/>
              </p14:nvContentPartPr>
              <p14:xfrm>
                <a:off x="5228539" y="4588833"/>
                <a:ext cx="1906200" cy="46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11FC03-CFDE-4E73-B60C-E874DF5D4B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24219" y="4584513"/>
                  <a:ext cx="1914840" cy="5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9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163</Words>
  <Application>Microsoft Office PowerPoint</Application>
  <PresentationFormat>Widescreen</PresentationFormat>
  <Paragraphs>12</Paragraphs>
  <Slides>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Moving MPC with the velHV&gt; velOV</vt:lpstr>
      <vt:lpstr>Moving MPC with the velHV&gt; velOV and the height of the potential field on the lane boundary is reduced.</vt:lpstr>
      <vt:lpstr>Moving MPC with the velHV&gt; velOV ,the height of the potential field on the lane boundary is reduced and the size of the vehicle potential field is increased</vt:lpstr>
      <vt:lpstr>Moving MPC with the velHV&gt; velOV ,the height of the potential field on the lane boundary is reduced and the size of the vehicle potential field is increased and both obstacles on the same lane</vt:lpstr>
      <vt:lpstr>PowerPoint Presentation</vt:lpstr>
      <vt:lpstr>Moving MPC with the velHV&gt; velOV  with changes as above but a reference trajectory for y position is added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1</cp:revision>
  <dcterms:created xsi:type="dcterms:W3CDTF">2021-09-17T05:27:56Z</dcterms:created>
  <dcterms:modified xsi:type="dcterms:W3CDTF">2021-09-17T07:50:55Z</dcterms:modified>
</cp:coreProperties>
</file>