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094D-ABCC-4954-BA2E-B3CF2B6A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F77B5-3A07-4AB8-A19A-57974D86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517F-787B-4F25-A7F9-ACB4B342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56D3-9D4B-4810-8E4B-71AC021F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1FB9-BB29-4742-8A7F-7EE080A5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4AA2-666E-4DF4-8AA5-F47D7037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23169-6A92-4FCE-97B3-AF050A1E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A519-5F8C-496D-9660-59DC4A3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C14D-1D0C-4290-AFC6-51C162C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C209-EBFA-4D80-BA56-AF74EF81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12E13-C491-4CB7-9ABB-C3F9FED51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3F3B-6C4C-4C86-A892-6BFB02BC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2079-1F92-44C1-BDA7-3B6A077A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9B85-E5E4-4290-B8B3-74AE3671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2E23-6EEA-4559-A0DE-612FBD49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DEA-8DF9-46F8-B49E-8D6B6438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47D5-5B95-46ED-AEE4-CBE9487F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1EB9-7AD1-4FA5-A291-81898C81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8D6E-32D5-4419-9351-E6C93040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2891-048D-4743-9738-BFA5844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DB7D-7F91-4207-B5F0-C332D3E2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A3DF-B7AF-4E5D-A4FB-B7EB7235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704B-BE3A-483A-BC39-CDB37511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D063-8800-4D08-85C0-4000FEAA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51D6-6067-4A05-BD4C-04E1A63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E760-9C6B-49C3-B5DF-1D3AE84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B835-B0C5-4280-99DC-84462120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400A-5EC8-4FB6-9985-9A43C80C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161D-CA59-4B84-9F25-650211C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6B73-A05D-4E09-822A-B8FFB50B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1165-905A-4A7E-9638-8AA3A40A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6D43-FD15-4531-B325-A12BBDB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5070-1B68-4B6B-9D64-EAA072DA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1F57A-4234-414A-8A91-9D9213D29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7498-8C02-409C-8892-E7BC8073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82155-22B5-4816-990E-5033D4CD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798A3-F9B6-4614-9F45-6AA248C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C927D-7211-4806-B237-1CF9D7F1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A3731-FF3E-412D-BD91-6755FFD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A113-EB31-477C-A8F7-4AB5B511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A548F-B83F-4EE0-A7EC-3604B91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42DE4-9CE9-4839-92CE-26AFFB4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504C-0D7C-49C9-A51F-2E00F04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99829-641B-4D5B-890C-B03328A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B4AD-9F33-4B2C-A594-5817B7DC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7335-4B4C-42B7-81F3-E2528A5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19E0-B323-4CA0-B0A3-A00E5C62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D442-394B-4BE2-BD81-781A7786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15484-2737-4B81-ABF2-3B3DAE01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9A74-7B90-4267-B9DB-74D83541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55B2-5557-4ED1-9FC9-0191928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0266-6D13-4F3E-BA21-B5732A00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6F0-EC77-44A8-B630-5A0C028C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92BB-3A6A-40A7-809E-F65C0D9A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8F9D-0A08-405A-A94B-84885293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9131-41CD-414D-9DE2-1BC3B392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8645-2AEF-4ECD-9B0D-9D67F08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7CF0-D094-4AEE-BE09-5DF22C7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9452E-FA49-4EDC-8777-FD1C3987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CDE8-B4DC-4D49-926E-D19849CA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4502-4346-4811-8186-C2985A3A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176B-0590-4466-8D75-3E297F4ADB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23B9-C7ED-4E74-9863-063C6AE0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871B-2E81-4068-9894-5B117A9C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9B2F-5D7C-453D-8209-710C191CE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Discussion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A9BD-1131-4C75-986D-148B4DBDE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</p:txBody>
      </p:sp>
    </p:spTree>
    <p:extLst>
      <p:ext uri="{BB962C8B-B14F-4D97-AF65-F5344CB8AC3E}">
        <p14:creationId xmlns:p14="http://schemas.microsoft.com/office/powerpoint/2010/main" val="53110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A7495-2761-4274-BE57-EB855F053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7250"/>
                <a:ext cx="10515600" cy="575971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Why did not use </a:t>
                </a:r>
                <a:r>
                  <a:rPr lang="en-US" sz="1800" dirty="0" err="1"/>
                  <a:t>l</a:t>
                </a:r>
                <a:r>
                  <a:rPr lang="en-US" sz="1800" baseline="-25000" dirty="0" err="1"/>
                  <a:t>HV</a:t>
                </a:r>
                <a:r>
                  <a:rPr lang="en-US" sz="1800" dirty="0"/>
                  <a:t>(k)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{0,1} ? </a:t>
                </a:r>
              </a:p>
              <a:p>
                <a:pPr lvl="1"/>
                <a:r>
                  <a:rPr lang="en-US" sz="1400" dirty="0"/>
                  <a:t>When using this we write the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A7495-2761-4274-BE57-EB855F053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7250"/>
                <a:ext cx="10515600" cy="5759713"/>
              </a:xfrm>
              <a:blipFill>
                <a:blip r:embed="rId2"/>
                <a:stretch>
                  <a:fillRect l="-406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AC07-16D7-4999-A69D-E9B34AC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50_0iTCiuXL">
            <a:hlinkClick r:id="" action="ppaction://media"/>
            <a:extLst>
              <a:ext uri="{FF2B5EF4-FFF2-40B4-BE49-F238E27FC236}">
                <a16:creationId xmlns:a16="http://schemas.microsoft.com/office/drawing/2014/main" id="{82A0FEBE-8F87-4B66-96E9-78284C7162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2710" y="249096"/>
            <a:ext cx="11306580" cy="6359808"/>
          </a:xfrm>
        </p:spPr>
      </p:pic>
    </p:spTree>
    <p:extLst>
      <p:ext uri="{BB962C8B-B14F-4D97-AF65-F5344CB8AC3E}">
        <p14:creationId xmlns:p14="http://schemas.microsoft.com/office/powerpoint/2010/main" val="14430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9EB3-6067-42A6-AE14-7569FECB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B76F-4063-4CB2-80A6-C1F04964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r>
              <a:rPr lang="en-US" sz="1800" dirty="0"/>
              <a:t>Basic Equations to keep in mind.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79B18-B5FE-4E7A-97E5-3A8F327C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32" y="2434013"/>
            <a:ext cx="2640136" cy="412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5CEB3-1411-4A99-86DE-DC7D9B30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40" y="1327865"/>
            <a:ext cx="6181170" cy="361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E62F27-0A32-4C6A-84CC-F1CE790A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371" y="1857113"/>
            <a:ext cx="5357258" cy="388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A866B5-AEAD-44CA-BC02-4D3018B6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789" y="2948479"/>
            <a:ext cx="2568421" cy="353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2B32BD-6F55-4129-8177-76B35B581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107" y="3404379"/>
            <a:ext cx="6163786" cy="19732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D8F3A1-18C4-469B-B516-BADA300C4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428" y="5324475"/>
            <a:ext cx="4200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5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9EB3-6067-42A6-AE14-7569FECB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BF021-9F97-4E31-9479-7DA88CD1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2" y="1467929"/>
            <a:ext cx="10081334" cy="35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53F-9380-45FC-9381-F0CB5170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C13E-756A-4545-9838-2DFCEF13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safe area is occupied logical constraints can be written as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safe area is unoccupied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0DDA8-A9D3-4B95-AD6F-C952F3DD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155562"/>
            <a:ext cx="5133975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A1FAA-1EB5-4794-8417-C82D1023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4038074"/>
            <a:ext cx="8324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9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3ED7B06-55F8-4C46-A02E-0AB18FB16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21900"/>
              </p:ext>
            </p:extLst>
          </p:nvPr>
        </p:nvGraphicFramePr>
        <p:xfrm>
          <a:off x="838200" y="147744"/>
          <a:ext cx="10515600" cy="651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96051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02850925"/>
                    </a:ext>
                  </a:extLst>
                </a:gridCol>
              </a:tblGrid>
              <a:tr h="437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SAFE AREA IS OCCUPIED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IF SAFE AREA IS UNOCCUPIED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62615"/>
                  </a:ext>
                </a:extLst>
              </a:tr>
              <a:tr h="60725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5271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D34DF9D-49F3-4724-8509-081E245265C3}"/>
              </a:ext>
            </a:extLst>
          </p:cNvPr>
          <p:cNvGrpSpPr/>
          <p:nvPr/>
        </p:nvGrpSpPr>
        <p:grpSpPr>
          <a:xfrm>
            <a:off x="2054903" y="790113"/>
            <a:ext cx="2947687" cy="5622229"/>
            <a:chOff x="2054903" y="656948"/>
            <a:chExt cx="2947687" cy="56222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52EE4C-6788-4DF0-8BD7-45F03C8F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903" y="656948"/>
              <a:ext cx="2947687" cy="43589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7BDB68-061C-4BCF-972F-B6B4130CF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903" y="5015883"/>
              <a:ext cx="2947687" cy="126329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6E7CA-49BB-4F5D-B074-5E699174CEC9}"/>
              </a:ext>
            </a:extLst>
          </p:cNvPr>
          <p:cNvGrpSpPr/>
          <p:nvPr/>
        </p:nvGrpSpPr>
        <p:grpSpPr>
          <a:xfrm>
            <a:off x="6631055" y="790113"/>
            <a:ext cx="4014136" cy="5616547"/>
            <a:chOff x="6631055" y="790113"/>
            <a:chExt cx="4014136" cy="561654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4F2C8B-680B-4CC5-B493-7DED0A95A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396" y="790113"/>
              <a:ext cx="2817038" cy="49043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CDF3CA-1349-4123-8319-150E332C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1055" y="5694475"/>
              <a:ext cx="4014136" cy="712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2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54D1-120C-42B7-AD5E-1AA65789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/>
          </a:bodyPr>
          <a:lstStyle/>
          <a:p>
            <a:r>
              <a:rPr lang="en-US" sz="1800" dirty="0"/>
              <a:t>These equations can be written in the form of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	        or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400" dirty="0"/>
              <a:t>If we write the equations as in the first case, then the MLD constraints over the prediction horizon can be written as a function of input directly as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And then by substituting the value of     from the first slide, we 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6989A-C01A-467B-BB95-93B6F999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95" y="770943"/>
            <a:ext cx="3239610" cy="332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05B85-B2F1-4AE4-A98B-BD843F28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1" y="1405579"/>
            <a:ext cx="2378938" cy="33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3C4BF-B911-48F7-984E-7AB374DA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053" y="2176878"/>
            <a:ext cx="7535894" cy="2926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FAED74-B3A0-4E6D-A120-6163D0D10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470" y="5293404"/>
            <a:ext cx="167058" cy="197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C24B4-2C3B-4665-B00E-25C72E8F5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577" y="5491399"/>
            <a:ext cx="2414892" cy="5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0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54D1-120C-42B7-AD5E-1AA65789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If we write the equations as in the second case, then the MLD constraint expanded over the horizon can be written as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The above  can be written in matrix form 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3E1E8-C2C8-45E3-B659-7E6F85C3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17" y="794873"/>
            <a:ext cx="9020405" cy="2129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800A5-D176-4E83-9834-DC4D6A1E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67" y="3533516"/>
            <a:ext cx="8282865" cy="31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92D9-3516-45FE-ADB6-95AAB572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>
            <a:normAutofit/>
          </a:bodyPr>
          <a:lstStyle/>
          <a:p>
            <a:r>
              <a:rPr lang="en-US" sz="1800" dirty="0"/>
              <a:t>The E matrix above can be divided based on input variables that are dependent on the </a:t>
            </a:r>
            <a:r>
              <a:rPr lang="en-US" sz="1800" dirty="0" err="1"/>
              <a:t>j</a:t>
            </a:r>
            <a:r>
              <a:rPr lang="en-US" sz="1800" baseline="30000" dirty="0" err="1"/>
              <a:t>th</a:t>
            </a:r>
            <a:r>
              <a:rPr lang="en-US" sz="1800" dirty="0"/>
              <a:t> obstacle and which are not. We can therefore write the E matrix as 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7DDEF49-E7B5-4512-BDFD-F6C9D1C3F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09" y="793245"/>
            <a:ext cx="6274737" cy="4184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50653-B13A-472C-90BA-A1860F70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90" y="4995240"/>
            <a:ext cx="2038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186</Words>
  <Application>Microsoft Office PowerPoint</Application>
  <PresentationFormat>Widescreen</PresentationFormat>
  <Paragraphs>48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Thesis Discussion </vt:lpstr>
      <vt:lpstr>PowerPoint Presentation</vt:lpstr>
      <vt:lpstr>Basics</vt:lpstr>
      <vt:lpstr>Basics</vt:lpstr>
      <vt:lpstr>MLD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Discussion </dc:title>
  <dc:creator>Viswanath Das</dc:creator>
  <cp:lastModifiedBy>Viswanath Das</cp:lastModifiedBy>
  <cp:revision>3</cp:revision>
  <dcterms:created xsi:type="dcterms:W3CDTF">2022-04-15T14:47:56Z</dcterms:created>
  <dcterms:modified xsi:type="dcterms:W3CDTF">2022-04-22T13:40:02Z</dcterms:modified>
</cp:coreProperties>
</file>