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1" r:id="rId4"/>
    <p:sldId id="269" r:id="rId5"/>
    <p:sldId id="268" r:id="rId6"/>
    <p:sldId id="273" r:id="rId7"/>
    <p:sldId id="274" r:id="rId8"/>
    <p:sldId id="275" r:id="rId9"/>
    <p:sldId id="276" r:id="rId10"/>
    <p:sldId id="258" r:id="rId11"/>
    <p:sldId id="259" r:id="rId12"/>
    <p:sldId id="267" r:id="rId13"/>
    <p:sldId id="266" r:id="rId14"/>
    <p:sldId id="265" r:id="rId15"/>
    <p:sldId id="264" r:id="rId16"/>
    <p:sldId id="263" r:id="rId17"/>
    <p:sldId id="260" r:id="rId18"/>
    <p:sldId id="262" r:id="rId19"/>
    <p:sldId id="26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3T14:26:09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46A67-0A9A-4AE9-8AC1-273BC4FB152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C7E6D-FE93-4A64-9D4D-2B9C1D3A9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6D56-33B6-4D70-9ED3-7CCF022CA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6A41-23ED-4DE3-AB37-0469EE9E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943-3C5C-455E-A435-140DCE28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231F-81E1-4C5D-97D9-750E2DF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CDA9-B311-4917-800C-08EC9510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85B9-B0D3-48D8-BF60-A4509EB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AC9A1-F338-400A-8AE3-ACB19F2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6F0-D0E1-454B-8F11-15BDFD31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658B-333F-41CC-99B0-5BC271F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F4CA-AA6B-45CE-8C79-E0BD4BB2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C8FF-4F2D-4C38-9E76-26D0FFE3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A344-CBF4-4DFB-A4C9-D24D05E95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5550-A44F-414D-8AE4-4963C13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1629-2840-4C36-BBB0-D975BA83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61ED-685A-417B-9F45-B8D69BFD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C156-6E5F-43A0-A017-44C42B6B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FED-0B5B-419A-ACAE-B27B27F4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C4D4-72FF-4049-B709-E3E974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DF3-5E0C-4BA8-BAEE-6BC9F427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FF56-03DC-44A7-B3D9-98185FF4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72D-093C-4E3F-857A-C516A8EB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2-CB18-4711-901A-278614BD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9D8B7-0B03-45CB-A64E-51F40A5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DA52-4D51-4E5D-A4ED-0147D63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E575-A6FC-4E99-A400-FF0CC140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5F8-7ACF-4245-A283-75581A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806B-70B7-4EE0-9606-3EBCEF9A0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A0C5E-24C5-45A5-B240-A9F6206B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2A42-12EA-45C1-A4B6-0ABB1D00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0B12-0C9B-405E-9E8B-C585D6BC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EEC11-D133-4884-B31E-E749273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612-8B27-4526-B98B-79D2B0B1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E75B5-0E75-466F-AD45-F89FF591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2178-24B9-4020-9064-BE7683B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7544D-F389-4E74-A9AF-BC97B072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AFED-7FDC-4516-86A2-32666C21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FE51D-04C0-447D-828B-58B238FB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5456F-4212-41F2-85A1-2B006AED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24182-E9F9-4953-883E-4C7350D6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A8-092B-46B2-8EB5-6794FB52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B1709-C86A-44FC-9620-22793AC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F9347-9F01-4F76-8155-7AB21BBF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79EB-78AA-4BCA-8E12-D9E1916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F77A6-8FBA-4DB4-8969-32BD6F74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4BB91-B020-478B-BB31-9E04FB03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5E673-CECA-44EF-8919-C89195C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E5E-F650-49F3-8A72-3BA0EC5F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BEB2-53AD-443E-B37D-5FAAA8DA5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4062-E974-4221-BBA9-E263291A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EEBC-A0ED-472D-9F0C-65557723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CFE4-BC7E-466C-93E5-ADFE6006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75DD-A057-4F7B-AB03-8E7D5E7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0213-DEAB-427F-98B7-986F03C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D1D5-9A1E-4E9B-B4D8-F06804B8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44C1-5980-4211-8002-735AEAC76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DB172-58E1-4402-8C10-D75F0C8C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8EEE-4756-4E14-8A72-A7EA7B2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116C-40C3-4693-AA53-E69E4E9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C486-7BC1-4B0C-86E9-14A7DE93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5082-C7B0-41D2-A672-498697D9D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087-4A6E-4EA2-8E02-87949C7F1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36DC-F4FC-4C46-BF72-E910F68E0613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DBF3-4CF1-470E-9BAE-2B1E1F29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FE2C-55B3-4CF4-A8CB-3266B883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508CA-28EE-4507-B5EB-E9002420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7E1D-4C8C-4B5B-A98A-815D7659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Model-based Integrated Planning and Control of Autonomous Vehicles using Artificial Potential Fields with uncertain environment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2BBE2-E961-42D9-A1F1-A01F7D577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</a:t>
            </a:r>
            <a:r>
              <a:rPr lang="en-US" dirty="0" err="1"/>
              <a:t>Benenati</a:t>
            </a:r>
            <a:endParaRPr lang="en-US" dirty="0"/>
          </a:p>
          <a:p>
            <a:r>
              <a:rPr lang="en-US" dirty="0"/>
              <a:t>Josyula Viswanath Das</a:t>
            </a:r>
          </a:p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 November 2021</a:t>
            </a:r>
          </a:p>
        </p:txBody>
      </p:sp>
    </p:spTree>
    <p:extLst>
      <p:ext uri="{BB962C8B-B14F-4D97-AF65-F5344CB8AC3E}">
        <p14:creationId xmlns:p14="http://schemas.microsoft.com/office/powerpoint/2010/main" val="41396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1</a:t>
            </a:r>
          </a:p>
        </p:txBody>
      </p: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3C4A6DA0-0BFC-4A5C-87BA-353C2E9F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" y="644815"/>
            <a:ext cx="11425646" cy="59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2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260AB9F2-819D-43BB-B4A1-4E7FCD33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81037"/>
            <a:ext cx="11514667" cy="60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3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F4D84F17-07E8-4B01-A081-792E64D02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681037"/>
            <a:ext cx="11353800" cy="59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6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4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A5D5D6EC-1189-4453-B2EA-846EE4882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9" y="681037"/>
            <a:ext cx="11362267" cy="59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5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BC432882-9FDF-4CA5-BC91-C3424384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" y="681037"/>
            <a:ext cx="11438467" cy="59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6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6B242F04-4480-43FE-BF36-15FE22051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6" y="681037"/>
            <a:ext cx="11472333" cy="59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7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FCCE098-89B3-44A8-867C-B21F9B2E2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" y="681037"/>
            <a:ext cx="11353800" cy="59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8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F3114659-DD70-4B1B-A9B3-449E7213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681037"/>
            <a:ext cx="11353800" cy="59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9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8F3B1B42-7DBB-478A-A06E-F0CD75D7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" y="681037"/>
            <a:ext cx="11353800" cy="59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2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2D1-C49C-411F-A67E-F93C1CB6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4"/>
            <a:ext cx="5057503" cy="637533"/>
          </a:xfrm>
        </p:spPr>
        <p:txBody>
          <a:bodyPr>
            <a:normAutofit fontScale="90000"/>
          </a:bodyPr>
          <a:lstStyle/>
          <a:p>
            <a:r>
              <a:rPr lang="en-US" dirty="0"/>
              <a:t>Region 10</a:t>
            </a:r>
          </a:p>
        </p:txBody>
      </p:sp>
      <p:pic>
        <p:nvPicPr>
          <p:cNvPr id="4" name="Picture 3" descr="Chart, surface chart&#10;&#10;Description automatically generated">
            <a:extLst>
              <a:ext uri="{FF2B5EF4-FFF2-40B4-BE49-F238E27FC236}">
                <a16:creationId xmlns:a16="http://schemas.microsoft.com/office/drawing/2014/main" id="{02DF4D04-F0C5-4AEB-8896-4DA3C97B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9" y="681037"/>
            <a:ext cx="11362267" cy="59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88EC0-DD6E-4C38-AFA6-0AEBE3AC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478367"/>
            <a:ext cx="5553075" cy="163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149F2-3FE3-4BEB-BDDF-401B2FD9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32" y="2116667"/>
            <a:ext cx="8322733" cy="46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4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6D86-15AC-4EB3-9598-188EB817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342"/>
          </a:xfrm>
        </p:spPr>
        <p:txBody>
          <a:bodyPr>
            <a:normAutofit fontScale="90000"/>
          </a:bodyPr>
          <a:lstStyle/>
          <a:p>
            <a:r>
              <a:rPr lang="en-US" dirty="0"/>
              <a:t>Path Travelled by the Host Vehicle</a:t>
            </a:r>
          </a:p>
        </p:txBody>
      </p:sp>
      <p:pic>
        <p:nvPicPr>
          <p:cNvPr id="6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B2D7365B-C1B9-4E41-9629-258ACB984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927012"/>
            <a:ext cx="11413066" cy="59621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196271-2D84-4150-B5CB-E3CC3DD2B5D0}"/>
                  </a:ext>
                </a:extLst>
              </p14:cNvPr>
              <p14:cNvContentPartPr/>
              <p14:nvPr/>
            </p14:nvContentPartPr>
            <p14:xfrm>
              <a:off x="2471973" y="65022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196271-2D84-4150-B5CB-E3CC3DD2B5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653" y="6497893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2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504-7E1B-41A6-91A9-C7113E6F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00E5-8165-4E1D-8FCF-17C79C3F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Q. What is represented in Figure 5 and why does the potential not go to infinity?</a:t>
            </a:r>
          </a:p>
          <a:p>
            <a:r>
              <a:rPr lang="en-US" dirty="0"/>
              <a:t>Ans. The whole potential including all the region is represented in Figure 5. It does not go to infinity as I selected the value of </a:t>
            </a:r>
            <a:r>
              <a:rPr lang="en-US" dirty="0" err="1"/>
              <a:t>A</a:t>
            </a:r>
            <a:r>
              <a:rPr lang="en-US" baseline="-25000" dirty="0" err="1"/>
              <a:t>yuk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b</a:t>
            </a:r>
            <a:r>
              <a:rPr lang="en-US" baseline="-25000" dirty="0" err="1"/>
              <a:t>yuk</a:t>
            </a:r>
            <a:r>
              <a:rPr lang="en-US" baseline="-25000" dirty="0"/>
              <a:t> </a:t>
            </a:r>
            <a:r>
              <a:rPr lang="en-US" b="1" baseline="-25000" dirty="0"/>
              <a:t> </a:t>
            </a:r>
            <a:r>
              <a:rPr lang="en-US" dirty="0"/>
              <a:t>so that the value is low. The maximum value of the cost was also restricted to get a better understanding of what is going on.</a:t>
            </a:r>
            <a:endParaRPr lang="en-US" baseline="-25000" dirty="0"/>
          </a:p>
          <a:p>
            <a:r>
              <a:rPr lang="en-US" dirty="0"/>
              <a:t>Why are the borders of the light blue region outside?</a:t>
            </a:r>
          </a:p>
          <a:p>
            <a:r>
              <a:rPr lang="en-US" dirty="0"/>
              <a:t>Ans. As the surface plot used to show the surface of the potential is dependent on the number of (</a:t>
            </a:r>
            <a:r>
              <a:rPr lang="en-US" dirty="0" err="1"/>
              <a:t>x,y</a:t>
            </a:r>
            <a:r>
              <a:rPr lang="en-US" dirty="0"/>
              <a:t>) coordinates you have the value of the potential at (the z coordinate), having a small number of (</a:t>
            </a:r>
            <a:r>
              <a:rPr lang="en-US" dirty="0" err="1"/>
              <a:t>x,y</a:t>
            </a:r>
            <a:r>
              <a:rPr lang="en-US" dirty="0"/>
              <a:t>) makes it look so. Having a higher resolution will make it look better but this will not be a problem when implementing it along with the MPC.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6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6CC-497F-4C7F-8147-0EE923B1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Obstacle is Plotted as a whole and the height is not restricted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D386C6-2C01-475D-935B-57EF3449E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35" y="1399708"/>
            <a:ext cx="9917729" cy="5093167"/>
          </a:xfrm>
        </p:spPr>
      </p:pic>
    </p:spTree>
    <p:extLst>
      <p:ext uri="{BB962C8B-B14F-4D97-AF65-F5344CB8AC3E}">
        <p14:creationId xmlns:p14="http://schemas.microsoft.com/office/powerpoint/2010/main" val="280991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C6CC-497F-4C7F-8147-0EE923B1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7" y="3397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Obstacle is Plotted as a whole and the height is not restricted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EFE0C69-C665-430C-81C2-B400D7B58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4" y="1190626"/>
            <a:ext cx="10673151" cy="5481108"/>
          </a:xfrm>
        </p:spPr>
      </p:pic>
    </p:spTree>
    <p:extLst>
      <p:ext uri="{BB962C8B-B14F-4D97-AF65-F5344CB8AC3E}">
        <p14:creationId xmlns:p14="http://schemas.microsoft.com/office/powerpoint/2010/main" val="149638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8B2C-2BE7-49B7-8129-3E78B8D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the Obstacle is Plotted as a whole and the height is restricted</a:t>
            </a:r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D32FDD0F-FD70-4BDD-A188-3BEE7DA1D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813519" cy="342900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1806395-7960-4384-8150-C2C6B332E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56" y="1049867"/>
            <a:ext cx="621447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5D78-5B9A-4981-822F-70111B7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DDE1-2EFE-44A3-AE7F-4DDC936B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Q. What does figure 6 and 7 represent?</a:t>
            </a:r>
          </a:p>
          <a:p>
            <a:r>
              <a:rPr lang="en-US" dirty="0"/>
              <a:t>Ans. This represents the first order approximation of the potential function in regions 2 and 10 respectively. It was drawn by taking a constant value of the y coordinate and hence can be represented in 2 dimensions. The scale of one of them is very large as the value (as seen in slide 5 and 6) is very large in itself.</a:t>
            </a:r>
          </a:p>
          <a:p>
            <a:endParaRPr lang="en-US" dirty="0"/>
          </a:p>
          <a:p>
            <a:r>
              <a:rPr lang="en-US" dirty="0"/>
              <a:t>Q. About the reliability of the symbolic toolbox? Cannot answer. Have to check.</a:t>
            </a:r>
          </a:p>
          <a:p>
            <a:r>
              <a:rPr lang="en-US" dirty="0"/>
              <a:t>Q. About the convexity of the function. I was talking about the </a:t>
            </a:r>
            <a:r>
              <a:rPr lang="en-US" dirty="0" err="1"/>
              <a:t>taylor</a:t>
            </a:r>
            <a:r>
              <a:rPr lang="en-US" dirty="0"/>
              <a:t> series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3241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2D54618-5A5A-40F3-8785-CF746EDA4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42733"/>
            <a:ext cx="6458711" cy="3316817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B368CCE-18C6-46C0-8206-C6D2A984E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70" y="0"/>
            <a:ext cx="6842029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3CCF-A2F2-4A29-BECC-8D6D9632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16D93-5A57-4047-B36C-F28DBEB0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200" y="612245"/>
            <a:ext cx="10464169" cy="58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5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368</Words>
  <Application>Microsoft Office PowerPoint</Application>
  <PresentationFormat>Widescreen</PresentationFormat>
  <Paragraphs>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Model-based Integrated Planning and Control of Autonomous Vehicles using Artificial Potential Fields with uncertain environment</vt:lpstr>
      <vt:lpstr>PowerPoint Presentation</vt:lpstr>
      <vt:lpstr>Answers</vt:lpstr>
      <vt:lpstr>When the Obstacle is Plotted as a whole and the height is not restricted</vt:lpstr>
      <vt:lpstr>When the Obstacle is Plotted as a whole and the height is not restricted</vt:lpstr>
      <vt:lpstr>When the Obstacle is Plotted as a whole and the height is restricted</vt:lpstr>
      <vt:lpstr>Answers</vt:lpstr>
      <vt:lpstr>PowerPoint Presentation</vt:lpstr>
      <vt:lpstr>PowerPoint Presentation</vt:lpstr>
      <vt:lpstr>Region 1</vt:lpstr>
      <vt:lpstr>Region 2</vt:lpstr>
      <vt:lpstr>Region 3</vt:lpstr>
      <vt:lpstr>Region 4</vt:lpstr>
      <vt:lpstr>Region 5</vt:lpstr>
      <vt:lpstr>Region 6</vt:lpstr>
      <vt:lpstr>Region 7</vt:lpstr>
      <vt:lpstr>Region 8</vt:lpstr>
      <vt:lpstr>Region 9</vt:lpstr>
      <vt:lpstr>Region 10</vt:lpstr>
      <vt:lpstr>Path Travelled by the Host Vehicle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Integrated Planning and Control of Autonomous Vehicles using Artificial Potential Fields with uncertain environment</dc:title>
  <dc:creator>Viswanath Das</dc:creator>
  <cp:lastModifiedBy>Viswanath Das</cp:lastModifiedBy>
  <cp:revision>4</cp:revision>
  <dcterms:created xsi:type="dcterms:W3CDTF">2021-07-28T05:53:34Z</dcterms:created>
  <dcterms:modified xsi:type="dcterms:W3CDTF">2021-11-23T16:09:14Z</dcterms:modified>
</cp:coreProperties>
</file>