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E508-326E-4E22-967B-AA444941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9FF6F-9DCD-42BE-ADE1-647DF090C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307D-FB6C-4562-B50C-E9A52FC4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69B8-A060-4879-BB34-560B46F0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1C1F-AA19-4386-9792-9FA941F6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0C53-1B1A-406C-A0A2-F8350276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E045A-3F69-47CC-B15B-3070D5D51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E89B-D55F-4415-9A0A-C47CF369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3267-FC64-4782-AEA0-9FCD3B52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7DD0-A431-4824-9DB5-A55332F8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E52DB-2723-49CC-B573-D88E10D93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8EF0-0149-4848-AB7C-5BD7F7F0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E4BF-3223-4944-A9A6-3C68DAD4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4A4D-810E-4647-B57D-FF8A7CE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16FF-447E-408D-B0A8-4DEBAD0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465-5A9E-4500-95E5-D402A123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F4B5-82D4-43DA-BF9F-696DE3C3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C5F5-D17C-4CC1-B203-566A5D9A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2F6D-137E-4C1D-A7E6-8F27E5D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444D-B310-49CB-83E2-AC406C4B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E372-C305-4361-842B-DAC7473C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D208C-075E-4E1F-84B9-A222BB98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8618-39F8-4D7B-B521-1FA6C08B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7F1E-1435-483B-AEFC-C6E10F45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1118-B011-4D44-8659-28D32835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D0A2-D8A6-40D9-B7F6-865B98F8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0A07-3BC1-4FD4-917A-E914BE96A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860F-8DF2-4448-AACC-3552B8DC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B655-70EB-4136-93C5-B54C9428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1FBB-066B-4C77-86D4-FD400868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ABA1-CB18-49C0-A9F5-41B0155F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6EEA-A647-4405-9796-56AEADC8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B4CB-2F26-4B77-AFED-421C2D22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48B2-003A-4B1C-98A2-1878F3FB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02A5C-0941-4CCD-BC28-89FDB10C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D9E8B-A83B-4B76-8641-A9D3587EA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7AB2E-3250-476E-9465-508E3AF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62EA8-8DB2-409A-80AA-772EEB50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70D3-14D8-4420-A0D3-F080D440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A444-A50E-4CFB-954B-C8275AAB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0D7DA-B3F7-4FBF-9775-6CD73C6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DDA35-FE69-4556-850A-D9FFD0FB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BCAA-C930-4661-BBF4-62846D1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6D3C-3E0E-4EED-A6ED-93D17EB8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A2A79-F8F1-47B4-8CF6-125DDDE9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B04B-F1BB-4DE5-9D81-DE1BB53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0425-863C-4EB1-9E55-00D2F5F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DE0F-16CE-4B9F-B99D-F9B3247D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5582-A87B-400D-8F97-1A87F0C5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194E0-0B19-4CB0-871B-290DB22C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E0A4-0632-45B4-85D3-D0BAFC17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894-1F91-4926-B49B-3C45EECD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205-05FA-4423-9671-F74E144D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243B-4B77-4C02-B0A9-703B43CE3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1CBF4-6C52-4F0C-9713-CF232E02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7B55-6A2E-4B32-8B48-9871B1B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E281-13BF-4CDC-9851-D6EC2FA5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30FEC-626C-4F15-AB6F-178DE11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CF2F5-CF83-4983-90C3-51EA043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6BCE-E312-4CA9-A505-2280C012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BA5-090E-4A70-B655-6AB1383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D943-5EE8-4DD6-8EB7-DC67239F8A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8F28-A82D-44C2-9F04-460C4E30A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2988-D669-48B6-AFD0-6D4D81E0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CDA9-90E7-4DE0-B2C3-7494033B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E0BB-8B0D-4E27-B818-A8532C52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Model-based Integrated Planning and Control of Autonomous Vehicles using Artificial Potential Fields with uncertain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1CB6-A752-4DA0-8278-9C99E1AE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7" y="464960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aseline="30000" dirty="0"/>
              <a:t>Emilio </a:t>
            </a:r>
            <a:r>
              <a:rPr lang="en-US" sz="2000" baseline="30000" dirty="0" err="1"/>
              <a:t>Benenati</a:t>
            </a:r>
            <a:endParaRPr lang="en-US" sz="2000" baseline="30000" dirty="0"/>
          </a:p>
          <a:p>
            <a:r>
              <a:rPr lang="en-US" sz="2000" baseline="30000" dirty="0"/>
              <a:t>Josyula Viswanath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2C25-838B-484E-A2D2-C07C20D3AD5C}"/>
              </a:ext>
            </a:extLst>
          </p:cNvPr>
          <p:cNvSpPr txBox="1"/>
          <p:nvPr/>
        </p:nvSpPr>
        <p:spPr>
          <a:xfrm>
            <a:off x="2216458" y="3675355"/>
            <a:ext cx="77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Discussion on the problems with SMPC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25FFB-BAF3-4A92-BCBD-D3FDEA330B96}"/>
              </a:ext>
            </a:extLst>
          </p:cNvPr>
          <p:cNvSpPr txBox="1"/>
          <p:nvPr/>
        </p:nvSpPr>
        <p:spPr>
          <a:xfrm>
            <a:off x="4995167" y="402800"/>
            <a:ext cx="220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25</a:t>
            </a:r>
            <a:r>
              <a:rPr lang="en-US" sz="1000" baseline="30000" dirty="0"/>
              <a:t>th</a:t>
            </a:r>
            <a:r>
              <a:rPr lang="en-US" sz="1000" dirty="0"/>
              <a:t> February 2022</a:t>
            </a:r>
          </a:p>
        </p:txBody>
      </p:sp>
    </p:spTree>
    <p:extLst>
      <p:ext uri="{BB962C8B-B14F-4D97-AF65-F5344CB8AC3E}">
        <p14:creationId xmlns:p14="http://schemas.microsoft.com/office/powerpoint/2010/main" val="5615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BEDF-203F-4BEE-930A-B052A1C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FC6E-00B7-4D27-9069-EA764C82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ways to move forward. </a:t>
            </a:r>
          </a:p>
          <a:p>
            <a:r>
              <a:rPr lang="en-US" sz="2400" dirty="0"/>
              <a:t>Not use SMPC but rather use RMPC </a:t>
            </a:r>
            <a:r>
              <a:rPr lang="en-US" sz="2400" baseline="30000" dirty="0"/>
              <a:t>[2]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C51C2-2DA3-4D4C-BDD8-DAEE8721F9FA}"/>
              </a:ext>
            </a:extLst>
          </p:cNvPr>
          <p:cNvSpPr txBox="1"/>
          <p:nvPr/>
        </p:nvSpPr>
        <p:spPr>
          <a:xfrm>
            <a:off x="1094542" y="6292820"/>
            <a:ext cx="10002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30000" dirty="0"/>
              <a:t>[2]</a:t>
            </a:r>
            <a:r>
              <a:rPr lang="en-US" sz="1200" b="0" i="0" u="none" strike="noStrike" baseline="0" dirty="0"/>
              <a:t> S. Dixit, U. </a:t>
            </a:r>
            <a:r>
              <a:rPr lang="en-US" sz="1200" b="0" i="0" u="none" strike="noStrike" baseline="0" dirty="0" err="1"/>
              <a:t>Montanaro</a:t>
            </a:r>
            <a:r>
              <a:rPr lang="en-US" sz="1200" b="0" i="0" u="none" strike="noStrike" baseline="0" dirty="0"/>
              <a:t>, M. </a:t>
            </a:r>
            <a:r>
              <a:rPr lang="en-US" sz="1200" b="0" i="0" u="none" strike="noStrike" baseline="0" dirty="0" err="1"/>
              <a:t>Dianati</a:t>
            </a:r>
            <a:r>
              <a:rPr lang="en-US" sz="1200" b="0" i="0" u="none" strike="noStrike" baseline="0" dirty="0"/>
              <a:t>, D. Oxtoby, T. </a:t>
            </a:r>
            <a:r>
              <a:rPr lang="en-US" sz="1200" b="0" i="0" u="none" strike="noStrike" baseline="0" dirty="0" err="1"/>
              <a:t>Mizutani</a:t>
            </a:r>
            <a:r>
              <a:rPr lang="en-US" sz="1200" b="0" i="0" u="none" strike="noStrike" baseline="0" dirty="0"/>
              <a:t>, A. </a:t>
            </a:r>
            <a:r>
              <a:rPr lang="en-US" sz="1200" b="0" i="0" u="none" strike="noStrike" baseline="0" dirty="0" err="1"/>
              <a:t>Mouzakitis</a:t>
            </a:r>
            <a:r>
              <a:rPr lang="en-US" sz="1200" b="0" i="0" u="none" strike="noStrike" baseline="0" dirty="0"/>
              <a:t>, and S. </a:t>
            </a:r>
            <a:r>
              <a:rPr lang="en-US" sz="1200" b="0" i="0" u="none" strike="noStrike" baseline="0" dirty="0" err="1"/>
              <a:t>Fallah</a:t>
            </a:r>
            <a:r>
              <a:rPr lang="en-US" sz="1200" b="0" i="0" u="none" strike="noStrike" baseline="0" dirty="0"/>
              <a:t>, “Trajectory Planning for Autonomous High-Speed Overtaking in Structured Environments Using Robust MPC,” </a:t>
            </a:r>
            <a:r>
              <a:rPr lang="en-US" sz="1200" b="0" i="1" u="none" strike="noStrike" baseline="0" dirty="0"/>
              <a:t>IEEE Transactions on Intelligent Transportation Systems</a:t>
            </a:r>
            <a:r>
              <a:rPr lang="en-US" sz="1200" b="0" i="0" u="none" strike="noStrike" baseline="0" dirty="0"/>
              <a:t>, vol. 21, no. 6, pp. 2310–2323,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96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BEDF-203F-4BEE-930A-B052A1C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FC6E-00B7-4D27-9069-EA764C82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ways to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37426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BEDF-203F-4BEE-930A-B052A1C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FC6E-00B7-4D27-9069-EA764C82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ways to move forward. </a:t>
            </a:r>
          </a:p>
          <a:p>
            <a:r>
              <a:rPr lang="en-US" sz="2400" dirty="0"/>
              <a:t>One is to complete the design of the present SMPC controller and then say that because of safety guarantees which can be given at only a given confidence level we must see that in the future an addition backup/ fail-safe controller has to be used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6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BEDF-203F-4BEE-930A-B052A1C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FC6E-00B7-4D27-9069-EA764C82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ways to move forward. </a:t>
            </a:r>
          </a:p>
          <a:p>
            <a:r>
              <a:rPr lang="en-US" sz="2400" dirty="0"/>
              <a:t>Second is to use add a Failsafe Trajectory planning controller along with the SMPC based controller to check at each time step if the calculated set of optimal control inputs can take us to a safe area </a:t>
            </a:r>
            <a:r>
              <a:rPr lang="en-US" sz="2400" baseline="30000" dirty="0"/>
              <a:t>[1]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C51C2-2DA3-4D4C-BDD8-DAEE8721F9FA}"/>
              </a:ext>
            </a:extLst>
          </p:cNvPr>
          <p:cNvSpPr txBox="1"/>
          <p:nvPr/>
        </p:nvSpPr>
        <p:spPr>
          <a:xfrm>
            <a:off x="1094542" y="6292820"/>
            <a:ext cx="10002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30000" dirty="0"/>
              <a:t>[1]</a:t>
            </a:r>
            <a:r>
              <a:rPr lang="en-US" sz="1200" b="0" i="0" u="none" strike="noStrike" baseline="0" dirty="0"/>
              <a:t> T. </a:t>
            </a:r>
            <a:r>
              <a:rPr lang="en-US" sz="1200" b="0" i="0" u="none" strike="noStrike" baseline="0" dirty="0" err="1"/>
              <a:t>Brudigam</a:t>
            </a:r>
            <a:r>
              <a:rPr lang="en-US" sz="1200" b="0" i="0" u="none" strike="noStrike" baseline="0" dirty="0"/>
              <a:t>, M. </a:t>
            </a:r>
            <a:r>
              <a:rPr lang="en-US" sz="1200" b="0" i="0" u="none" strike="noStrike" baseline="0" dirty="0" err="1"/>
              <a:t>Olbrich</a:t>
            </a:r>
            <a:r>
              <a:rPr lang="en-US" sz="1200" b="0" i="0" u="none" strike="noStrike" baseline="0" dirty="0"/>
              <a:t>, D. </a:t>
            </a:r>
            <a:r>
              <a:rPr lang="en-US" sz="1200" b="0" i="0" u="none" strike="noStrike" baseline="0" dirty="0" err="1"/>
              <a:t>Wollherr</a:t>
            </a:r>
            <a:r>
              <a:rPr lang="en-US" sz="1200" b="0" i="0" u="none" strike="noStrike" baseline="0" dirty="0"/>
              <a:t>, and M. </a:t>
            </a:r>
            <a:r>
              <a:rPr lang="en-US" sz="1200" b="0" i="0" u="none" strike="noStrike" baseline="0" dirty="0" err="1"/>
              <a:t>Leibold</a:t>
            </a:r>
            <a:r>
              <a:rPr lang="en-US" sz="1200" b="0" i="0" u="none" strike="noStrike" baseline="0" dirty="0"/>
              <a:t>, “Stochastic Model Predictive Control with a Safety Guarantee for Autonomous Driving,” </a:t>
            </a:r>
            <a:r>
              <a:rPr lang="en-US" sz="1200" b="0" i="1" u="none" strike="noStrike" baseline="0" dirty="0"/>
              <a:t>IEEE Transactions on </a:t>
            </a:r>
            <a:r>
              <a:rPr lang="fr-FR" sz="1200" b="0" i="1" u="none" strike="noStrike" baseline="0" dirty="0"/>
              <a:t>Intelligent </a:t>
            </a:r>
            <a:r>
              <a:rPr lang="fr-FR" sz="1200" b="0" i="1" u="none" strike="noStrike" baseline="0" dirty="0" err="1"/>
              <a:t>Vehicles</a:t>
            </a:r>
            <a:r>
              <a:rPr lang="fr-FR" sz="1200" b="0" i="0" u="none" strike="noStrike" baseline="0" dirty="0"/>
              <a:t>, pp. 1–21, 2021.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140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B41-BCDB-4ECE-88A5-3B2C3CE7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84" y="615726"/>
            <a:ext cx="10625831" cy="562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Definitions required: </a:t>
            </a:r>
          </a:p>
          <a:p>
            <a:r>
              <a:rPr lang="en-US" sz="2400" dirty="0"/>
              <a:t>Safe State: The state of the host vehicle (HV) is called a safe state if</a:t>
            </a:r>
          </a:p>
          <a:p>
            <a:pPr lvl="1"/>
            <a:r>
              <a:rPr lang="en-US" sz="2000" dirty="0"/>
              <a:t>the vehicle is fully located in one lane</a:t>
            </a:r>
          </a:p>
          <a:p>
            <a:pPr lvl="1"/>
            <a:r>
              <a:rPr lang="en-US" sz="2000" dirty="0"/>
              <a:t>no lateral vehicle motion ( heading angle, φ=0)</a:t>
            </a:r>
          </a:p>
          <a:p>
            <a:pPr lvl="1"/>
            <a:r>
              <a:rPr lang="en-US" sz="2000" dirty="0" err="1"/>
              <a:t>v</a:t>
            </a:r>
            <a:r>
              <a:rPr lang="en-US" sz="2000" baseline="-25000" dirty="0" err="1"/>
              <a:t>HV</a:t>
            </a:r>
            <a:r>
              <a:rPr lang="en-US" sz="2000" dirty="0"/>
              <a:t>&lt;</a:t>
            </a:r>
            <a:r>
              <a:rPr lang="en-US" sz="2000" dirty="0" err="1"/>
              <a:t>v</a:t>
            </a:r>
            <a:r>
              <a:rPr lang="en-US" sz="2000" baseline="-25000" dirty="0" err="1"/>
              <a:t>OV</a:t>
            </a:r>
            <a:r>
              <a:rPr lang="en-US" sz="2000" dirty="0"/>
              <a:t> in the same lane or </a:t>
            </a:r>
            <a:r>
              <a:rPr lang="en-US" sz="2000" dirty="0" err="1"/>
              <a:t>v</a:t>
            </a:r>
            <a:r>
              <a:rPr lang="en-US" sz="2000" baseline="-25000" dirty="0" err="1"/>
              <a:t>HV</a:t>
            </a:r>
            <a:r>
              <a:rPr lang="en-US" sz="2000" dirty="0"/>
              <a:t>=0</a:t>
            </a:r>
            <a:endParaRPr lang="en-US" sz="2000" baseline="-25000" dirty="0"/>
          </a:p>
          <a:p>
            <a:r>
              <a:rPr lang="en-US" sz="2400" dirty="0"/>
              <a:t>Safe input sequence: An input sequence, </a:t>
            </a:r>
            <a:r>
              <a:rPr lang="en-US" sz="2400" dirty="0" err="1">
                <a:latin typeface="Algerian" panose="04020705040A02060702" pitchFamily="82" charset="0"/>
              </a:rPr>
              <a:t>U</a:t>
            </a:r>
            <a:r>
              <a:rPr lang="en-US" sz="2400" baseline="-25000" dirty="0" err="1"/>
              <a:t>safe</a:t>
            </a:r>
            <a:r>
              <a:rPr lang="en-US" sz="2400" dirty="0"/>
              <a:t>= [u</a:t>
            </a:r>
            <a:r>
              <a:rPr lang="en-US" sz="2400" baseline="-25000" dirty="0"/>
              <a:t>safe,0</a:t>
            </a:r>
            <a:r>
              <a:rPr lang="en-US" sz="2400" dirty="0"/>
              <a:t>, u</a:t>
            </a:r>
            <a:r>
              <a:rPr lang="en-US" sz="2400" baseline="-25000" dirty="0"/>
              <a:t>safe,1</a:t>
            </a:r>
            <a:r>
              <a:rPr lang="en-US" sz="2400" dirty="0"/>
              <a:t>, u</a:t>
            </a:r>
            <a:r>
              <a:rPr lang="en-US" sz="2400" baseline="-25000" dirty="0"/>
              <a:t>safe,2</a:t>
            </a:r>
            <a:r>
              <a:rPr lang="en-US" sz="2400" dirty="0"/>
              <a:t>,…</a:t>
            </a:r>
            <a:r>
              <a:rPr lang="en-US" sz="2400" dirty="0" err="1"/>
              <a:t>u</a:t>
            </a:r>
            <a:r>
              <a:rPr lang="en-US" sz="2400" baseline="-25000" dirty="0" err="1"/>
              <a:t>safe,m</a:t>
            </a:r>
            <a:r>
              <a:rPr lang="en-US" sz="2400" dirty="0"/>
              <a:t>] where m is not directly related to the prediction horizon of the MPC optimization problem is called a safe input sequence if applying all elements of </a:t>
            </a:r>
            <a:r>
              <a:rPr lang="en-US" sz="2400" dirty="0" err="1">
                <a:latin typeface="Algerian" panose="04020705040A02060702" pitchFamily="82" charset="0"/>
              </a:rPr>
              <a:t>U</a:t>
            </a:r>
            <a:r>
              <a:rPr lang="en-US" sz="2400" baseline="-25000" dirty="0" err="1"/>
              <a:t>safe</a:t>
            </a:r>
            <a:r>
              <a:rPr lang="en-US" sz="2400" dirty="0"/>
              <a:t> leads to a collision-free trajectory with the final velocity </a:t>
            </a:r>
            <a:r>
              <a:rPr lang="en-US" sz="2400" dirty="0" err="1"/>
              <a:t>v</a:t>
            </a:r>
            <a:r>
              <a:rPr lang="en-US" sz="2400" baseline="-25000" dirty="0" err="1"/>
              <a:t>HV,final</a:t>
            </a:r>
            <a:r>
              <a:rPr lang="en-US" sz="2400" dirty="0"/>
              <a:t>=0</a:t>
            </a:r>
            <a:endParaRPr lang="en-US" sz="2400" baseline="-25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0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B41-BCDB-4ECE-88A5-3B2C3CE7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84" y="615726"/>
            <a:ext cx="10625831" cy="562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code works as follows:</a:t>
            </a:r>
          </a:p>
          <a:p>
            <a:r>
              <a:rPr lang="en-US" sz="2400" dirty="0"/>
              <a:t>given the current state of the HV and OV are available.</a:t>
            </a:r>
          </a:p>
          <a:p>
            <a:r>
              <a:rPr lang="en-US" sz="2400" dirty="0"/>
              <a:t>current state of the HV is a safe state.</a:t>
            </a:r>
          </a:p>
        </p:txBody>
      </p:sp>
    </p:spTree>
    <p:extLst>
      <p:ext uri="{BB962C8B-B14F-4D97-AF65-F5344CB8AC3E}">
        <p14:creationId xmlns:p14="http://schemas.microsoft.com/office/powerpoint/2010/main" val="37995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02AD5-4117-4CD5-A1A7-E9A92DA4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8194" y="62597"/>
            <a:ext cx="6818051" cy="68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B41-BCDB-4ECE-88A5-3B2C3CE7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84" y="615726"/>
            <a:ext cx="10625831" cy="562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SMPC OCP</a:t>
            </a:r>
          </a:p>
          <a:p>
            <a:r>
              <a:rPr lang="en-US" sz="2400" dirty="0"/>
              <a:t>Predict the OV state,</a:t>
            </a:r>
          </a:p>
          <a:p>
            <a:r>
              <a:rPr lang="en-US" sz="2400" dirty="0"/>
              <a:t>Calculate the safe vehicle area around each obstacle using the data based on the distribution of the noise. </a:t>
            </a:r>
          </a:p>
          <a:p>
            <a:r>
              <a:rPr lang="en-US" sz="2400" dirty="0"/>
              <a:t>Generate chance constraints and then rewrite them as linear constraints based on the relative location of the obstacles and the HV and the safe vehicle areas.</a:t>
            </a:r>
          </a:p>
          <a:p>
            <a:r>
              <a:rPr lang="en-US" sz="2400" dirty="0"/>
              <a:t>Final SMPC OCP</a:t>
            </a:r>
          </a:p>
        </p:txBody>
      </p:sp>
    </p:spTree>
    <p:extLst>
      <p:ext uri="{BB962C8B-B14F-4D97-AF65-F5344CB8AC3E}">
        <p14:creationId xmlns:p14="http://schemas.microsoft.com/office/powerpoint/2010/main" val="195263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B41-BCDB-4ECE-88A5-3B2C3CE7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84" y="615726"/>
            <a:ext cx="10625831" cy="562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FTP OCP</a:t>
            </a:r>
          </a:p>
          <a:p>
            <a:r>
              <a:rPr lang="en-US" sz="2400" dirty="0"/>
              <a:t>Generate a maximal reachable set of the OV’s based on an initial state set (which is based on sensor uncertainty),</a:t>
            </a:r>
          </a:p>
          <a:p>
            <a:r>
              <a:rPr lang="en-US" sz="2400" dirty="0"/>
              <a:t>Generate linear constraints based on the relative location of the obstacles and the HV and the reachable sets</a:t>
            </a:r>
          </a:p>
          <a:p>
            <a:r>
              <a:rPr lang="en-US" sz="2400" dirty="0"/>
              <a:t>Generation of an FTP Terminal set. This is in case all the inputs in </a:t>
            </a:r>
            <a:r>
              <a:rPr lang="en-US" sz="2400" dirty="0" err="1">
                <a:latin typeface="Algerian" panose="04020705040A02060702" pitchFamily="82" charset="0"/>
              </a:rPr>
              <a:t>U</a:t>
            </a:r>
            <a:r>
              <a:rPr lang="en-US" sz="2400" baseline="-25000" dirty="0" err="1"/>
              <a:t>safe</a:t>
            </a:r>
            <a:r>
              <a:rPr lang="en-US" sz="2400" dirty="0"/>
              <a:t> are used up and acts as an emergency strategy.</a:t>
            </a:r>
          </a:p>
          <a:p>
            <a:r>
              <a:rPr lang="en-US" sz="2400" dirty="0"/>
              <a:t>Final FTP OCP</a:t>
            </a:r>
          </a:p>
        </p:txBody>
      </p:sp>
    </p:spTree>
    <p:extLst>
      <p:ext uri="{BB962C8B-B14F-4D97-AF65-F5344CB8AC3E}">
        <p14:creationId xmlns:p14="http://schemas.microsoft.com/office/powerpoint/2010/main" val="20268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6</cp:revision>
  <dcterms:created xsi:type="dcterms:W3CDTF">2022-02-25T12:56:37Z</dcterms:created>
  <dcterms:modified xsi:type="dcterms:W3CDTF">2022-02-25T15:58:01Z</dcterms:modified>
</cp:coreProperties>
</file>