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59" r:id="rId6"/>
    <p:sldId id="260" r:id="rId7"/>
    <p:sldId id="261" r:id="rId8"/>
    <p:sldId id="262" r:id="rId9"/>
    <p:sldId id="264" r:id="rId10"/>
    <p:sldId id="263" r:id="rId11"/>
    <p:sldId id="257"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9F0-104E-457A-A6A3-1F1966B55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6B7D8D-0461-492B-AB71-9445CA5F8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F504DD-ACBD-4081-A70F-A1A0F1113D00}"/>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5C7A6718-6792-4103-A5C8-D001F9E67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40B11-5704-439D-B6A9-8983DE489947}"/>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1123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8471-1EB3-4A21-8C38-42A5A8699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07AC63-CDCA-4D7D-B3E3-AD1E2AED8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A1A9A-56F2-406E-921E-D3D240F47E3D}"/>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759AC070-7411-48EE-91D5-F0C5B992C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A466A-0AD7-43C3-B5CD-97B688205B84}"/>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89478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AA9A-4776-4479-95F9-FC80541DF9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5FA1-6261-474E-9068-6772AD6A3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51198-0F9A-4230-B3BF-1773F4B3597D}"/>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CBCEAA45-5E97-4FD2-99D7-6D8E4BC54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2D6F6-BAFE-42A4-8A90-47B476A49C9E}"/>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167910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6FB4-772E-40F7-9743-2C8D42DCB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CD2EB-C12B-46AA-A90B-08F55F3D3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50E10-3E4A-43F0-BB42-616BDFD7B8B2}"/>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D67CB52E-2281-4EB9-BF5A-13CF5540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51BBE-D18F-4203-82EF-06CE3E07ED9C}"/>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291165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B507-BD43-4829-B06D-35D5844A6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E7AA13-2E95-4E27-83FA-DEF9794EF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80EC7-1247-4F3F-8027-8C9F1F511C45}"/>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27755C80-EA05-47A8-99BC-5B4D5CCBE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09413-20AF-4029-8880-ADFD4AC08340}"/>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7632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2E33-1E45-47E0-84C1-4990C267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1F72A-4C6C-4D8C-A263-F11C3DD00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359E34-334B-4B03-AF88-401513EAF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DB051E-D46F-4013-BE16-07815F39ACD0}"/>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6" name="Footer Placeholder 5">
            <a:extLst>
              <a:ext uri="{FF2B5EF4-FFF2-40B4-BE49-F238E27FC236}">
                <a16:creationId xmlns:a16="http://schemas.microsoft.com/office/drawing/2014/main" id="{C93D373B-B61C-4FFC-A636-ED3D2F708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723BD-70B1-4A50-A3DB-17DD035AB634}"/>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120821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9146-C7E5-4D20-A514-C4E8DE2BD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350521-87E6-4049-BD51-13DBE8DD1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68C93-8B94-457A-BDF5-DB13D93C0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D6A7A-7221-4617-85C3-2E4763C58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3BD47-D65C-4047-86FF-2115A84AA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A7255-1F53-4D12-9A48-069FFBA82AAF}"/>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8" name="Footer Placeholder 7">
            <a:extLst>
              <a:ext uri="{FF2B5EF4-FFF2-40B4-BE49-F238E27FC236}">
                <a16:creationId xmlns:a16="http://schemas.microsoft.com/office/drawing/2014/main" id="{84278973-7A65-43E4-8A14-8E343B6A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A93DAC-497A-4AD4-A5B1-353059FB8864}"/>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01907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EEBB-074D-4AFC-A7A8-8E47A1FCB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1651A-6430-4162-B4E6-8B8E6E89DC32}"/>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4" name="Footer Placeholder 3">
            <a:extLst>
              <a:ext uri="{FF2B5EF4-FFF2-40B4-BE49-F238E27FC236}">
                <a16:creationId xmlns:a16="http://schemas.microsoft.com/office/drawing/2014/main" id="{61649B9E-0EBE-416B-AD7F-576F133EF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F3A357-2777-4BD7-A955-EC201BD7A45C}"/>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94977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39CEA-4D28-4839-BCCD-4490B55C7219}"/>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3" name="Footer Placeholder 2">
            <a:extLst>
              <a:ext uri="{FF2B5EF4-FFF2-40B4-BE49-F238E27FC236}">
                <a16:creationId xmlns:a16="http://schemas.microsoft.com/office/drawing/2014/main" id="{870AF700-20DF-4E33-AD45-19ACC5C3E8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5433E8-DC0E-4135-9D51-D1A57EA52C7B}"/>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414956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CF30-45DA-4E73-A67D-19691C829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3C012-FF10-48ED-9F61-771B51915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7D2AA-C333-4D9F-960D-0179169E4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5B6D3-986A-4C2C-83AB-1025E8C0E1D1}"/>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6" name="Footer Placeholder 5">
            <a:extLst>
              <a:ext uri="{FF2B5EF4-FFF2-40B4-BE49-F238E27FC236}">
                <a16:creationId xmlns:a16="http://schemas.microsoft.com/office/drawing/2014/main" id="{12E0F8B8-2DC5-4E0D-AEF5-DC6920356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1706-67A0-4B1F-AF86-5E3924927ADD}"/>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352271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AD1C-54DC-428C-976E-34556DC72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4546FF-188D-43DD-AD1A-0364803E9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ADE47B-A0D1-45BB-A2B1-4484B6BB7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C332F-45AF-4FC4-B2CE-6826921BFA24}"/>
              </a:ext>
            </a:extLst>
          </p:cNvPr>
          <p:cNvSpPr>
            <a:spLocks noGrp="1"/>
          </p:cNvSpPr>
          <p:nvPr>
            <p:ph type="dt" sz="half" idx="10"/>
          </p:nvPr>
        </p:nvSpPr>
        <p:spPr/>
        <p:txBody>
          <a:bodyPr/>
          <a:lstStyle/>
          <a:p>
            <a:fld id="{674BCB60-21BA-43D3-948F-161252B3B898}" type="datetimeFigureOut">
              <a:rPr lang="en-US" smtClean="0"/>
              <a:t>3/4/2022</a:t>
            </a:fld>
            <a:endParaRPr lang="en-US"/>
          </a:p>
        </p:txBody>
      </p:sp>
      <p:sp>
        <p:nvSpPr>
          <p:cNvPr id="6" name="Footer Placeholder 5">
            <a:extLst>
              <a:ext uri="{FF2B5EF4-FFF2-40B4-BE49-F238E27FC236}">
                <a16:creationId xmlns:a16="http://schemas.microsoft.com/office/drawing/2014/main" id="{69EE782D-F815-4169-95C3-24EF5690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04313-39DA-4DCE-829B-0C2631372635}"/>
              </a:ext>
            </a:extLst>
          </p:cNvPr>
          <p:cNvSpPr>
            <a:spLocks noGrp="1"/>
          </p:cNvSpPr>
          <p:nvPr>
            <p:ph type="sldNum" sz="quarter" idx="12"/>
          </p:nvPr>
        </p:nvSpPr>
        <p:spPr/>
        <p:txBody>
          <a:bodyPr/>
          <a:lstStyle/>
          <a:p>
            <a:fld id="{96C709C1-0E7F-4F25-82C8-6EBB0B6399CC}" type="slidenum">
              <a:rPr lang="en-US" smtClean="0"/>
              <a:t>‹#›</a:t>
            </a:fld>
            <a:endParaRPr lang="en-US"/>
          </a:p>
        </p:txBody>
      </p:sp>
    </p:spTree>
    <p:extLst>
      <p:ext uri="{BB962C8B-B14F-4D97-AF65-F5344CB8AC3E}">
        <p14:creationId xmlns:p14="http://schemas.microsoft.com/office/powerpoint/2010/main" val="264061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46D58-0689-4F32-BC3B-DFFDC54AC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1CB5B7-5D2E-4FB8-A548-5EAC69E8F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20C0-3FE6-484F-B939-7EDDF6219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BCB60-21BA-43D3-948F-161252B3B898}" type="datetimeFigureOut">
              <a:rPr lang="en-US" smtClean="0"/>
              <a:t>3/4/2022</a:t>
            </a:fld>
            <a:endParaRPr lang="en-US"/>
          </a:p>
        </p:txBody>
      </p:sp>
      <p:sp>
        <p:nvSpPr>
          <p:cNvPr id="5" name="Footer Placeholder 4">
            <a:extLst>
              <a:ext uri="{FF2B5EF4-FFF2-40B4-BE49-F238E27FC236}">
                <a16:creationId xmlns:a16="http://schemas.microsoft.com/office/drawing/2014/main" id="{EBF24401-A35A-44E6-A293-0DDCE969D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A8CA99-0F51-4719-A288-A75E22A85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09C1-0E7F-4F25-82C8-6EBB0B6399CC}" type="slidenum">
              <a:rPr lang="en-US" smtClean="0"/>
              <a:t>‹#›</a:t>
            </a:fld>
            <a:endParaRPr lang="en-US"/>
          </a:p>
        </p:txBody>
      </p:sp>
    </p:spTree>
    <p:extLst>
      <p:ext uri="{BB962C8B-B14F-4D97-AF65-F5344CB8AC3E}">
        <p14:creationId xmlns:p14="http://schemas.microsoft.com/office/powerpoint/2010/main" val="182689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E65B-D037-4EFF-B9D3-1621442B29C9}"/>
              </a:ext>
            </a:extLst>
          </p:cNvPr>
          <p:cNvSpPr>
            <a:spLocks noGrp="1"/>
          </p:cNvSpPr>
          <p:nvPr>
            <p:ph type="ctrTitle"/>
          </p:nvPr>
        </p:nvSpPr>
        <p:spPr/>
        <p:txBody>
          <a:bodyPr/>
          <a:lstStyle/>
          <a:p>
            <a:r>
              <a:rPr lang="en-US" dirty="0"/>
              <a:t>Thesis Discussion</a:t>
            </a:r>
          </a:p>
        </p:txBody>
      </p:sp>
      <p:sp>
        <p:nvSpPr>
          <p:cNvPr id="3" name="Subtitle 2">
            <a:extLst>
              <a:ext uri="{FF2B5EF4-FFF2-40B4-BE49-F238E27FC236}">
                <a16:creationId xmlns:a16="http://schemas.microsoft.com/office/drawing/2014/main" id="{29B8DDB0-5801-4C7A-AE9E-5B60E2A2D15D}"/>
              </a:ext>
            </a:extLst>
          </p:cNvPr>
          <p:cNvSpPr>
            <a:spLocks noGrp="1"/>
          </p:cNvSpPr>
          <p:nvPr>
            <p:ph type="subTitle" idx="1"/>
          </p:nvPr>
        </p:nvSpPr>
        <p:spPr/>
        <p:txBody>
          <a:bodyPr/>
          <a:lstStyle/>
          <a:p>
            <a:r>
              <a:rPr lang="en-US" dirty="0"/>
              <a:t>Emilio </a:t>
            </a:r>
            <a:r>
              <a:rPr lang="en-US" dirty="0" err="1"/>
              <a:t>Benenati</a:t>
            </a:r>
            <a:endParaRPr lang="en-US" dirty="0"/>
          </a:p>
          <a:p>
            <a:r>
              <a:rPr lang="en-US" dirty="0"/>
              <a:t>Josyula Viswanath Das</a:t>
            </a:r>
          </a:p>
        </p:txBody>
      </p:sp>
    </p:spTree>
    <p:extLst>
      <p:ext uri="{BB962C8B-B14F-4D97-AF65-F5344CB8AC3E}">
        <p14:creationId xmlns:p14="http://schemas.microsoft.com/office/powerpoint/2010/main" val="344288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7B30EDC3-0306-4560-AC60-82A3D463D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67" y="437225"/>
            <a:ext cx="11656265" cy="5983550"/>
          </a:xfrm>
        </p:spPr>
      </p:pic>
    </p:spTree>
    <p:extLst>
      <p:ext uri="{BB962C8B-B14F-4D97-AF65-F5344CB8AC3E}">
        <p14:creationId xmlns:p14="http://schemas.microsoft.com/office/powerpoint/2010/main" val="231010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74DB-3AA4-4A13-9531-73BC5F098E49}"/>
              </a:ext>
            </a:extLst>
          </p:cNvPr>
          <p:cNvSpPr>
            <a:spLocks noGrp="1"/>
          </p:cNvSpPr>
          <p:nvPr>
            <p:ph type="title"/>
          </p:nvPr>
        </p:nvSpPr>
        <p:spPr/>
        <p:txBody>
          <a:bodyPr/>
          <a:lstStyle/>
          <a:p>
            <a:r>
              <a:rPr lang="en-US" dirty="0"/>
              <a:t>Mixed Integer Programming</a:t>
            </a:r>
          </a:p>
        </p:txBody>
      </p:sp>
      <p:sp>
        <p:nvSpPr>
          <p:cNvPr id="3" name="Content Placeholder 2">
            <a:extLst>
              <a:ext uri="{FF2B5EF4-FFF2-40B4-BE49-F238E27FC236}">
                <a16:creationId xmlns:a16="http://schemas.microsoft.com/office/drawing/2014/main" id="{C8B19421-2640-404B-90C0-E151EB17B3F3}"/>
              </a:ext>
            </a:extLst>
          </p:cNvPr>
          <p:cNvSpPr>
            <a:spLocks noGrp="1"/>
          </p:cNvSpPr>
          <p:nvPr>
            <p:ph idx="1"/>
          </p:nvPr>
        </p:nvSpPr>
        <p:spPr/>
        <p:txBody>
          <a:bodyPr/>
          <a:lstStyle/>
          <a:p>
            <a:r>
              <a:rPr lang="en-US" dirty="0"/>
              <a:t>Solvers available: </a:t>
            </a:r>
            <a:r>
              <a:rPr lang="en-US" dirty="0" err="1"/>
              <a:t>Gurobi</a:t>
            </a:r>
            <a:r>
              <a:rPr lang="en-US" dirty="0"/>
              <a:t>/CPLEX.</a:t>
            </a:r>
          </a:p>
          <a:p>
            <a:r>
              <a:rPr lang="en-US" dirty="0"/>
              <a:t>Question: What are we actually trying to set as an integer variable? </a:t>
            </a:r>
          </a:p>
          <a:p>
            <a:pPr lvl="1"/>
            <a:r>
              <a:rPr lang="en-US" dirty="0"/>
              <a:t>Lane center which is directly related to lateral position</a:t>
            </a:r>
          </a:p>
          <a:p>
            <a:endParaRPr lang="en-US" dirty="0"/>
          </a:p>
          <a:p>
            <a:pPr marL="0"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87B9F260-1A3E-4930-B4D7-31CD221F3F5B}"/>
              </a:ext>
            </a:extLst>
          </p:cNvPr>
          <p:cNvPicPr>
            <a:picLocks noChangeAspect="1"/>
          </p:cNvPicPr>
          <p:nvPr/>
        </p:nvPicPr>
        <p:blipFill>
          <a:blip r:embed="rId2"/>
          <a:stretch>
            <a:fillRect/>
          </a:stretch>
        </p:blipFill>
        <p:spPr>
          <a:xfrm>
            <a:off x="1393285" y="3852909"/>
            <a:ext cx="2409825" cy="1371600"/>
          </a:xfrm>
          <a:prstGeom prst="rect">
            <a:avLst/>
          </a:prstGeom>
        </p:spPr>
      </p:pic>
      <p:pic>
        <p:nvPicPr>
          <p:cNvPr id="6" name="Picture 5">
            <a:extLst>
              <a:ext uri="{FF2B5EF4-FFF2-40B4-BE49-F238E27FC236}">
                <a16:creationId xmlns:a16="http://schemas.microsoft.com/office/drawing/2014/main" id="{20256A3A-F5B6-4A0E-8678-2F41B0C1FDAC}"/>
              </a:ext>
            </a:extLst>
          </p:cNvPr>
          <p:cNvPicPr>
            <a:picLocks noChangeAspect="1"/>
          </p:cNvPicPr>
          <p:nvPr/>
        </p:nvPicPr>
        <p:blipFill>
          <a:blip r:embed="rId3"/>
          <a:stretch>
            <a:fillRect/>
          </a:stretch>
        </p:blipFill>
        <p:spPr>
          <a:xfrm>
            <a:off x="3927397" y="3501855"/>
            <a:ext cx="568612" cy="2073708"/>
          </a:xfrm>
          <a:prstGeom prst="rect">
            <a:avLst/>
          </a:prstGeom>
        </p:spPr>
      </p:pic>
      <p:pic>
        <p:nvPicPr>
          <p:cNvPr id="8" name="Picture 7">
            <a:extLst>
              <a:ext uri="{FF2B5EF4-FFF2-40B4-BE49-F238E27FC236}">
                <a16:creationId xmlns:a16="http://schemas.microsoft.com/office/drawing/2014/main" id="{F9BED033-2583-425E-BEF4-AA72B49FAE95}"/>
              </a:ext>
            </a:extLst>
          </p:cNvPr>
          <p:cNvPicPr>
            <a:picLocks noChangeAspect="1"/>
          </p:cNvPicPr>
          <p:nvPr/>
        </p:nvPicPr>
        <p:blipFill>
          <a:blip r:embed="rId4"/>
          <a:stretch>
            <a:fillRect/>
          </a:stretch>
        </p:blipFill>
        <p:spPr>
          <a:xfrm>
            <a:off x="6892307" y="4167419"/>
            <a:ext cx="2371725" cy="476250"/>
          </a:xfrm>
          <a:prstGeom prst="rect">
            <a:avLst/>
          </a:prstGeom>
        </p:spPr>
      </p:pic>
      <p:pic>
        <p:nvPicPr>
          <p:cNvPr id="9" name="Picture 8">
            <a:extLst>
              <a:ext uri="{FF2B5EF4-FFF2-40B4-BE49-F238E27FC236}">
                <a16:creationId xmlns:a16="http://schemas.microsoft.com/office/drawing/2014/main" id="{6257B602-6190-474F-8B5D-11C20BFC5611}"/>
              </a:ext>
            </a:extLst>
          </p:cNvPr>
          <p:cNvPicPr>
            <a:picLocks noChangeAspect="1"/>
          </p:cNvPicPr>
          <p:nvPr/>
        </p:nvPicPr>
        <p:blipFill>
          <a:blip r:embed="rId3"/>
          <a:stretch>
            <a:fillRect/>
          </a:stretch>
        </p:blipFill>
        <p:spPr>
          <a:xfrm rot="5400000">
            <a:off x="7909816" y="3458941"/>
            <a:ext cx="336706" cy="2706162"/>
          </a:xfrm>
          <a:prstGeom prst="rect">
            <a:avLst/>
          </a:prstGeom>
        </p:spPr>
      </p:pic>
      <p:sp>
        <p:nvSpPr>
          <p:cNvPr id="10" name="TextBox 9">
            <a:extLst>
              <a:ext uri="{FF2B5EF4-FFF2-40B4-BE49-F238E27FC236}">
                <a16:creationId xmlns:a16="http://schemas.microsoft.com/office/drawing/2014/main" id="{B9C6BFAE-C958-4B5D-BFBF-98D4A669F52A}"/>
              </a:ext>
            </a:extLst>
          </p:cNvPr>
          <p:cNvSpPr txBox="1"/>
          <p:nvPr/>
        </p:nvSpPr>
        <p:spPr>
          <a:xfrm>
            <a:off x="6868839" y="5024671"/>
            <a:ext cx="2769834" cy="369332"/>
          </a:xfrm>
          <a:prstGeom prst="rect">
            <a:avLst/>
          </a:prstGeom>
          <a:noFill/>
        </p:spPr>
        <p:txBody>
          <a:bodyPr wrap="square" rtlCol="0">
            <a:spAutoFit/>
          </a:bodyPr>
          <a:lstStyle/>
          <a:p>
            <a:r>
              <a:rPr lang="en-US" b="1" dirty="0"/>
              <a:t>Integer State Constraints</a:t>
            </a:r>
          </a:p>
        </p:txBody>
      </p:sp>
      <p:sp>
        <p:nvSpPr>
          <p:cNvPr id="11" name="TextBox 10">
            <a:extLst>
              <a:ext uri="{FF2B5EF4-FFF2-40B4-BE49-F238E27FC236}">
                <a16:creationId xmlns:a16="http://schemas.microsoft.com/office/drawing/2014/main" id="{ECD7CA05-405C-43AA-84F9-1978E055F29D}"/>
              </a:ext>
            </a:extLst>
          </p:cNvPr>
          <p:cNvSpPr txBox="1"/>
          <p:nvPr/>
        </p:nvSpPr>
        <p:spPr>
          <a:xfrm>
            <a:off x="4358195" y="4270343"/>
            <a:ext cx="1580966" cy="646331"/>
          </a:xfrm>
          <a:prstGeom prst="rect">
            <a:avLst/>
          </a:prstGeom>
          <a:noFill/>
        </p:spPr>
        <p:txBody>
          <a:bodyPr wrap="square" rtlCol="0">
            <a:spAutoFit/>
          </a:bodyPr>
          <a:lstStyle/>
          <a:p>
            <a:r>
              <a:rPr lang="en-US" b="1" dirty="0"/>
              <a:t>Real State Constraints</a:t>
            </a:r>
          </a:p>
        </p:txBody>
      </p:sp>
    </p:spTree>
    <p:extLst>
      <p:ext uri="{BB962C8B-B14F-4D97-AF65-F5344CB8AC3E}">
        <p14:creationId xmlns:p14="http://schemas.microsoft.com/office/powerpoint/2010/main" val="4555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4466-41B0-4C50-8CD0-20E56F32482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2B3B39-192C-43D9-960D-44D91E708156}"/>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4AA2E6CC-1BEF-4943-AA9F-E046CA38723A}"/>
              </a:ext>
            </a:extLst>
          </p:cNvPr>
          <p:cNvPicPr>
            <a:picLocks noChangeAspect="1"/>
          </p:cNvPicPr>
          <p:nvPr/>
        </p:nvPicPr>
        <p:blipFill>
          <a:blip r:embed="rId2"/>
          <a:stretch>
            <a:fillRect/>
          </a:stretch>
        </p:blipFill>
        <p:spPr>
          <a:xfrm>
            <a:off x="2338387" y="2419350"/>
            <a:ext cx="7515225" cy="2019300"/>
          </a:xfrm>
          <a:prstGeom prst="rect">
            <a:avLst/>
          </a:prstGeom>
        </p:spPr>
      </p:pic>
    </p:spTree>
    <p:extLst>
      <p:ext uri="{BB962C8B-B14F-4D97-AF65-F5344CB8AC3E}">
        <p14:creationId xmlns:p14="http://schemas.microsoft.com/office/powerpoint/2010/main" val="381041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1D80-1FA7-4E4F-B688-F1B811397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B99BF7-A4F7-4577-AE05-5DD7FA1F3A1F}"/>
              </a:ext>
            </a:extLst>
          </p:cNvPr>
          <p:cNvSpPr>
            <a:spLocks noGrp="1"/>
          </p:cNvSpPr>
          <p:nvPr>
            <p:ph idx="1"/>
          </p:nvPr>
        </p:nvSpPr>
        <p:spPr/>
        <p:txBody>
          <a:bodyPr/>
          <a:lstStyle/>
          <a:p>
            <a:r>
              <a:rPr lang="en-US" dirty="0"/>
              <a:t>To increase complexity, we can however assume that we get information about the changes in the lane from the other vehicles along with their states and define integer constraints to help define safe lane changes (Section III- B of the paper)</a:t>
            </a:r>
          </a:p>
          <a:p>
            <a:r>
              <a:rPr lang="en-US" dirty="0"/>
              <a:t>Help to understand IV- B</a:t>
            </a:r>
          </a:p>
        </p:txBody>
      </p:sp>
    </p:spTree>
    <p:extLst>
      <p:ext uri="{BB962C8B-B14F-4D97-AF65-F5344CB8AC3E}">
        <p14:creationId xmlns:p14="http://schemas.microsoft.com/office/powerpoint/2010/main" val="29137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0A7A-CA90-4191-B5A9-F47346277EE1}"/>
              </a:ext>
            </a:extLst>
          </p:cNvPr>
          <p:cNvSpPr>
            <a:spLocks noGrp="1"/>
          </p:cNvSpPr>
          <p:nvPr>
            <p:ph type="title"/>
          </p:nvPr>
        </p:nvSpPr>
        <p:spPr/>
        <p:txBody>
          <a:bodyPr/>
          <a:lstStyle/>
          <a:p>
            <a:r>
              <a:rPr lang="en-US" dirty="0"/>
              <a:t>Questions to ask	</a:t>
            </a:r>
          </a:p>
        </p:txBody>
      </p:sp>
      <p:sp>
        <p:nvSpPr>
          <p:cNvPr id="3" name="Content Placeholder 2">
            <a:extLst>
              <a:ext uri="{FF2B5EF4-FFF2-40B4-BE49-F238E27FC236}">
                <a16:creationId xmlns:a16="http://schemas.microsoft.com/office/drawing/2014/main" id="{7345F021-754B-47A9-B512-208AC8BD79FF}"/>
              </a:ext>
            </a:extLst>
          </p:cNvPr>
          <p:cNvSpPr>
            <a:spLocks noGrp="1"/>
          </p:cNvSpPr>
          <p:nvPr>
            <p:ph idx="1"/>
          </p:nvPr>
        </p:nvSpPr>
        <p:spPr/>
        <p:txBody>
          <a:bodyPr/>
          <a:lstStyle/>
          <a:p>
            <a:r>
              <a:rPr lang="en-US" dirty="0"/>
              <a:t>What do we do about the convexification of the APF into multiple regions? And how do we connect it to lane position? </a:t>
            </a:r>
          </a:p>
        </p:txBody>
      </p:sp>
    </p:spTree>
    <p:extLst>
      <p:ext uri="{BB962C8B-B14F-4D97-AF65-F5344CB8AC3E}">
        <p14:creationId xmlns:p14="http://schemas.microsoft.com/office/powerpoint/2010/main" val="184828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4BB4-093D-487E-B5D0-01C778A1D951}"/>
              </a:ext>
            </a:extLst>
          </p:cNvPr>
          <p:cNvSpPr>
            <a:spLocks noGrp="1"/>
          </p:cNvSpPr>
          <p:nvPr>
            <p:ph type="title"/>
          </p:nvPr>
        </p:nvSpPr>
        <p:spPr/>
        <p:txBody>
          <a:bodyPr/>
          <a:lstStyle/>
          <a:p>
            <a:r>
              <a:rPr lang="en-US" dirty="0"/>
              <a:t>MPC</a:t>
            </a:r>
          </a:p>
        </p:txBody>
      </p:sp>
      <p:sp>
        <p:nvSpPr>
          <p:cNvPr id="3" name="Content Placeholder 2">
            <a:extLst>
              <a:ext uri="{FF2B5EF4-FFF2-40B4-BE49-F238E27FC236}">
                <a16:creationId xmlns:a16="http://schemas.microsoft.com/office/drawing/2014/main" id="{04A38A99-3571-4139-A517-B045C83A9139}"/>
              </a:ext>
            </a:extLst>
          </p:cNvPr>
          <p:cNvSpPr>
            <a:spLocks noGrp="1"/>
          </p:cNvSpPr>
          <p:nvPr>
            <p:ph idx="1"/>
          </p:nvPr>
        </p:nvSpPr>
        <p:spPr/>
        <p:txBody>
          <a:bodyPr/>
          <a:lstStyle/>
          <a:p>
            <a:r>
              <a:rPr lang="en-US" dirty="0"/>
              <a:t>States</a:t>
            </a:r>
          </a:p>
          <a:p>
            <a:r>
              <a:rPr lang="en-US" dirty="0"/>
              <a:t>Input</a:t>
            </a:r>
          </a:p>
          <a:p>
            <a:r>
              <a:rPr lang="en-US" dirty="0"/>
              <a:t>Output</a:t>
            </a:r>
          </a:p>
          <a:p>
            <a:r>
              <a:rPr lang="en-US" dirty="0"/>
              <a:t>Reference</a:t>
            </a:r>
          </a:p>
          <a:p>
            <a:pPr marL="457200" lvl="1" indent="0">
              <a:buNone/>
            </a:pPr>
            <a:endParaRPr lang="en-US" dirty="0"/>
          </a:p>
        </p:txBody>
      </p:sp>
      <p:pic>
        <p:nvPicPr>
          <p:cNvPr id="5" name="Picture 4">
            <a:extLst>
              <a:ext uri="{FF2B5EF4-FFF2-40B4-BE49-F238E27FC236}">
                <a16:creationId xmlns:a16="http://schemas.microsoft.com/office/drawing/2014/main" id="{F700154F-1F18-4789-8809-C7572565230E}"/>
              </a:ext>
            </a:extLst>
          </p:cNvPr>
          <p:cNvPicPr>
            <a:picLocks noChangeAspect="1"/>
          </p:cNvPicPr>
          <p:nvPr/>
        </p:nvPicPr>
        <p:blipFill>
          <a:blip r:embed="rId2"/>
          <a:stretch>
            <a:fillRect/>
          </a:stretch>
        </p:blipFill>
        <p:spPr>
          <a:xfrm>
            <a:off x="2749926" y="1805733"/>
            <a:ext cx="2847929" cy="490766"/>
          </a:xfrm>
          <a:prstGeom prst="rect">
            <a:avLst/>
          </a:prstGeom>
        </p:spPr>
      </p:pic>
      <p:pic>
        <p:nvPicPr>
          <p:cNvPr id="7" name="Picture 6">
            <a:extLst>
              <a:ext uri="{FF2B5EF4-FFF2-40B4-BE49-F238E27FC236}">
                <a16:creationId xmlns:a16="http://schemas.microsoft.com/office/drawing/2014/main" id="{A5766AFA-E02A-4F6A-99E2-C1886D18B7EA}"/>
              </a:ext>
            </a:extLst>
          </p:cNvPr>
          <p:cNvPicPr>
            <a:picLocks noChangeAspect="1"/>
          </p:cNvPicPr>
          <p:nvPr/>
        </p:nvPicPr>
        <p:blipFill>
          <a:blip r:embed="rId3"/>
          <a:stretch>
            <a:fillRect/>
          </a:stretch>
        </p:blipFill>
        <p:spPr>
          <a:xfrm>
            <a:off x="3078470" y="2387398"/>
            <a:ext cx="1259057" cy="374888"/>
          </a:xfrm>
          <a:prstGeom prst="rect">
            <a:avLst/>
          </a:prstGeom>
        </p:spPr>
      </p:pic>
      <p:pic>
        <p:nvPicPr>
          <p:cNvPr id="9" name="Picture 8">
            <a:extLst>
              <a:ext uri="{FF2B5EF4-FFF2-40B4-BE49-F238E27FC236}">
                <a16:creationId xmlns:a16="http://schemas.microsoft.com/office/drawing/2014/main" id="{B2096014-8917-4450-8E26-1A42F88C11C0}"/>
              </a:ext>
            </a:extLst>
          </p:cNvPr>
          <p:cNvPicPr>
            <a:picLocks noChangeAspect="1"/>
          </p:cNvPicPr>
          <p:nvPr/>
        </p:nvPicPr>
        <p:blipFill>
          <a:blip r:embed="rId4"/>
          <a:stretch>
            <a:fillRect/>
          </a:stretch>
        </p:blipFill>
        <p:spPr>
          <a:xfrm>
            <a:off x="2906927" y="2853186"/>
            <a:ext cx="2533928" cy="438258"/>
          </a:xfrm>
          <a:prstGeom prst="rect">
            <a:avLst/>
          </a:prstGeom>
        </p:spPr>
      </p:pic>
      <p:pic>
        <p:nvPicPr>
          <p:cNvPr id="11" name="Picture 10">
            <a:extLst>
              <a:ext uri="{FF2B5EF4-FFF2-40B4-BE49-F238E27FC236}">
                <a16:creationId xmlns:a16="http://schemas.microsoft.com/office/drawing/2014/main" id="{BC1B0379-72D8-4DDC-87B7-486BA9BCA6E2}"/>
              </a:ext>
            </a:extLst>
          </p:cNvPr>
          <p:cNvPicPr>
            <a:picLocks noChangeAspect="1"/>
          </p:cNvPicPr>
          <p:nvPr/>
        </p:nvPicPr>
        <p:blipFill>
          <a:blip r:embed="rId5"/>
          <a:stretch>
            <a:fillRect/>
          </a:stretch>
        </p:blipFill>
        <p:spPr>
          <a:xfrm>
            <a:off x="2874284" y="3426381"/>
            <a:ext cx="3666524" cy="443719"/>
          </a:xfrm>
          <a:prstGeom prst="rect">
            <a:avLst/>
          </a:prstGeom>
        </p:spPr>
      </p:pic>
    </p:spTree>
    <p:extLst>
      <p:ext uri="{BB962C8B-B14F-4D97-AF65-F5344CB8AC3E}">
        <p14:creationId xmlns:p14="http://schemas.microsoft.com/office/powerpoint/2010/main" val="51173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FCE9C7C-BD47-4A0D-8536-B6239A8F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577" y="2991228"/>
            <a:ext cx="2700846" cy="2324214"/>
          </a:xfrm>
          <a:prstGeom prst="rect">
            <a:avLst/>
          </a:prstGeom>
        </p:spPr>
      </p:pic>
      <p:pic>
        <p:nvPicPr>
          <p:cNvPr id="8" name="Picture 7" descr="Shape&#10;&#10;Description automatically generated">
            <a:extLst>
              <a:ext uri="{FF2B5EF4-FFF2-40B4-BE49-F238E27FC236}">
                <a16:creationId xmlns:a16="http://schemas.microsoft.com/office/drawing/2014/main" id="{EFA3B2EE-989A-4A30-8779-50D1D7640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577" y="5470150"/>
            <a:ext cx="2700846" cy="953616"/>
          </a:xfrm>
          <a:prstGeom prst="rect">
            <a:avLst/>
          </a:prstGeom>
        </p:spPr>
      </p:pic>
      <p:pic>
        <p:nvPicPr>
          <p:cNvPr id="10" name="Picture 9" descr="Diagram&#10;&#10;Description automatically generated">
            <a:extLst>
              <a:ext uri="{FF2B5EF4-FFF2-40B4-BE49-F238E27FC236}">
                <a16:creationId xmlns:a16="http://schemas.microsoft.com/office/drawing/2014/main" id="{72943DC1-1DB7-404D-8F0B-65A085F1E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387" y="420377"/>
            <a:ext cx="7591226" cy="2402287"/>
          </a:xfrm>
          <a:prstGeom prst="rect">
            <a:avLst/>
          </a:prstGeom>
        </p:spPr>
      </p:pic>
      <p:pic>
        <p:nvPicPr>
          <p:cNvPr id="13" name="Picture 12">
            <a:extLst>
              <a:ext uri="{FF2B5EF4-FFF2-40B4-BE49-F238E27FC236}">
                <a16:creationId xmlns:a16="http://schemas.microsoft.com/office/drawing/2014/main" id="{CCA50371-8E14-4E5A-8D07-2F36005FC53B}"/>
              </a:ext>
            </a:extLst>
          </p:cNvPr>
          <p:cNvPicPr>
            <a:picLocks noChangeAspect="1"/>
          </p:cNvPicPr>
          <p:nvPr/>
        </p:nvPicPr>
        <p:blipFill>
          <a:blip r:embed="rId5"/>
          <a:stretch>
            <a:fillRect/>
          </a:stretch>
        </p:blipFill>
        <p:spPr>
          <a:xfrm>
            <a:off x="9891613" y="124288"/>
            <a:ext cx="646412" cy="2866940"/>
          </a:xfrm>
          <a:prstGeom prst="rect">
            <a:avLst/>
          </a:prstGeom>
        </p:spPr>
      </p:pic>
      <p:pic>
        <p:nvPicPr>
          <p:cNvPr id="14" name="Picture 13">
            <a:extLst>
              <a:ext uri="{FF2B5EF4-FFF2-40B4-BE49-F238E27FC236}">
                <a16:creationId xmlns:a16="http://schemas.microsoft.com/office/drawing/2014/main" id="{BEED8CBA-A536-4761-BD7B-93F69D981D57}"/>
              </a:ext>
            </a:extLst>
          </p:cNvPr>
          <p:cNvPicPr>
            <a:picLocks noChangeAspect="1"/>
          </p:cNvPicPr>
          <p:nvPr/>
        </p:nvPicPr>
        <p:blipFill>
          <a:blip r:embed="rId5"/>
          <a:stretch>
            <a:fillRect/>
          </a:stretch>
        </p:blipFill>
        <p:spPr>
          <a:xfrm>
            <a:off x="7815718" y="2719865"/>
            <a:ext cx="440515" cy="2866940"/>
          </a:xfrm>
          <a:prstGeom prst="rect">
            <a:avLst/>
          </a:prstGeom>
        </p:spPr>
      </p:pic>
      <p:pic>
        <p:nvPicPr>
          <p:cNvPr id="15" name="Picture 14">
            <a:extLst>
              <a:ext uri="{FF2B5EF4-FFF2-40B4-BE49-F238E27FC236}">
                <a16:creationId xmlns:a16="http://schemas.microsoft.com/office/drawing/2014/main" id="{C4B571B6-4E7E-4736-BA8E-EE3A277F4C63}"/>
              </a:ext>
            </a:extLst>
          </p:cNvPr>
          <p:cNvPicPr>
            <a:picLocks noChangeAspect="1"/>
          </p:cNvPicPr>
          <p:nvPr/>
        </p:nvPicPr>
        <p:blipFill>
          <a:blip r:embed="rId5"/>
          <a:stretch>
            <a:fillRect/>
          </a:stretch>
        </p:blipFill>
        <p:spPr>
          <a:xfrm>
            <a:off x="7554236" y="5470150"/>
            <a:ext cx="261482" cy="953616"/>
          </a:xfrm>
          <a:prstGeom prst="rect">
            <a:avLst/>
          </a:prstGeom>
        </p:spPr>
      </p:pic>
      <p:sp>
        <p:nvSpPr>
          <p:cNvPr id="16" name="TextBox 15">
            <a:extLst>
              <a:ext uri="{FF2B5EF4-FFF2-40B4-BE49-F238E27FC236}">
                <a16:creationId xmlns:a16="http://schemas.microsoft.com/office/drawing/2014/main" id="{9C419DBD-06BF-4E2F-9651-608424F595F5}"/>
              </a:ext>
            </a:extLst>
          </p:cNvPr>
          <p:cNvSpPr txBox="1"/>
          <p:nvPr/>
        </p:nvSpPr>
        <p:spPr>
          <a:xfrm>
            <a:off x="10670959" y="1271195"/>
            <a:ext cx="1429305" cy="646331"/>
          </a:xfrm>
          <a:prstGeom prst="rect">
            <a:avLst/>
          </a:prstGeom>
          <a:noFill/>
        </p:spPr>
        <p:txBody>
          <a:bodyPr wrap="square" rtlCol="0">
            <a:spAutoFit/>
          </a:bodyPr>
          <a:lstStyle/>
          <a:p>
            <a:r>
              <a:rPr lang="en-US" b="1" dirty="0"/>
              <a:t>Objective Function</a:t>
            </a:r>
          </a:p>
        </p:txBody>
      </p:sp>
      <p:sp>
        <p:nvSpPr>
          <p:cNvPr id="17" name="TextBox 16">
            <a:extLst>
              <a:ext uri="{FF2B5EF4-FFF2-40B4-BE49-F238E27FC236}">
                <a16:creationId xmlns:a16="http://schemas.microsoft.com/office/drawing/2014/main" id="{AB86F745-152A-4BE1-B8AE-B03852BA81F7}"/>
              </a:ext>
            </a:extLst>
          </p:cNvPr>
          <p:cNvSpPr txBox="1"/>
          <p:nvPr/>
        </p:nvSpPr>
        <p:spPr>
          <a:xfrm>
            <a:off x="8831425" y="3712171"/>
            <a:ext cx="1706600" cy="369332"/>
          </a:xfrm>
          <a:prstGeom prst="rect">
            <a:avLst/>
          </a:prstGeom>
          <a:noFill/>
        </p:spPr>
        <p:txBody>
          <a:bodyPr wrap="square" rtlCol="0">
            <a:spAutoFit/>
          </a:bodyPr>
          <a:lstStyle/>
          <a:p>
            <a:r>
              <a:rPr lang="en-US" b="1" dirty="0"/>
              <a:t>State Constraint</a:t>
            </a:r>
          </a:p>
        </p:txBody>
      </p:sp>
      <p:sp>
        <p:nvSpPr>
          <p:cNvPr id="18" name="TextBox 17">
            <a:extLst>
              <a:ext uri="{FF2B5EF4-FFF2-40B4-BE49-F238E27FC236}">
                <a16:creationId xmlns:a16="http://schemas.microsoft.com/office/drawing/2014/main" id="{E421439E-5182-48D5-887B-55C09E18FD4D}"/>
              </a:ext>
            </a:extLst>
          </p:cNvPr>
          <p:cNvSpPr txBox="1"/>
          <p:nvPr/>
        </p:nvSpPr>
        <p:spPr>
          <a:xfrm>
            <a:off x="7906006" y="5762292"/>
            <a:ext cx="1877186" cy="369332"/>
          </a:xfrm>
          <a:prstGeom prst="rect">
            <a:avLst/>
          </a:prstGeom>
          <a:noFill/>
        </p:spPr>
        <p:txBody>
          <a:bodyPr wrap="square" rtlCol="0">
            <a:spAutoFit/>
          </a:bodyPr>
          <a:lstStyle/>
          <a:p>
            <a:r>
              <a:rPr lang="en-US" b="1" dirty="0"/>
              <a:t>Input Constraint</a:t>
            </a:r>
          </a:p>
        </p:txBody>
      </p:sp>
    </p:spTree>
    <p:extLst>
      <p:ext uri="{BB962C8B-B14F-4D97-AF65-F5344CB8AC3E}">
        <p14:creationId xmlns:p14="http://schemas.microsoft.com/office/powerpoint/2010/main" val="169168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 letter&#10;&#10;Description automatically generated">
            <a:extLst>
              <a:ext uri="{FF2B5EF4-FFF2-40B4-BE49-F238E27FC236}">
                <a16:creationId xmlns:a16="http://schemas.microsoft.com/office/drawing/2014/main" id="{F5A6E478-1CC9-41DD-AD75-299328F35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660" y="2274570"/>
            <a:ext cx="9250680" cy="2308860"/>
          </a:xfrm>
          <a:prstGeom prst="rect">
            <a:avLst/>
          </a:prstGeom>
        </p:spPr>
      </p:pic>
    </p:spTree>
    <p:extLst>
      <p:ext uri="{BB962C8B-B14F-4D97-AF65-F5344CB8AC3E}">
        <p14:creationId xmlns:p14="http://schemas.microsoft.com/office/powerpoint/2010/main" val="373923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606E-264A-4500-9AE6-1DCC6BE6BCEF}"/>
              </a:ext>
            </a:extLst>
          </p:cNvPr>
          <p:cNvSpPr>
            <a:spLocks noGrp="1"/>
          </p:cNvSpPr>
          <p:nvPr>
            <p:ph type="title"/>
          </p:nvPr>
        </p:nvSpPr>
        <p:spPr/>
        <p:txBody>
          <a:bodyPr/>
          <a:lstStyle/>
          <a:p>
            <a:r>
              <a:rPr lang="en-US" dirty="0"/>
              <a:t>Reference Calculation</a:t>
            </a:r>
          </a:p>
        </p:txBody>
      </p:sp>
      <p:sp>
        <p:nvSpPr>
          <p:cNvPr id="3" name="Content Placeholder 2">
            <a:extLst>
              <a:ext uri="{FF2B5EF4-FFF2-40B4-BE49-F238E27FC236}">
                <a16:creationId xmlns:a16="http://schemas.microsoft.com/office/drawing/2014/main" id="{E88F9B73-07DE-45D4-956F-0BDD71BF4D6F}"/>
              </a:ext>
            </a:extLst>
          </p:cNvPr>
          <p:cNvSpPr>
            <a:spLocks noGrp="1"/>
          </p:cNvSpPr>
          <p:nvPr>
            <p:ph idx="1"/>
          </p:nvPr>
        </p:nvSpPr>
        <p:spPr/>
        <p:txBody>
          <a:bodyPr/>
          <a:lstStyle/>
          <a:p>
            <a:r>
              <a:rPr lang="en-US" dirty="0"/>
              <a:t>       ,        and        are set to zero</a:t>
            </a:r>
          </a:p>
          <a:p>
            <a:r>
              <a:rPr lang="en-US" dirty="0"/>
              <a:t>       and       are calculated as follows</a:t>
            </a:r>
          </a:p>
        </p:txBody>
      </p:sp>
      <p:pic>
        <p:nvPicPr>
          <p:cNvPr id="9" name="Picture 8">
            <a:extLst>
              <a:ext uri="{FF2B5EF4-FFF2-40B4-BE49-F238E27FC236}">
                <a16:creationId xmlns:a16="http://schemas.microsoft.com/office/drawing/2014/main" id="{7A43E56B-19CA-443D-BD14-15F005372C36}"/>
              </a:ext>
            </a:extLst>
          </p:cNvPr>
          <p:cNvPicPr>
            <a:picLocks noChangeAspect="1"/>
          </p:cNvPicPr>
          <p:nvPr/>
        </p:nvPicPr>
        <p:blipFill>
          <a:blip r:embed="rId2"/>
          <a:stretch>
            <a:fillRect/>
          </a:stretch>
        </p:blipFill>
        <p:spPr>
          <a:xfrm>
            <a:off x="1182811" y="1923079"/>
            <a:ext cx="504825" cy="295275"/>
          </a:xfrm>
          <a:prstGeom prst="rect">
            <a:avLst/>
          </a:prstGeom>
        </p:spPr>
      </p:pic>
      <p:pic>
        <p:nvPicPr>
          <p:cNvPr id="11" name="Picture 10">
            <a:extLst>
              <a:ext uri="{FF2B5EF4-FFF2-40B4-BE49-F238E27FC236}">
                <a16:creationId xmlns:a16="http://schemas.microsoft.com/office/drawing/2014/main" id="{E6ED38C4-CB6C-4F05-96BA-233D7FFCC7EA}"/>
              </a:ext>
            </a:extLst>
          </p:cNvPr>
          <p:cNvPicPr>
            <a:picLocks noChangeAspect="1"/>
          </p:cNvPicPr>
          <p:nvPr/>
        </p:nvPicPr>
        <p:blipFill>
          <a:blip r:embed="rId3"/>
          <a:stretch>
            <a:fillRect/>
          </a:stretch>
        </p:blipFill>
        <p:spPr>
          <a:xfrm>
            <a:off x="1874021" y="1856404"/>
            <a:ext cx="476250" cy="361950"/>
          </a:xfrm>
          <a:prstGeom prst="rect">
            <a:avLst/>
          </a:prstGeom>
        </p:spPr>
      </p:pic>
      <p:pic>
        <p:nvPicPr>
          <p:cNvPr id="13" name="Picture 12">
            <a:extLst>
              <a:ext uri="{FF2B5EF4-FFF2-40B4-BE49-F238E27FC236}">
                <a16:creationId xmlns:a16="http://schemas.microsoft.com/office/drawing/2014/main" id="{37DC4FFA-EDD8-465D-854F-0DF6C58C1A7F}"/>
              </a:ext>
            </a:extLst>
          </p:cNvPr>
          <p:cNvPicPr>
            <a:picLocks noChangeAspect="1"/>
          </p:cNvPicPr>
          <p:nvPr/>
        </p:nvPicPr>
        <p:blipFill>
          <a:blip r:embed="rId4"/>
          <a:stretch>
            <a:fillRect/>
          </a:stretch>
        </p:blipFill>
        <p:spPr>
          <a:xfrm>
            <a:off x="3055999" y="1913553"/>
            <a:ext cx="504825" cy="314325"/>
          </a:xfrm>
          <a:prstGeom prst="rect">
            <a:avLst/>
          </a:prstGeom>
        </p:spPr>
      </p:pic>
      <p:pic>
        <p:nvPicPr>
          <p:cNvPr id="15" name="Picture 14">
            <a:extLst>
              <a:ext uri="{FF2B5EF4-FFF2-40B4-BE49-F238E27FC236}">
                <a16:creationId xmlns:a16="http://schemas.microsoft.com/office/drawing/2014/main" id="{B45B6F21-965C-44F5-A45F-19D65C8BB9A8}"/>
              </a:ext>
            </a:extLst>
          </p:cNvPr>
          <p:cNvPicPr>
            <a:picLocks noChangeAspect="1"/>
          </p:cNvPicPr>
          <p:nvPr/>
        </p:nvPicPr>
        <p:blipFill>
          <a:blip r:embed="rId5"/>
          <a:stretch>
            <a:fillRect/>
          </a:stretch>
        </p:blipFill>
        <p:spPr>
          <a:xfrm>
            <a:off x="1149473" y="2448156"/>
            <a:ext cx="571500" cy="257175"/>
          </a:xfrm>
          <a:prstGeom prst="rect">
            <a:avLst/>
          </a:prstGeom>
        </p:spPr>
      </p:pic>
      <p:pic>
        <p:nvPicPr>
          <p:cNvPr id="17" name="Picture 16">
            <a:extLst>
              <a:ext uri="{FF2B5EF4-FFF2-40B4-BE49-F238E27FC236}">
                <a16:creationId xmlns:a16="http://schemas.microsoft.com/office/drawing/2014/main" id="{A3FA7538-6D11-4815-BBA7-55074032E008}"/>
              </a:ext>
            </a:extLst>
          </p:cNvPr>
          <p:cNvPicPr>
            <a:picLocks noChangeAspect="1"/>
          </p:cNvPicPr>
          <p:nvPr/>
        </p:nvPicPr>
        <p:blipFill>
          <a:blip r:embed="rId6"/>
          <a:stretch>
            <a:fillRect/>
          </a:stretch>
        </p:blipFill>
        <p:spPr>
          <a:xfrm>
            <a:off x="2350271" y="2423742"/>
            <a:ext cx="438150" cy="323850"/>
          </a:xfrm>
          <a:prstGeom prst="rect">
            <a:avLst/>
          </a:prstGeom>
        </p:spPr>
      </p:pic>
    </p:spTree>
    <p:extLst>
      <p:ext uri="{BB962C8B-B14F-4D97-AF65-F5344CB8AC3E}">
        <p14:creationId xmlns:p14="http://schemas.microsoft.com/office/powerpoint/2010/main" val="195299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DB0B-D04D-42B1-809E-A946955CB88A}"/>
              </a:ext>
            </a:extLst>
          </p:cNvPr>
          <p:cNvSpPr>
            <a:spLocks noGrp="1"/>
          </p:cNvSpPr>
          <p:nvPr>
            <p:ph type="title"/>
          </p:nvPr>
        </p:nvSpPr>
        <p:spPr/>
        <p:txBody>
          <a:bodyPr/>
          <a:lstStyle/>
          <a:p>
            <a:endParaRPr lang="en-US"/>
          </a:p>
        </p:txBody>
      </p:sp>
      <p:pic>
        <p:nvPicPr>
          <p:cNvPr id="11" name="Content Placeholder 10" descr="Graphical user interface, application&#10;&#10;Description automatically generated">
            <a:extLst>
              <a:ext uri="{FF2B5EF4-FFF2-40B4-BE49-F238E27FC236}">
                <a16:creationId xmlns:a16="http://schemas.microsoft.com/office/drawing/2014/main" id="{989ECA7D-3079-4149-B00D-28A16058B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6787"/>
            <a:ext cx="10515600" cy="3549014"/>
          </a:xfrm>
        </p:spPr>
      </p:pic>
    </p:spTree>
    <p:extLst>
      <p:ext uri="{BB962C8B-B14F-4D97-AF65-F5344CB8AC3E}">
        <p14:creationId xmlns:p14="http://schemas.microsoft.com/office/powerpoint/2010/main" val="379425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548C-3B9F-478E-B0FD-B5CCF387804E}"/>
              </a:ext>
            </a:extLst>
          </p:cNvPr>
          <p:cNvSpPr>
            <a:spLocks noGrp="1"/>
          </p:cNvSpPr>
          <p:nvPr>
            <p:ph type="title"/>
          </p:nvPr>
        </p:nvSpPr>
        <p:spPr/>
        <p:txBody>
          <a:bodyPr/>
          <a:lstStyle/>
          <a:p>
            <a:endParaRPr lang="en-US"/>
          </a:p>
        </p:txBody>
      </p:sp>
      <p:pic>
        <p:nvPicPr>
          <p:cNvPr id="5" name="Content Placeholder 4" descr="A picture containing icon&#10;&#10;Description automatically generated">
            <a:extLst>
              <a:ext uri="{FF2B5EF4-FFF2-40B4-BE49-F238E27FC236}">
                <a16:creationId xmlns:a16="http://schemas.microsoft.com/office/drawing/2014/main" id="{E9046EB6-62AB-4D96-BE8E-9B36D4565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6348"/>
            <a:ext cx="10515600" cy="3729892"/>
          </a:xfrm>
        </p:spPr>
      </p:pic>
    </p:spTree>
    <p:extLst>
      <p:ext uri="{BB962C8B-B14F-4D97-AF65-F5344CB8AC3E}">
        <p14:creationId xmlns:p14="http://schemas.microsoft.com/office/powerpoint/2010/main" val="11693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DC67-DE39-48FD-A1AE-7E5AC6976130}"/>
              </a:ext>
            </a:extLst>
          </p:cNvPr>
          <p:cNvSpPr>
            <a:spLocks noGrp="1"/>
          </p:cNvSpPr>
          <p:nvPr>
            <p:ph type="title"/>
          </p:nvPr>
        </p:nvSpPr>
        <p:spPr/>
        <p:txBody>
          <a:bodyPr/>
          <a:lstStyle/>
          <a:p>
            <a:endParaRPr lang="en-US"/>
          </a:p>
        </p:txBody>
      </p:sp>
      <p:pic>
        <p:nvPicPr>
          <p:cNvPr id="5" name="Content Placeholder 4" descr="Graphical user interface, application, Teams&#10;&#10;Description automatically generated">
            <a:extLst>
              <a:ext uri="{FF2B5EF4-FFF2-40B4-BE49-F238E27FC236}">
                <a16:creationId xmlns:a16="http://schemas.microsoft.com/office/drawing/2014/main" id="{C0293CAA-7F3A-4199-879B-A33230038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664" y="1825625"/>
            <a:ext cx="10202671" cy="4351338"/>
          </a:xfrm>
        </p:spPr>
      </p:pic>
    </p:spTree>
    <p:extLst>
      <p:ext uri="{BB962C8B-B14F-4D97-AF65-F5344CB8AC3E}">
        <p14:creationId xmlns:p14="http://schemas.microsoft.com/office/powerpoint/2010/main" val="185068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2DFC7CC0-F8AB-408D-B805-2E8089B7C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86" y="410593"/>
            <a:ext cx="11760027" cy="6036814"/>
          </a:xfrm>
        </p:spPr>
      </p:pic>
    </p:spTree>
    <p:extLst>
      <p:ext uri="{BB962C8B-B14F-4D97-AF65-F5344CB8AC3E}">
        <p14:creationId xmlns:p14="http://schemas.microsoft.com/office/powerpoint/2010/main" val="301603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149</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Thesis Discussion</vt:lpstr>
      <vt:lpstr>MPC</vt:lpstr>
      <vt:lpstr>PowerPoint Presentation</vt:lpstr>
      <vt:lpstr>PowerPoint Presentation</vt:lpstr>
      <vt:lpstr>Reference Calculation</vt:lpstr>
      <vt:lpstr>PowerPoint Presentation</vt:lpstr>
      <vt:lpstr>PowerPoint Presentation</vt:lpstr>
      <vt:lpstr>PowerPoint Presentation</vt:lpstr>
      <vt:lpstr>PowerPoint Presentation</vt:lpstr>
      <vt:lpstr>PowerPoint Presentation</vt:lpstr>
      <vt:lpstr>Mixed Integer Programming</vt:lpstr>
      <vt:lpstr>PowerPoint Presentation</vt:lpstr>
      <vt:lpstr>PowerPoint Presentation</vt:lpstr>
      <vt:lpstr>Questions to 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Discussion</dc:title>
  <dc:creator>Viswanath Das</dc:creator>
  <cp:lastModifiedBy>Viswanath Das</cp:lastModifiedBy>
  <cp:revision>9</cp:revision>
  <dcterms:created xsi:type="dcterms:W3CDTF">2022-03-04T07:26:33Z</dcterms:created>
  <dcterms:modified xsi:type="dcterms:W3CDTF">2022-03-04T16:53:16Z</dcterms:modified>
</cp:coreProperties>
</file>