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Q+R4SNiZRwaJSrCcdpDsCopF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 rot="5400000">
            <a:off x="2209800" y="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/>
          <p:nvPr>
            <p:ph type="title"/>
          </p:nvPr>
        </p:nvSpPr>
        <p:spPr>
          <a:xfrm rot="5400000">
            <a:off x="44767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" type="body"/>
          </p:nvPr>
        </p:nvSpPr>
        <p:spPr>
          <a:xfrm rot="5400000">
            <a:off x="5143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6858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46482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8" name="Google Shape;38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4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25450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32"/>
          <p:cNvCxnSpPr/>
          <p:nvPr/>
        </p:nvCxnSpPr>
        <p:spPr>
          <a:xfrm>
            <a:off x="609600" y="1447800"/>
            <a:ext cx="6172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5" name="Google Shape;15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258213"/>
            <a:ext cx="1851288" cy="4686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pandas.pydata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heguardian.com/news/datablog/2013/mar/15/john-snow-cholera-map" TargetMode="External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al.fun/deep-sea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a3w8I8boc_I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04800" y="1752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01: Introduction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219200" y="3276600"/>
            <a:ext cx="6629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Chris Walshaw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Computing &amp; Mathematical Sciences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University of Greenwich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Cairo’s dataset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More recently (in 2017) Albert Cairo created another tiny demonstrative dataset (142 x/y pairs of values)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statistics for the values suggest that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x has slightly larger values (mean x = 54.26 vs 47.83 for y)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x has a narrower range (min x = 22.31, max x = 98.20 vs min y = 2.95, max y = 99.49)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hence x has smaller standard deviation (std. dev. for x = 16.76 vs 26.93 for y)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even visualise them as line plots but not particularly revealing – </a:t>
            </a:r>
            <a:r>
              <a:rPr b="1" lang="en-GB"/>
              <a:t>demo (Example 02)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However, when we visualise them as a scatter plot …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Moral 1: never trust statistics alone, always visualise your data (don’t get bitten by the datasaurus!) …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Moral 2: … but not all visualisations are helpful … what if we gave up after the line plot?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24000"/>
            <a:ext cx="3733800" cy="314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Visualisation Technologies 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It’s possible to do data visualisation in Excel / Tableau but typically the techniques are not transferable from one dataset to another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unlike in Python / R where we can build a script and then apply it to another similar dataset (e.g. apply the same script to different years)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There are many Python / R libraries available to do visualisation, e.g.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Python: MatPlotLib / Pandas / Bokeh / Panel / HvPlot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Python: Plotly / Dash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R: ggplot / Shiny 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will focus on the first set of libraries and meet them gradually throughout the course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Example 03 shows an example MatPlotLib plot with useful terminology (legend, ticks, labels, etc)</a:t>
            </a:r>
            <a:endParaRPr/>
          </a:p>
        </p:txBody>
      </p:sp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524000"/>
            <a:ext cx="3657600" cy="391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introductory data exploration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will spend the rest of the lecture getting acquainted with MatPlotLib and Pandas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MatPlotLib is perhaps the most well known Python visualisation library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stands for Mathematical Plotting Library – 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Pandas is a fundamental part of the data explorer’s toolkit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stands for Panel Data(?) – see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https://pandas.pydata.org/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allows you to read data into a spreadsheet-like Python object – e.g. with named columns and rows – called a </a:t>
            </a:r>
            <a:r>
              <a:rPr b="1" lang="en-GB"/>
              <a:t>DataFrame</a:t>
            </a:r>
            <a:endParaRPr b="1"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DataFrame allows you to easily manipulate data, using row and column-based operations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has a simple interface to MatPlotLib visualisations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will use these tools to explore the sales data from a fictional company called ChrisCo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will be looking at the same data through the term and ChrisCo’s website data in the tutorials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ChrisCo sells 25 different products, labelled A to Y and has provided daily sales data for each product on each day of 2019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sales are online (and also fictional) so they even sell at weekends and public holidays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 there are a total of 25 (one for each product) x 365 (one for each day of the year) = 9,125 data points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data is pre-cleaned and relatively straightforward (real data might require cleaning – i.e. removing missing values, and could be harder to analyse)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ChrisCo is interested in understanding what the data shows, for example products that …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have declining sales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aren’t very profitable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cost too much to market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be sold together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709210"/>
            <a:ext cx="1447800" cy="153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a typical data exploration, the first step is to read in the data and print out some details to see what size / shape it is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Pandas has a function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.read_csv()</a:t>
            </a:r>
            <a:r>
              <a:rPr lang="en-GB"/>
              <a:t> for reading in a .csv file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just need to say which column contains the index (i.e. the names of each row)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usually this will just be column 0 (or the data might not have an index)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Pandas also has several functions for understanding the data, e.g.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.head() </a:t>
            </a:r>
            <a:r>
              <a:rPr lang="en-GB"/>
              <a:t>returns the first few rows or, for example,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.head(10) </a:t>
            </a:r>
            <a:r>
              <a:rPr lang="en-GB"/>
              <a:t>returns the first 10 rows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.tail() </a:t>
            </a:r>
            <a:r>
              <a:rPr lang="en-GB"/>
              <a:t>returns the last few rows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.shape </a:t>
            </a:r>
            <a:r>
              <a:rPr lang="en-GB"/>
              <a:t>contains the number of rows &amp; columns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­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describe() </a:t>
            </a:r>
            <a:r>
              <a:rPr lang="en-GB"/>
              <a:t>calculates some statistics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.sum() </a:t>
            </a:r>
            <a:r>
              <a:rPr lang="en-GB"/>
              <a:t>calculates the sum of each column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print them out with the Python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print() </a:t>
            </a:r>
            <a:r>
              <a:rPr lang="en-GB"/>
              <a:t>command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04Data.py – data description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Here’s the entire code of example 04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First read the file in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Then convert the index to date objects (rather than strings - useful later)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output will tell us a lot about the data – </a:t>
            </a:r>
            <a:r>
              <a:rPr b="1" lang="en-GB"/>
              <a:t>demo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will use the same basic code in the rest of the examples (but not print so many details)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685800" y="1828800"/>
            <a:ext cx="7772400" cy="267765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pd.read_csv('https://tinyurl.com/ChrisCoDV/Products/DailySales.csv',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index_col=0)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data.index = pd.to_datetime(data.index)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print(data.tail())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print(data.describe())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print(data.sum())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10800000">
            <a:off x="0" y="2438399"/>
            <a:ext cx="682472" cy="237285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5"/>
          <p:cNvSpPr/>
          <p:nvPr/>
        </p:nvSpPr>
        <p:spPr>
          <a:xfrm flipH="1" rot="10800000">
            <a:off x="0" y="2895599"/>
            <a:ext cx="682472" cy="222045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05Data sorting.py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Sorting by rows / columns is easy and gives more insight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Looking at the results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quietest day for sales was Feb 6</a:t>
            </a:r>
            <a:r>
              <a:rPr baseline="30000" lang="en-GB"/>
              <a:t>th</a:t>
            </a:r>
            <a:r>
              <a:rPr lang="en-GB"/>
              <a:t> (total 470)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busiest day for sales was Jan 22</a:t>
            </a:r>
            <a:r>
              <a:rPr baseline="30000" lang="en-GB"/>
              <a:t>nd</a:t>
            </a:r>
            <a:r>
              <a:rPr lang="en-GB"/>
              <a:t> (total 527)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best selling products are F, A &amp; L with ~170,000 to 140,000 sales over the year – all others have &lt; 100,000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worst selling products are K, U &amp; R with ~3,300 to 2,400 sales over the year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685800" y="1854875"/>
            <a:ext cx="7772400" cy="203132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sort the data according to the maximum value of each row, smallest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data.reindex(data.max(axis=1).sort_values().index)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print(data.max(axis=1))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sort the data according to the sum of each column, largest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data.reindex(data.sum().sort_values(ascending=False).index,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print(data.sum())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06Data plotting.py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However, this is a visualisation course – let’s do some basic plots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won’t try to interpret the plots – that comes later in the course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Then the plotting is easy – </a:t>
            </a:r>
            <a:r>
              <a:rPr b="1" lang="en-GB"/>
              <a:t>demo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you are a programmer, this looks a bit weird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tell the data to plot something (box, density, line)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tell MatPlotLib to show the plot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It’s because Pandas uses MatPlotLib to do the plots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although in jupyter there’s a way of avoiding the plt.show() instructions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are not intending to interpret the plots at this stage, but it doesn’t take a genius to see that they have TMI … Too Much Information!!</a:t>
            </a:r>
            <a:endParaRPr/>
          </a:p>
        </p:txBody>
      </p: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685800" y="2362200"/>
            <a:ext cx="7772400" cy="13851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data.plot.box()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data.plot.density()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9241" y="2043943"/>
            <a:ext cx="2807412" cy="236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2071875" y="205956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07Data column selection by name.py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major part of the data exploration role is dealing with </a:t>
            </a:r>
            <a:r>
              <a:rPr i="1" lang="en-GB"/>
              <a:t>too much information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shall use a number of simple techniques … selection, filtering, segmentation, …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Selection by column name is easy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know that products A, F &amp; L have the most sales – let’s focus on them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Here we have replaced our original dataframe with a new one that just contains columns A, F &amp; L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both dataframes are referred to by the same name (data), but once we have done the replacement we no longer have access to any of the other columns …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 unless we read the data in again</a:t>
            </a:r>
            <a:endParaRPr/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685800" y="2514600"/>
            <a:ext cx="7772400" cy="2462213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data.plot.box()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data.plot.density()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 flipH="1" rot="10800000">
            <a:off x="0" y="2920770"/>
            <a:ext cx="682472" cy="241323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07Data column selection by name.py</a:t>
            </a:r>
            <a:endParaRPr/>
          </a:p>
        </p:txBody>
      </p:sp>
      <p:sp>
        <p:nvSpPr>
          <p:cNvPr id="215" name="Google Shape;215;p1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851" y="1524000"/>
            <a:ext cx="4209349" cy="354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228600" y="1524002"/>
            <a:ext cx="3749037" cy="990600"/>
          </a:xfrm>
          <a:prstGeom prst="wedgeRectCallout">
            <a:avLst>
              <a:gd fmla="val 64980" name="adj1"/>
              <a:gd fmla="val 28124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data is easier to understand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228600" y="2574426"/>
            <a:ext cx="3749037" cy="1524001"/>
          </a:xfrm>
          <a:prstGeom prst="wedgeRectCallout">
            <a:avLst>
              <a:gd fmla="val 70512" name="adj1"/>
              <a:gd fmla="val -52906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that product A actually had higher sales than F initially … but they are declining gradually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228600" y="4191000"/>
            <a:ext cx="3749037" cy="1524001"/>
          </a:xfrm>
          <a:prstGeom prst="wedgeRectCallout">
            <a:avLst>
              <a:gd fmla="val 70009" name="adj1"/>
              <a:gd fmla="val -6960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whereas both F and L are growing (although F is steadier)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/ Objectives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524000"/>
            <a:ext cx="495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1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quick introduction to visualisation</a:t>
            </a:r>
            <a:endParaRPr/>
          </a:p>
          <a:p>
            <a:pPr indent="-190499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what is visualisation?</a:t>
            </a:r>
            <a:endParaRPr/>
          </a:p>
          <a:p>
            <a:pPr indent="-190499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why visualise?</a:t>
            </a:r>
            <a:endParaRPr/>
          </a:p>
          <a:p>
            <a:pPr indent="-190499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what does visualisation involve?</a:t>
            </a:r>
            <a:endParaRPr/>
          </a:p>
          <a:p>
            <a:pPr indent="-190499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some examples</a:t>
            </a:r>
            <a:endParaRPr/>
          </a:p>
          <a:p>
            <a:pPr indent="-190531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preliminary data exploration of a (fictional) company’s sales data</a:t>
            </a:r>
            <a:endParaRPr/>
          </a:p>
          <a:p>
            <a:pPr indent="-190499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looking at data wrangling tools</a:t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660" y="1529499"/>
            <a:ext cx="2663539" cy="224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660" y="4003069"/>
            <a:ext cx="2663540" cy="224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205935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08Data column filtering by name.py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Instead of replacing the original dataframe we can just use a filtered version (with columns A, F &amp; L ) whenever we need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this leaves the original dataframe available in case we want to use it again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changes are shown in bold – we just use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data[selected] </a:t>
            </a:r>
            <a:r>
              <a:rPr lang="en-GB"/>
              <a:t>to do the plots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plots are unchanged from the previous example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685800" y="2362200"/>
            <a:ext cx="7772400" cy="2462213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print(data[selected].head())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[selected]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.plot.box()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[selected]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.plot.density()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[selected]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09Data column selection by value.py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Selecting columns by name is fine if there are just 25 columns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what if there are 250 or 25,000?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Another way to do this is to select columns by value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know from example 04 that products A, F &amp; L are the only ones with more than 100,000 sales over the year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just set the selected columns to those where the column sum is larger than 100,000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Apart from that the code and the output is the same as example 07</a:t>
            </a:r>
            <a:endParaRPr/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685800" y="2743200"/>
            <a:ext cx="7772400" cy="2462213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data.columns[data.sum() &gt; 100000]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data.plot.box()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data.plot.density()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10Data column segmentation by value.py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5334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Once we have created a dataframe with columns A, F &amp; L we might want to turn our attention to the rest of the data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this is easy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.drop() </a:t>
            </a:r>
            <a:r>
              <a:rPr lang="en-GB"/>
              <a:t>to get rid of the columns we don’t want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Now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data_selected1 </a:t>
            </a:r>
            <a:r>
              <a:rPr lang="en-GB"/>
              <a:t>is a dataframe containing columns A, F &amp; L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GB"/>
              <a:t>is a dataframe containing everything except A, F &amp; L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gives us a dataset </a:t>
            </a:r>
            <a:r>
              <a:rPr b="1" lang="en-GB"/>
              <a:t>segmented</a:t>
            </a:r>
            <a:r>
              <a:rPr lang="en-GB"/>
              <a:t> into 2 mutually exclusive pieces</a:t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685800" y="2362200"/>
            <a:ext cx="7772400" cy="203132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data.columns[data.sum() &gt; 100000]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data_selected1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data.drop(selected,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print(data_selected1.head())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data_selected1.plot.line()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 rot="10800000">
            <a:off x="0" y="2743200"/>
            <a:ext cx="682472" cy="216121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2"/>
          <p:cNvSpPr/>
          <p:nvPr/>
        </p:nvSpPr>
        <p:spPr>
          <a:xfrm flipH="1" rot="10800000">
            <a:off x="0" y="3006969"/>
            <a:ext cx="682472" cy="222475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10Data column segmentation … (cont’d)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repeat this process to segment further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Now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data_selected1 </a:t>
            </a:r>
            <a:r>
              <a:rPr lang="en-GB"/>
              <a:t>is a dataframe containing columns A, F &amp; L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data_selected2 </a:t>
            </a:r>
            <a:r>
              <a:rPr lang="en-GB"/>
              <a:t>is a dataframe containing columns G, H, J, S &amp; W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GB"/>
              <a:t>is a dataframe containing everything except the above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gives us a dataset segmented into 3 mutually exclusive pieces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685800" y="1854875"/>
            <a:ext cx="7772400" cy="203132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data.columns[data.sum() &gt;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40000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data.drop(selected,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10Data column segmentation … (cont’d)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And further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Now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data_selected1 </a:t>
            </a:r>
            <a:r>
              <a:rPr lang="en-GB"/>
              <a:t>is a dataframe containing columns A, F &amp; L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data_selected2 </a:t>
            </a:r>
            <a:r>
              <a:rPr lang="en-GB"/>
              <a:t>is a dataframe containing columns G, H, J, S &amp; W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data_selected3 </a:t>
            </a:r>
            <a:r>
              <a:rPr lang="en-GB"/>
              <a:t>is a dataframe containing columns D, E, M, O, P, T, X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GB"/>
              <a:t>is a dataframe containing everything except the above – in fact that just leaves B, C, I, K, N, Q, R, U, V &amp; Y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gives us a dataset segmented into 4 mutually exclusive pieces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Segmentation is a powerful tool for data exploration – </a:t>
            </a:r>
            <a:r>
              <a:rPr b="1" lang="en-GB"/>
              <a:t>demo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690513" y="1826595"/>
            <a:ext cx="7772400" cy="203132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data.columns[data.sum() &gt;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data_selected3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data.drop(selected,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data_selected3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data_selected3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11Data column augmentation.py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 is also easy to add extra columns if you need them</a:t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restrict the dataframe columns A, F &amp; L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Then we add an extra column called Average which contains the mean (average) of the other 3 columns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resulting visualisation shows that although A is declining, on average sales of the top 3 products are growing slowly (red line)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685800" y="1905000"/>
            <a:ext cx="7772400" cy="224676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data['Average'] = data.mean(axis=1)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data.plot.line()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 flipH="1" rot="10800000">
            <a:off x="0" y="2303715"/>
            <a:ext cx="682472" cy="211182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5"/>
          <p:cNvSpPr/>
          <p:nvPr/>
        </p:nvSpPr>
        <p:spPr>
          <a:xfrm flipH="1" rot="10800000">
            <a:off x="0" y="2971799"/>
            <a:ext cx="682472" cy="170750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ure 1"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712" y="1941567"/>
            <a:ext cx="2578488" cy="217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12Data column manipulation.py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also do manipulations / calculation with whole columns – helps to answer questions about how the data might behave, e.g.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what happens if we sell products A &amp; F together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what happens if we advertise product L and manage to sell 500 extra per day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what happens if we advertise product L and manage to double sales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drop the original columns and visualise the “what if” data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Of course we don’t know how combining A &amp; F will affect sales and we don’t know if it’s even possible to sell 500 more Ls a day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686586" y="2819400"/>
            <a:ext cx="7772400" cy="224676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data['A + F'] = data['A'] + data['F']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data['L + 500'] = data['L'] + 500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data['L * 2'] = data['L'] *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data.drop(selected,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0" y="2057400"/>
            <a:ext cx="682472" cy="2057401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0" y="2286000"/>
            <a:ext cx="682472" cy="209257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-3328" y="2574485"/>
            <a:ext cx="682472" cy="209257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/>
          <p:nvPr/>
        </p:nvSpPr>
        <p:spPr>
          <a:xfrm flipH="1" rot="10800000">
            <a:off x="3721" y="4495800"/>
            <a:ext cx="682472" cy="110376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ure 1"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628" y="2819400"/>
            <a:ext cx="2919228" cy="24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13Data row selection by range.py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Throughout the course we will mostly focus on manipulating columns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However, it’s equally possible to select, filter, segment, augment and manipulate </a:t>
            </a:r>
            <a:r>
              <a:rPr i="1" lang="en-GB"/>
              <a:t>by rows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next example selects columns A, F &amp; L as before and then uses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.loc() </a:t>
            </a:r>
            <a:r>
              <a:rPr lang="en-GB"/>
              <a:t>to restrict the rows of the dataframe to a range of dates, 1</a:t>
            </a:r>
            <a:r>
              <a:rPr baseline="30000" lang="en-GB"/>
              <a:t>st</a:t>
            </a:r>
            <a:r>
              <a:rPr lang="en-GB"/>
              <a:t> Oct to 31</a:t>
            </a:r>
            <a:r>
              <a:rPr baseline="30000" lang="en-GB"/>
              <a:t>st</a:t>
            </a:r>
            <a:r>
              <a:rPr lang="en-GB"/>
              <a:t> Dec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resulting visualisation shows us sales of A, F &amp; L in the last quarter of the year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685800" y="3675158"/>
            <a:ext cx="7772400" cy="138499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data.loc[pd.to_datetime('2019-10-01')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: pd.to_datetime('2019-12-31')]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-8826" y="3124200"/>
            <a:ext cx="682472" cy="1524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ure 1" id="295" name="Google Shape;2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276600"/>
            <a:ext cx="2732610" cy="230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14Data transposition.py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Given we are going to deal mostly with columns … what happens if the dataset is organised in rows 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e.g. what if each column represents a date and each row a product, rather than the other way around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Easy … just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.transpose() </a:t>
            </a:r>
            <a:r>
              <a:rPr lang="en-GB"/>
              <a:t>the data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685800" y="3124200"/>
            <a:ext cx="7772400" cy="3323987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data[selected]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data.loc[pd.to_datetime('2019-01-01'): pd.to_datetime('2019-01-07')]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data.sum().plot.bar()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data.transpose()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ax = data.sum().plot.bar()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plt.gcf().autofmt_xdate()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4114" y="2819400"/>
            <a:ext cx="682472" cy="2514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14Data transposition.py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311" name="Google Shape;3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122" y="1524000"/>
            <a:ext cx="4436078" cy="3739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9"/>
          <p:cNvSpPr/>
          <p:nvPr/>
        </p:nvSpPr>
        <p:spPr>
          <a:xfrm>
            <a:off x="122923" y="1986960"/>
            <a:ext cx="3749037" cy="1524001"/>
          </a:xfrm>
          <a:prstGeom prst="wedgeRectCallout">
            <a:avLst>
              <a:gd fmla="val 78558" name="adj1"/>
              <a:gd fmla="val 127094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bar plot shows total sales of A, F &amp; L restricted to 1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-7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ure 1" id="313" name="Google Shape;3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209800"/>
            <a:ext cx="4436078" cy="3739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/>
          <p:nvPr/>
        </p:nvSpPr>
        <p:spPr>
          <a:xfrm>
            <a:off x="122922" y="3605092"/>
            <a:ext cx="3749037" cy="1524001"/>
          </a:xfrm>
          <a:prstGeom prst="wedgeRectCallout">
            <a:avLst>
              <a:gd fmla="val 73769" name="adj1"/>
              <a:gd fmla="val 49972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once we transpose the bar plot shows total sales (of A, F &amp; L) on each day, 1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-7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information / data visualisation?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/>
              <a:t>Information visualisation</a:t>
            </a:r>
            <a:r>
              <a:rPr lang="en-GB"/>
              <a:t>  “is the study of visual representations of abstract data to reinforce human cognition” [Wikipedia]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/>
              <a:t>Data visualisation </a:t>
            </a:r>
            <a:r>
              <a:rPr lang="en-GB"/>
              <a:t>is the “visual representation and presentation of data to facilitate understanding” [Kirk]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/>
              <a:t>Data</a:t>
            </a:r>
            <a:r>
              <a:rPr lang="en-GB"/>
              <a:t> visualisation vs </a:t>
            </a:r>
            <a:r>
              <a:rPr b="1" lang="en-GB"/>
              <a:t>information</a:t>
            </a:r>
            <a:r>
              <a:rPr lang="en-GB"/>
              <a:t> visualisation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two terms are often used interchangeably but strictly speaking information visualisation also covers knowledge visualisation (e.g. mind maps)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here we focus on data visualisation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Information visualisation vs infographics?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on websites and in the media (books / newspapers / TV) you often encounter </a:t>
            </a:r>
            <a:r>
              <a:rPr b="1" lang="en-GB"/>
              <a:t>infographics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typically infographics are manually constructed and contain text as well as visuals – they cannot be easily transferred to different data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Visuali</a:t>
            </a:r>
            <a:r>
              <a:rPr b="1" lang="en-GB" u="sng"/>
              <a:t>s</a:t>
            </a:r>
            <a:r>
              <a:rPr lang="en-GB"/>
              <a:t>ation vs visuali</a:t>
            </a:r>
            <a:r>
              <a:rPr b="1" lang="en-GB" u="sng"/>
              <a:t>z</a:t>
            </a:r>
            <a:r>
              <a:rPr lang="en-GB"/>
              <a:t>ation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“visualization” is the only correct spelling in American English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“visualisation" and "visualization" are both acceptable in British English although it is a common misconception that "visualization" is an Americanism and therefore incorrect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best pick one and stick to it</a:t>
            </a:r>
            <a:endParaRPr/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conclusions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685800" y="1524000"/>
            <a:ext cx="337776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are </a:t>
            </a:r>
            <a:r>
              <a:rPr b="1" lang="en-GB"/>
              <a:t>not</a:t>
            </a:r>
            <a:r>
              <a:rPr lang="en-GB"/>
              <a:t> making business decisions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data scientist’s role is to explore the data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let the business analyst decide what to do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And we haven’t really started exploring the data properly yet (wait until next week)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 …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easy to identify the best selling A, F &amp; L products and then select / filter / segment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Need to explore further!</a:t>
            </a:r>
            <a:endParaRPr/>
          </a:p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8954" y="1524000"/>
            <a:ext cx="442924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323" name="Google Shape;3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8954" y="1524000"/>
            <a:ext cx="4430118" cy="37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summary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Looked at an introduction to visualisation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major part of data visualisation is preparing / shaping the data to be visualised – sometimes known as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data wrangling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data munging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Pandas is really helpful in doing this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sorting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selecting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filtering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segmenting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augmenting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manipulating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transposing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 (there are others)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Once the data is prepared, the actual visualisation is sometimes (often) trivial</a:t>
            </a:r>
            <a:endParaRPr/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visualisation involve?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Typically visualisation involves  visual data exploration and / or explanation / presentation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Visual data expl</a:t>
            </a:r>
            <a:r>
              <a:rPr b="1" lang="en-GB" u="sng"/>
              <a:t>or</a:t>
            </a:r>
            <a:r>
              <a:rPr lang="en-GB"/>
              <a:t>ation vs visual data expl</a:t>
            </a:r>
            <a:r>
              <a:rPr b="1" lang="en-GB" u="sng"/>
              <a:t>an</a:t>
            </a:r>
            <a:r>
              <a:rPr lang="en-GB"/>
              <a:t>ation?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b="1" lang="en-GB"/>
              <a:t>data exploration </a:t>
            </a:r>
            <a:r>
              <a:rPr lang="en-GB"/>
              <a:t>uses visual tools to understand what is in a dataset and the characteristics of the data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b="1" lang="en-GB"/>
              <a:t>data explanation </a:t>
            </a:r>
            <a:r>
              <a:rPr lang="en-GB"/>
              <a:t>uses visual tools to present / explain the results of data analysis and may follow on after exploration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shall focus on visual data exploration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Visual data exploration usually involves</a:t>
            </a:r>
            <a:endParaRPr/>
          </a:p>
          <a:p>
            <a:pPr indent="-514350" lvl="1" marL="89535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data cleaning</a:t>
            </a:r>
            <a:endParaRPr/>
          </a:p>
          <a:p>
            <a:pPr indent="-514350" lvl="1" marL="89535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data wrangling</a:t>
            </a:r>
            <a:endParaRPr/>
          </a:p>
          <a:p>
            <a:pPr indent="-514350" lvl="1" marL="89535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visualisation (often trivial if you get 1. and 2. right)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 this course is not about data cleaning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although this is massively important task, we don’t have time to cover it</a:t>
            </a:r>
            <a:endParaRPr/>
          </a:p>
        </p:txBody>
      </p:sp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 – early visual data exploration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685799" y="1524000"/>
            <a:ext cx="4674897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One of the earliest and most famous visualisation examples was done by Dr John Snow in London, 1854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he plotted a cluster cholera deaths on a map – the visualisation suggested the source of the cholera was a water pump located at the centre of the cluster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29166"/>
              <a:buFont typeface="Arial"/>
              <a:buChar char="•"/>
            </a:pPr>
            <a:r>
              <a:rPr lang="en-GB"/>
              <a:t>More info (and an interactive map) at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theguardian.com/news/datablog/2013/mar/15/john-snow-cholera-map</a:t>
            </a:r>
            <a:endParaRPr sz="2400"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0697" y="1505732"/>
            <a:ext cx="3287601" cy="3066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/>
          <p:nvPr/>
        </p:nvSpPr>
        <p:spPr>
          <a:xfrm>
            <a:off x="7162800" y="2819400"/>
            <a:ext cx="152400" cy="152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 - infographic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685800" y="15240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recent years, the availability of data and proliferation of tools have made visualisation very popular &amp; accessible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potentially offering well-paid careers as a data scientist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beautiful recent example is The Deep Sea, by Neal Agarwal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https://neal.fun/deep-sea/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is a form of infographic – not easily transferable to other data</a:t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720" y="3187831"/>
            <a:ext cx="4754559" cy="31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 – data explanation / presentation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85800" y="15240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 the other hand the Data is Beautiful youtube channel uses the same code to provide animated visualisations of lots of different datasets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8333"/>
              <a:buFont typeface="Arial"/>
              <a:buChar char="­"/>
            </a:pPr>
            <a:r>
              <a:rPr lang="en-GB"/>
              <a:t>e.g. Best Selling Music Artists 1969-2019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https://www.youtube.com/watch?v=a3w8I8boc_I</a:t>
            </a:r>
            <a:endParaRPr sz="2400"/>
          </a:p>
          <a:p>
            <a:pPr indent="-190531" lvl="0" marL="190500" rtl="0" algn="l"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900"/>
              <a:t>This is an example of data presentation / explanation</a:t>
            </a:r>
            <a:endParaRPr/>
          </a:p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est-Selling Music Artists 1969 - 2019 9-33 screenshot.png - Picasa Photo Viewer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0" y="3381816"/>
            <a:ext cx="5105400" cy="298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457200" y="3581401"/>
            <a:ext cx="3749037" cy="1219200"/>
          </a:xfrm>
          <a:prstGeom prst="wedgeRectCallout">
            <a:avLst>
              <a:gd fmla="val 56934" name="adj1"/>
              <a:gd fmla="val -2259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our visualisations will look more like this one than the other examples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5029200" y="4495800"/>
            <a:ext cx="3749037" cy="762000"/>
          </a:xfrm>
          <a:prstGeom prst="wedgeRectCallout">
            <a:avLst>
              <a:gd fmla="val -17997" name="adj1"/>
              <a:gd fmla="val 88124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not animated ☹ (a bit advanced for this course)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0600" y="5000185"/>
            <a:ext cx="3185000" cy="791015"/>
          </a:xfrm>
          <a:prstGeom prst="wedgeRectCallout">
            <a:avLst>
              <a:gd fmla="val 62335" name="adj1"/>
              <a:gd fmla="val -43902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without so many pictures of pop stars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Visualisation vs statistics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the past visualisation was regarded as imprecise and ill-defined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Instead </a:t>
            </a:r>
            <a:r>
              <a:rPr b="1" lang="en-GB"/>
              <a:t>statistics</a:t>
            </a:r>
            <a:r>
              <a:rPr lang="en-GB"/>
              <a:t> were regarded as a more scientific and rigorous way to understand data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e.g. maximum, minimum, average, standard deviation, …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1973 Anscombe created a (tiny) dataset to explode this belief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dataset consists of 4 subsets, each with just 11 x/y pairs of numbers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All 4 subsets have </a:t>
            </a:r>
            <a:r>
              <a:rPr b="1" lang="en-GB"/>
              <a:t>exactly</a:t>
            </a:r>
            <a:r>
              <a:rPr lang="en-GB"/>
              <a:t> the same statistics, so for each subset 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x mean = 9.00, y mean = 7.50 (the mean is the average value)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x standard deviation = 3.16, y standard deviation = 1.94 (standard deviation measures how much the values vary from the mean)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linear regression values are all the same (linear regression computes a trend-line – see later in the course)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 a statistician might conclude that the 4 subsets are essentially the same data …</a:t>
            </a:r>
            <a:endParaRPr/>
          </a:p>
          <a:p>
            <a:pPr indent="0" lvl="1" marL="3810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Anscombe’s quartet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… but when we visualise the data … </a:t>
            </a:r>
            <a:r>
              <a:rPr b="1" lang="en-GB"/>
              <a:t>demo (Example 01)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Of course it’s possible to detect that the values are very different without visualising the data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what if there were 1100 values in each subset, or 11,000, or 11,000,000, …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fact humans are visual creatures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have spent millions of years evolving ways to recognise patterns (e.g. tiger stripes!), relative sizes, colours, etc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Visualisation can still be misleading or inconclusive … but then so can statistics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both depend on how you choose to process the data</a:t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2002-08-02T19:17:07Z</dcterms:created>
  <dc:creator>Chris Walshaw</dc:creator>
</cp:coreProperties>
</file>