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mopPiP48BiBNAab3R8qacffkZ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29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" type="body"/>
          </p:nvPr>
        </p:nvSpPr>
        <p:spPr>
          <a:xfrm rot="5400000">
            <a:off x="2209800" y="0"/>
            <a:ext cx="47244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/>
          <p:nvPr>
            <p:ph type="title"/>
          </p:nvPr>
        </p:nvSpPr>
        <p:spPr>
          <a:xfrm rot="5400000">
            <a:off x="4476750" y="2266950"/>
            <a:ext cx="6019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 txBox="1"/>
          <p:nvPr>
            <p:ph idx="1" type="body"/>
          </p:nvPr>
        </p:nvSpPr>
        <p:spPr>
          <a:xfrm rot="5400000">
            <a:off x="514350" y="400050"/>
            <a:ext cx="6019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" type="body"/>
          </p:nvPr>
        </p:nvSpPr>
        <p:spPr>
          <a:xfrm>
            <a:off x="685800" y="15240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­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2" name="Google Shape;32;p32"/>
          <p:cNvSpPr txBox="1"/>
          <p:nvPr>
            <p:ph idx="2" type="body"/>
          </p:nvPr>
        </p:nvSpPr>
        <p:spPr>
          <a:xfrm>
            <a:off x="4648200" y="15240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­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3" name="Google Shape;33;p3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7" name="Google Shape;37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­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38" name="Google Shape;38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9" name="Google Shape;39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­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­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49" name="Google Shape;49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37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4E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25450" lvl="0" marL="4572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­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28"/>
          <p:cNvCxnSpPr/>
          <p:nvPr/>
        </p:nvCxnSpPr>
        <p:spPr>
          <a:xfrm>
            <a:off x="609600" y="1447800"/>
            <a:ext cx="61722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28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8600" y="258213"/>
            <a:ext cx="1851288" cy="4686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31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18.png"/><Relationship Id="rId8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atplotlib.org/api/_as_gen/matplotlib.pyplot.boxplo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304800" y="1752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05: Distribution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1219200" y="3276600"/>
            <a:ext cx="6629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GB"/>
              <a:t>Chris Walshaw</a:t>
            </a:r>
            <a:endParaRPr/>
          </a:p>
          <a:p>
            <a:pPr indent="0" lvl="0" marL="0" rtl="0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GB"/>
              <a:t>Computing &amp; Mathematical Sciences</a:t>
            </a:r>
            <a:endParaRPr/>
          </a:p>
          <a:p>
            <a:pPr indent="0" lvl="0" marL="0" rtl="0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GB"/>
              <a:t>University of Greenwich</a:t>
            </a:r>
            <a:endParaRPr/>
          </a:p>
        </p:txBody>
      </p:sp>
      <p:sp>
        <p:nvSpPr>
          <p:cNvPr id="70" name="Google Shape;70;p1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03Histogram high volume subplots.py</a:t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55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following code restricts the visualisation to the high volume products but with all subplots using the same bins so that they can be directly compared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we also need to set the x &amp; y limits to be the same for each plot</a:t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see that they are all roughly normal distributions but that F has a much narrower spread (smaller standard deviation)</a:t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0"/>
          <p:cNvSpPr txBox="1"/>
          <p:nvPr/>
        </p:nvSpPr>
        <p:spPr>
          <a:xfrm>
            <a:off x="685801" y="2287012"/>
            <a:ext cx="4876800" cy="3231654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x_min = 250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x_max = 550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bin_width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 # the bin calculations go 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fig = plt.figure(figsize=(8, 8))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fig.suptitle('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High volume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product sales distributions',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fontsize=20, position=(0.5, 1.0))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counter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name in 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 = fig.add_subplot(2, 2, counter)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sub.set_title('Product ' + name, fontsize=10)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sub.hist(data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[name]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bins, edgecolor='w')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sub.set_xlim(xmin=x_min, xmax=x_max)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sub.set_ylim(ymin=0, ymax=140)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counter +=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  <p:pic>
        <p:nvPicPr>
          <p:cNvPr descr="Figure 1"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9421" y="2286226"/>
            <a:ext cx="2848779" cy="304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 plots</a:t>
            </a:r>
            <a:endParaRPr/>
          </a:p>
        </p:txBody>
      </p:sp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685800" y="1524000"/>
            <a:ext cx="5410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7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Box plots are also used for visualising distribution, but rather than displaying frequency they summarise important aspects of the distribution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MatPlotLib provides box-and-whisker plots where 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middle 50% of measurements are within the box 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median line is shown (in the box)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whiskers show the distribution beyond the box – each whisker may be up to 1.5 times the length of the box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any values beyond the end of the whisker are outliers</a:t>
            </a:r>
            <a:endParaRPr/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picture containing clock&#10;&#10;Description automatically generated"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1523468"/>
            <a:ext cx="1133633" cy="381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/>
          <p:nvPr/>
        </p:nvSpPr>
        <p:spPr>
          <a:xfrm>
            <a:off x="6934200" y="3537447"/>
            <a:ext cx="1600200" cy="762001"/>
          </a:xfrm>
          <a:prstGeom prst="wedgeRectCallout">
            <a:avLst>
              <a:gd fmla="val -72095" name="adj1"/>
              <a:gd fmla="val -31546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(50% of data)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6934200" y="3057883"/>
            <a:ext cx="1600200" cy="316505"/>
          </a:xfrm>
          <a:prstGeom prst="wedgeRectCallout">
            <a:avLst>
              <a:gd fmla="val -64329" name="adj1"/>
              <a:gd fmla="val 79525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934200" y="4832848"/>
            <a:ext cx="1600200" cy="316505"/>
          </a:xfrm>
          <a:prstGeom prst="wedgeRectCallout">
            <a:avLst>
              <a:gd fmla="val -62664" name="adj1"/>
              <a:gd fmla="val 17818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6934200" y="2600625"/>
            <a:ext cx="1600200" cy="316505"/>
          </a:xfrm>
          <a:prstGeom prst="wedgeRectCallout">
            <a:avLst>
              <a:gd fmla="val -72095" name="adj1"/>
              <a:gd fmla="val 29038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whisker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6934200" y="1582947"/>
            <a:ext cx="1600200" cy="754441"/>
          </a:xfrm>
          <a:prstGeom prst="wedgeRectCallout">
            <a:avLst>
              <a:gd fmla="val -68766" name="adj1"/>
              <a:gd fmla="val -12421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 &amp; maximum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6926802" y="4384724"/>
            <a:ext cx="1600200" cy="316505"/>
          </a:xfrm>
          <a:prstGeom prst="wedgeRectCallout">
            <a:avLst>
              <a:gd fmla="val -72095" name="adj1"/>
              <a:gd fmla="val 29038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whisker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04BoxPlot high volume.py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following code visualises the box plots for high volume products</a:t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single line in bold actually creates the box plots for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selected</a:t>
            </a:r>
            <a:r>
              <a:rPr lang="en-GB"/>
              <a:t> columns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old versions of matplotlib / pandas need to data[selected]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.transpose()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/>
              <a:t>for the box plot to work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Once again it shows that product F has much narrower spread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9" name="Google Shape;169;p12"/>
          <p:cNvSpPr txBox="1"/>
          <p:nvPr/>
        </p:nvSpPr>
        <p:spPr>
          <a:xfrm>
            <a:off x="685800" y="1905000"/>
            <a:ext cx="4953000" cy="175432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['A', 'F', 'L']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plt.figure(figsize=(8, 8))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plt.boxplot(data[selected], labels=selected)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plt.xlabel('Product', fontsize=18)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plt.ylabel('Units sold per day', fontsize=18)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plt.title('High volume product sales distributions',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fontsize=20)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  <p:pic>
        <p:nvPicPr>
          <p:cNvPr descr="Figure 1"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5550" y="1901301"/>
            <a:ext cx="2282650" cy="244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 05, 06 &amp; 07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7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Examples 05, 06 &amp; 07 show box plots for medium, low &amp; very low volume products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only change in the code is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selected</a:t>
            </a:r>
            <a:r>
              <a:rPr lang="en-GB"/>
              <a:t> list</a:t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Makes sense to show segmented plots (medium / low / very low) as the scales are so different</a:t>
            </a:r>
            <a:endParaRPr/>
          </a:p>
        </p:txBody>
      </p:sp>
      <p:sp>
        <p:nvSpPr>
          <p:cNvPr id="177" name="Google Shape;177;p13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Figure 1"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90801"/>
            <a:ext cx="2429054" cy="2693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179" name="Google Shape;17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7473" y="2590801"/>
            <a:ext cx="2429054" cy="2693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180" name="Google Shape;18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9146" y="2590800"/>
            <a:ext cx="2429054" cy="269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Seasonal variation</a:t>
            </a:r>
            <a:endParaRPr/>
          </a:p>
        </p:txBody>
      </p:sp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0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Whilst histograms and box plots are a very useful tool in the data visualisation toolbox they are perhaps not so useful for this dataset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spread may come from trends over time and histograms / box plots tell us nothing about time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Recall from last week that it looked like some products had </a:t>
            </a:r>
            <a:r>
              <a:rPr i="1" lang="en-GB"/>
              <a:t>regular</a:t>
            </a:r>
            <a:r>
              <a:rPr lang="en-GB"/>
              <a:t> seasonal peaks and troughs / fluctuations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This is known as </a:t>
            </a:r>
            <a:r>
              <a:rPr b="1" lang="en-GB"/>
              <a:t>seasonality</a:t>
            </a:r>
            <a:r>
              <a:rPr lang="en-GB"/>
              <a:t> (or periodicity / periodic behaviour)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It can arise from various causes, e.g. 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temperatures are regularly colder in the winter / hotter in the summer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sales of some products (food, alcohol) can be higher at the weekend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sales can be impacted by regular events such as promotions / clearances / catalogue launches / …</a:t>
            </a:r>
            <a:endParaRPr/>
          </a:p>
          <a:p>
            <a:pPr indent="-7493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08LinePlot all subplots.py</a:t>
            </a:r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Let’s remind ourselves what the time-series look like for all products using the idea of faceting (subplots) from last week</a:t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first bold line actually creates the line plots for each product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second bold line (with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set_ticks([])</a:t>
            </a:r>
            <a:r>
              <a:rPr lang="en-GB"/>
              <a:t>) removes the x tick marks to get rid of some of the clutter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As before we can see definite suggestions of seasonality in A, J &amp; S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5" name="Google Shape;195;p15"/>
          <p:cNvSpPr txBox="1"/>
          <p:nvPr/>
        </p:nvSpPr>
        <p:spPr>
          <a:xfrm>
            <a:off x="655163" y="2138387"/>
            <a:ext cx="4831237" cy="2308324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counter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fig = plt.figure(figsize=(8, 8))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fig.suptitle('Product sales', fontsize=20,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position=(0.5, 1.0))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name in data.columns: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 = fig.add_subplot(5, 5, counter)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sub.set_title('Product ' + name, fontsize=10)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sub.plot(data.index, data[name], linewidth=0.5)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sub.axes.get_xaxis().set_ticks([]) # remove x ticks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counter +=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plt.subplots_adjust(wspace=0.4, hspace=0.4)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  <p:pic>
        <p:nvPicPr>
          <p:cNvPr descr="Figure 1"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2138386"/>
            <a:ext cx="2740843" cy="293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Autocorrelation plots</a:t>
            </a:r>
            <a:endParaRPr/>
          </a:p>
        </p:txBody>
      </p:sp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7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One way to explore seasonality is via an </a:t>
            </a:r>
            <a:r>
              <a:rPr b="1" lang="en-GB"/>
              <a:t>autocorrelation plot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Here’s the idea … suppose a time-series has regular weekly peaks on a Saturday …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… if we measure the correlation between the time-series and itself, but a week earlier (i.e. a lag of 7 days), or two weeks earlier (a lag of 14 days), there should be a high correlation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Autocorrelation takes this further and measures the correlation of a time-series with itself for every possible lag (i.e. 1 day, 2 days, … 364 days)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It’s possible to do autocorrelation in MatPlotLib but Pandas itself uses a higher level visualisation of the autocorrelation values and so is easier to interpret</a:t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09Autocorrelation A.py</a:t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Let’s start with product A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an autocorrelation plot for a time-series is remarkably easy to achieve with Pandas</a:t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To check seasonality look at the largest secondary peak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initial peak is for 0 lag (i.e. correlated with itself)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Anything in between the dashed lines is not statistically significant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685801" y="2362200"/>
            <a:ext cx="3886200" cy="646331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pd.plotting.autocorrelation_plot(data['A'])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plt.title('Product A autocorrelation'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  <p:pic>
        <p:nvPicPr>
          <p:cNvPr descr="Figure 1" id="212" name="Google Shape;2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8860" y="2133600"/>
            <a:ext cx="3505200" cy="295484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/>
          <p:nvPr/>
        </p:nvSpPr>
        <p:spPr>
          <a:xfrm>
            <a:off x="1158318" y="3505200"/>
            <a:ext cx="3200400" cy="1487269"/>
          </a:xfrm>
          <a:prstGeom prst="wedgeRectCallout">
            <a:avLst>
              <a:gd fmla="val 99694" name="adj1"/>
              <a:gd fmla="val -62704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 peak here at ~90 days … so this time series exhibits quarterly seasonality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Subplot code</a:t>
            </a:r>
            <a:endParaRPr/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Let’s check out all the time series autocorrelations using faceting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code is slightly different to last week because we are using Pandas</a:t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set up the row and column counters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create the figure and specify how many rows / columns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add another Pandas subplot specifying the row and column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update the row and column counters ready for the next subplot</a:t>
            </a:r>
            <a:endParaRPr/>
          </a:p>
        </p:txBody>
      </p:sp>
      <p:sp>
        <p:nvSpPr>
          <p:cNvPr id="220" name="Google Shape;220;p18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702896" y="2124577"/>
            <a:ext cx="7772400" cy="2893100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fig, axes = plt.subplots(figsize=(8, 8), nrows=5, ncols=5)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fig.suptitle('FIGURE TITLE', fontsize=20, position=(0.5, 1.0))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name in data.columns: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 = pd.plotting.</a:t>
            </a:r>
            <a:r>
              <a:rPr b="1" i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[pandas function]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(data[name], axes[row, col])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sub.set_title('Subplot Title', fontsize=10)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col +=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col == 5: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row +=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col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plt.subplots_adjust(wspace=0.5, hspace=0.5)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 flipH="1" rot="10800000">
            <a:off x="10212" y="2514599"/>
            <a:ext cx="682472" cy="3159369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8"/>
          <p:cNvSpPr/>
          <p:nvPr/>
        </p:nvSpPr>
        <p:spPr>
          <a:xfrm flipH="1" rot="10800000">
            <a:off x="10212" y="2209800"/>
            <a:ext cx="682472" cy="3200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8"/>
          <p:cNvSpPr/>
          <p:nvPr/>
        </p:nvSpPr>
        <p:spPr>
          <a:xfrm flipH="1" rot="10800000">
            <a:off x="0" y="3124199"/>
            <a:ext cx="682472" cy="281353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8"/>
          <p:cNvSpPr/>
          <p:nvPr/>
        </p:nvSpPr>
        <p:spPr>
          <a:xfrm flipH="1" rot="10800000">
            <a:off x="11783" y="3886199"/>
            <a:ext cx="682472" cy="231530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10Autocorrelation all.py</a:t>
            </a:r>
            <a:endParaRPr/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7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Here’s the whole code</a:t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Set the axis label as not visible to reduce clutter</a:t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 </a:t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685800" y="1862078"/>
            <a:ext cx="7772400" cy="2862322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fig, axes = plt.subplots(figsize=(8, 8), nrows=5, ncols=5)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fig.suptitle('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Autocorrelation plots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fontsize=20, position=(0.5, 1.0))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name in data.columns: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 = pd.plotting.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autocorrelation_plot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(data[name], axes[row, col])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sub.set_title(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'Product ' + name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fontsize=10)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sub.xaxis.label.set_visible(False)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sub.yaxis.label.set_visible(False)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col +=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col == 5: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row +=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col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plt.subplots_adjust(wspace=0.5, hspace=0.5)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/ Objectives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685800" y="1524000"/>
            <a:ext cx="4953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company who supplied the data want to know about products that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don’t sell well or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aren’t very profitable or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cost too much to market or …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Last week we looked at correlations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it was evident that the sales of some products were (possibly) related through peaks and troughs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it was also clear from the previous week that the sales data was “noisier” for some products than others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This week we will investigate distribution, seasonality and outliers via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histograms &amp; box plots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autocorrelation &amp; seasonal decomposition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annotation</a:t>
            </a:r>
            <a:endParaRPr/>
          </a:p>
        </p:txBody>
      </p:sp>
      <p:sp>
        <p:nvSpPr>
          <p:cNvPr id="77" name="Google Shape;77;p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Figure 1" id="78" name="Google Shape;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7096" y="1544422"/>
            <a:ext cx="2260103" cy="24179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79" name="Google Shape;7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7379" y="4343400"/>
            <a:ext cx="2259819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10Autocorrelation all.py</a:t>
            </a:r>
            <a:endParaRPr/>
          </a:p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7500" lnSpcReduction="20000"/>
          </a:bodyPr>
          <a:lstStyle/>
          <a:p>
            <a:pPr indent="-62547" lvl="1" marL="571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So products A, J, S have quarterly seasonality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And products H, M, O are worth investigating further</a:t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Figure 1" id="241" name="Google Shape;2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8907" y="1524000"/>
            <a:ext cx="3497185" cy="374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/>
          <p:nvPr/>
        </p:nvSpPr>
        <p:spPr>
          <a:xfrm>
            <a:off x="457200" y="2057400"/>
            <a:ext cx="3200400" cy="1487269"/>
          </a:xfrm>
          <a:prstGeom prst="wedgeRectCallout">
            <a:avLst>
              <a:gd fmla="val 106174" name="adj1"/>
              <a:gd fmla="val -39252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to see but A, J &amp; S have secondary peaks outside the dashed lines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438346" y="3657600"/>
            <a:ext cx="3200400" cy="1487269"/>
          </a:xfrm>
          <a:prstGeom prst="wedgeRectCallout">
            <a:avLst>
              <a:gd fmla="val 139164" name="adj1"/>
              <a:gd fmla="val -115946" name="adj2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H, M &amp; O have some very high correlations (&gt; 0.5)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11Autocorrelation selected.py</a:t>
            </a:r>
            <a:endParaRPr/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next example just loops through the products of interest showing the autocorrelations</a:t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Products A, J, S are all similar with a peak at around ~90 days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J &amp; S are less noisy / clearer than A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Products H, M, O quite striking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can limit the x-axis to zoom in (uncomment the plt.xlim line)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peaks at 7, 14, 21, 28, … days, so weekly seasonality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685800" y="2133600"/>
            <a:ext cx="4953827" cy="1384995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['A', 'J', 'S', 'H', 'M', 'O']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name in selected: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pd.plotting.autocorrelation_plot(data[name])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# plt.xlim([0, 50]) # uncomment this line to zoom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plt.title('Product ' + 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plt.show()</a:t>
            </a:r>
            <a:endParaRPr/>
          </a:p>
        </p:txBody>
      </p:sp>
      <p:pic>
        <p:nvPicPr>
          <p:cNvPr descr="Figure 1" id="252" name="Google Shape;2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8677" y="2133600"/>
            <a:ext cx="2811307" cy="2369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253" name="Google Shape;25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7807" y="2133600"/>
            <a:ext cx="2802177" cy="2362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254" name="Google Shape;25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0053" y="2130935"/>
            <a:ext cx="2804039" cy="23637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255" name="Google Shape;25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6024" y="2129840"/>
            <a:ext cx="2802176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256" name="Google Shape;25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60684" y="2138202"/>
            <a:ext cx="2804039" cy="23637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257" name="Google Shape;257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64231" y="2138885"/>
            <a:ext cx="2808699" cy="2367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258" name="Google Shape;258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75563" y="2128745"/>
            <a:ext cx="2795652" cy="23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12LinePlotDecomposition quarterly.py</a:t>
            </a:r>
            <a:endParaRPr/>
          </a:p>
        </p:txBody>
      </p:sp>
      <p:sp>
        <p:nvSpPr>
          <p:cNvPr id="264" name="Google Shape;264;p22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can use a specialist statistics package to decompose the time-series into trend, seasonal variation and residual noise</a:t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1" marL="3810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 quarter is 365 / 4 = 91.25 days so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freq</a:t>
            </a:r>
            <a:r>
              <a:rPr lang="en-GB"/>
              <a:t> is set to 91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plots help explain what is happening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for A the trend is downwards, with quarterly seasonality &amp; some noise (1.05)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for S the trend is upwards, with quarterly seasonality &amp; more noise (1.1)</a:t>
            </a:r>
            <a:endParaRPr/>
          </a:p>
        </p:txBody>
      </p:sp>
      <p:sp>
        <p:nvSpPr>
          <p:cNvPr id="265" name="Google Shape;265;p2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6" name="Google Shape;266;p22"/>
          <p:cNvSpPr txBox="1"/>
          <p:nvPr/>
        </p:nvSpPr>
        <p:spPr>
          <a:xfrm>
            <a:off x="685800" y="2133600"/>
            <a:ext cx="4419599" cy="267765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statsmodels.tsa.seasonal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import seasonal_decompose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['A', 'J', 'S']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name in selected: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result = seasonal_decompose(data[name],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model='multiplicative', freq=91)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result.plot()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plt.suptitle('Product ' + 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position=(0.5, 1.0))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plt.show()</a:t>
            </a:r>
            <a:endParaRPr/>
          </a:p>
        </p:txBody>
      </p:sp>
      <p:pic>
        <p:nvPicPr>
          <p:cNvPr descr="Figure 1" id="267" name="Google Shape;2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0135" y="2133599"/>
            <a:ext cx="3208066" cy="2704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268" name="Google Shape;2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0135" y="2133599"/>
            <a:ext cx="3196228" cy="2694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2"/>
          <p:cNvCxnSpPr/>
          <p:nvPr/>
        </p:nvCxnSpPr>
        <p:spPr>
          <a:xfrm flipH="1" rot="10800000">
            <a:off x="3352800" y="3024588"/>
            <a:ext cx="1981200" cy="2493868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22"/>
          <p:cNvCxnSpPr/>
          <p:nvPr/>
        </p:nvCxnSpPr>
        <p:spPr>
          <a:xfrm flipH="1" rot="10800000">
            <a:off x="5105400" y="3581400"/>
            <a:ext cx="228600" cy="2013972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" name="Google Shape;271;p22"/>
          <p:cNvCxnSpPr/>
          <p:nvPr/>
        </p:nvCxnSpPr>
        <p:spPr>
          <a:xfrm rot="10800000">
            <a:off x="5676900" y="3886200"/>
            <a:ext cx="2247900" cy="1561723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22"/>
          <p:cNvCxnSpPr/>
          <p:nvPr/>
        </p:nvCxnSpPr>
        <p:spPr>
          <a:xfrm flipH="1" rot="10800000">
            <a:off x="3429000" y="3024588"/>
            <a:ext cx="1905000" cy="2766612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22"/>
          <p:cNvCxnSpPr/>
          <p:nvPr/>
        </p:nvCxnSpPr>
        <p:spPr>
          <a:xfrm flipH="1" rot="10800000">
            <a:off x="4762500" y="3581400"/>
            <a:ext cx="571500" cy="22098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22"/>
          <p:cNvCxnSpPr/>
          <p:nvPr/>
        </p:nvCxnSpPr>
        <p:spPr>
          <a:xfrm rot="10800000">
            <a:off x="5665063" y="3886200"/>
            <a:ext cx="1916837" cy="1905001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13LinePlotDecomposition weekly.py</a:t>
            </a:r>
            <a:endParaRPr/>
          </a:p>
        </p:txBody>
      </p:sp>
      <p:sp>
        <p:nvSpPr>
          <p:cNvPr id="280" name="Google Shape;280;p23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7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Likewise we can look at weekly decompositions</a:t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1" marL="3810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Just change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selected</a:t>
            </a:r>
            <a:r>
              <a:rPr lang="en-GB"/>
              <a:t> products and the frequency to 7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For H the trend is upwards with weekly seasonality and some noise</a:t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1" name="Google Shape;281;p23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2" name="Google Shape;282;p23"/>
          <p:cNvSpPr txBox="1"/>
          <p:nvPr/>
        </p:nvSpPr>
        <p:spPr>
          <a:xfrm>
            <a:off x="672445" y="1981200"/>
            <a:ext cx="4432955" cy="267765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statsmodels.tsa.seasonal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import seasonal_decompose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[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'H', 'M', 'O'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name in selected: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result = seasonal_decompose(data[name],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model='multiplicative', freq=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result.plot()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plt.suptitle('Product ' + 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position=(0.5, 1.0))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plt.show()</a:t>
            </a:r>
            <a:endParaRPr/>
          </a:p>
        </p:txBody>
      </p:sp>
      <p:pic>
        <p:nvPicPr>
          <p:cNvPr descr="Figure 1" id="283" name="Google Shape;2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1981200"/>
            <a:ext cx="3276600" cy="2762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14ScatterPlot marketing vs sales.py</a:t>
            </a:r>
            <a:endParaRPr/>
          </a:p>
        </p:txBody>
      </p:sp>
      <p:sp>
        <p:nvSpPr>
          <p:cNvPr id="289" name="Google Shape;289;p24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If we are not dealing with time-series can’t consider seasonality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but still worth looking at distribution and outliers with bespoke ideas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Returning to example 11 from last week (marketing vs sales), we can label / annotate each circle to identify outliers</a:t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1" marL="3810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value 300 is just to offset the label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need to adjust depending on scale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Can identify possible outliers by position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A, F &amp; L … the high volume products – marketing not correlated with sales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D, K, Q &amp; U … what are these?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713750" y="2678864"/>
            <a:ext cx="5229850" cy="196933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plt.figure(figsize=(8, 8))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plt.scatter(summary_data['Marketing'],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summary_data['Sales'])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plt.title('Marketing spend vs Sales', fontsize=20)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plt.xlabel('Marketing spend (£)', fontsize=18)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plt.ylabel('Sales', fontsize=18)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i, name in enumerate(data.columns):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plt.annotate(name, (summary_data['Marketing'][i] + 300,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summary_data['Sales'][i]))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  <p:pic>
        <p:nvPicPr>
          <p:cNvPr descr="Figure 1" id="292" name="Google Shape;2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2678863"/>
            <a:ext cx="2667000" cy="285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4"/>
          <p:cNvSpPr/>
          <p:nvPr/>
        </p:nvSpPr>
        <p:spPr>
          <a:xfrm flipH="1" rot="10800000">
            <a:off x="-10647" y="4138504"/>
            <a:ext cx="682472" cy="814495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15ScatterPlot marketing vs sales outliers.py</a:t>
            </a:r>
            <a:endParaRPr/>
          </a:p>
        </p:txBody>
      </p:sp>
      <p:sp>
        <p:nvSpPr>
          <p:cNvPr id="299" name="Google Shape;299;p25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55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 way to clarify outliers is to add some lines representing expected values</a:t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 line with x values 0 to 40,000 and y values of 0 to 40,000 represents a marketing spend of £1.00 per sale (£40,000 for 40,000 sales)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 line with x values of 0 to 40,000 and y values of 0 to 80,000 represents a marketing spend of £0.50 per sale (£40,000 for 80,000 sales)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… 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Now we can see that A, F &amp; L have very low marketing spend per sale (probably because they are high volume)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Whereas D, K, Q &amp; U have more than £2 per sale spent – may be excessive</a:t>
            </a:r>
            <a:endParaRPr/>
          </a:p>
        </p:txBody>
      </p:sp>
      <p:sp>
        <p:nvSpPr>
          <p:cNvPr id="300" name="Google Shape;300;p25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Google Shape;301;p25"/>
          <p:cNvSpPr txBox="1"/>
          <p:nvPr/>
        </p:nvSpPr>
        <p:spPr>
          <a:xfrm>
            <a:off x="697584" y="1828800"/>
            <a:ext cx="4712616" cy="1938992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plt.plot([0, 40000], [0, 20000], linestyle=':',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color='black', label='£2.00 per unit')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plt.plot([0, 40000], [0, 40000], linestyle=':',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color='red', label='£1.00 per unit')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plt.plot([0, 40000], [0, 80000], linestyle=':',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color='orange', label='£0.50 per unit')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plt.plot([0, 40000], [0, 160000], linestyle=':',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color='green', label='£0.25 per unit')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plt.legend(loc=2, title='Marketing spend limits')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flipH="1" rot="10800000">
            <a:off x="-2564" y="2215662"/>
            <a:ext cx="682472" cy="205153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5"/>
          <p:cNvSpPr/>
          <p:nvPr/>
        </p:nvSpPr>
        <p:spPr>
          <a:xfrm flipH="1" rot="10800000">
            <a:off x="-2564" y="2590799"/>
            <a:ext cx="682472" cy="2133599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5"/>
          <p:cNvSpPr/>
          <p:nvPr/>
        </p:nvSpPr>
        <p:spPr>
          <a:xfrm flipH="1" rot="10800000">
            <a:off x="-8456" y="2971800"/>
            <a:ext cx="682472" cy="2239104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igure 1" id="305" name="Google Shape;3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1828800"/>
            <a:ext cx="2971800" cy="317938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"/>
          <p:cNvSpPr/>
          <p:nvPr/>
        </p:nvSpPr>
        <p:spPr>
          <a:xfrm flipH="1" rot="10800000">
            <a:off x="-20240" y="1828800"/>
            <a:ext cx="682472" cy="3382104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7" name="Google Shape;307;p25"/>
          <p:cNvCxnSpPr/>
          <p:nvPr/>
        </p:nvCxnSpPr>
        <p:spPr>
          <a:xfrm flipH="1" rot="10800000">
            <a:off x="3200400" y="2438400"/>
            <a:ext cx="3657600" cy="2772504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25"/>
          <p:cNvCxnSpPr/>
          <p:nvPr/>
        </p:nvCxnSpPr>
        <p:spPr>
          <a:xfrm flipH="1" rot="10800000">
            <a:off x="3429000" y="2438400"/>
            <a:ext cx="3733800" cy="2772504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25"/>
          <p:cNvCxnSpPr/>
          <p:nvPr/>
        </p:nvCxnSpPr>
        <p:spPr>
          <a:xfrm flipH="1" rot="10800000">
            <a:off x="3695700" y="2828188"/>
            <a:ext cx="2228850" cy="2382716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25"/>
          <p:cNvCxnSpPr/>
          <p:nvPr/>
        </p:nvCxnSpPr>
        <p:spPr>
          <a:xfrm flipH="1" rot="10800000">
            <a:off x="3200400" y="4461847"/>
            <a:ext cx="4038600" cy="1253153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1" name="Google Shape;311;p25"/>
          <p:cNvSpPr/>
          <p:nvPr/>
        </p:nvSpPr>
        <p:spPr>
          <a:xfrm>
            <a:off x="7239000" y="4106592"/>
            <a:ext cx="1028700" cy="473616"/>
          </a:xfrm>
          <a:prstGeom prst="ellipse">
            <a:avLst/>
          </a:prstGeom>
          <a:solidFill>
            <a:srgbClr val="FFFF00">
              <a:alpha val="10980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conclusions</a:t>
            </a:r>
            <a:endParaRPr/>
          </a:p>
        </p:txBody>
      </p:sp>
      <p:sp>
        <p:nvSpPr>
          <p:cNvPr id="317" name="Google Shape;317;p26"/>
          <p:cNvSpPr txBox="1"/>
          <p:nvPr>
            <p:ph idx="1" type="body"/>
          </p:nvPr>
        </p:nvSpPr>
        <p:spPr>
          <a:xfrm>
            <a:off x="685800" y="1524000"/>
            <a:ext cx="431522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7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Reminder - we are not making business recommendations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let the business analyst decide what to do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However …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can visualise distributions and outliers in the time-series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can spot some seasonal variations, particularly quarterly &amp; weekly, but only for some products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can identify &amp; label outliers (e.g. with very high and very low marketing spend per sale)</a:t>
            </a:r>
            <a:endParaRPr/>
          </a:p>
        </p:txBody>
      </p:sp>
      <p:sp>
        <p:nvSpPr>
          <p:cNvPr id="318" name="Google Shape;318;p26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Figure 1" id="319" name="Google Shape;3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9628" y="1901301"/>
            <a:ext cx="3208572" cy="343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320" name="Google Shape;32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9628" y="1901301"/>
            <a:ext cx="3208572" cy="343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321" name="Google Shape;32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1375" y="1913869"/>
            <a:ext cx="3196825" cy="342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summary</a:t>
            </a:r>
            <a:endParaRPr/>
          </a:p>
        </p:txBody>
      </p:sp>
      <p:sp>
        <p:nvSpPr>
          <p:cNvPr id="327" name="Google Shape;327;p27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85000" lnSpcReduction="1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Looked at visualising distribution, seasonality &amp; outliers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histograms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box plots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autocorrelation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seasonal decomposition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outliers</a:t>
            </a:r>
            <a:endParaRPr/>
          </a:p>
          <a:p>
            <a:pPr indent="-190500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There are other ways of visualising distribution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density plots (smoothed version of the histogram)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violin plots (combination of a density plot and a box plot)</a:t>
            </a:r>
            <a:endParaRPr/>
          </a:p>
          <a:p>
            <a:pPr indent="-190500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 toolbox of techniques 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some techniques suit certain datasets better than others</a:t>
            </a:r>
            <a:endParaRPr/>
          </a:p>
        </p:txBody>
      </p:sp>
      <p:sp>
        <p:nvSpPr>
          <p:cNvPr id="328" name="Google Shape;328;p27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features</a:t>
            </a:r>
            <a:endParaRPr/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7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Once again, most of today’s examples contain the same lines of code at the top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import the libraries &amp; read in the data</a:t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2547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After which there are a number of different techniques to apply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And we shall also meet (briefly) another library, called StatsModels, for the seasonal decomposition examples</a:t>
            </a:r>
            <a:endParaRPr/>
          </a:p>
        </p:txBody>
      </p:sp>
      <p:sp>
        <p:nvSpPr>
          <p:cNvPr id="86" name="Google Shape;86;p3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685800" y="2438400"/>
            <a:ext cx="7772400" cy="1600438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matplotlib.pyplot as plt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pd.read_csv('https://tinyurl.com/ChrisCoDV/Products/DailySales.csv',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index_col=0)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pd.plotting.register_matplotlib_converters()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data.index = pd.to_datetime(data.index)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</a:t>
            </a:r>
            <a:endParaRPr/>
          </a:p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7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GB"/>
              <a:t>Distribution</a:t>
            </a:r>
            <a:r>
              <a:rPr lang="en-GB"/>
              <a:t> or </a:t>
            </a:r>
            <a:r>
              <a:rPr b="1" lang="en-GB"/>
              <a:t>frequency distribution </a:t>
            </a:r>
            <a:r>
              <a:rPr lang="en-GB"/>
              <a:t>describes how a variable is distributed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For example if we measured temperature in the same location in the UK location over a year we might expect 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most values to lie somewhere between say 5 and 25 degrees with perhaps an average of 15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there are occasional extremes going up to perhaps 32 or down to -2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However, in other parts of the world (e.g. California) the spread is narrower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most values to lie somewhere between say 20 and 30 degrees with perhaps an average of 25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there are occasional extremes going up to perhaps 35 or down to 15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Deviation / Outliers</a:t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Statistics has a way of describing the spread of values called the </a:t>
            </a:r>
            <a:r>
              <a:rPr b="1" lang="en-GB"/>
              <a:t>standard deviation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for the UK, the standard deviation would be something like 5 and for California it would be closer to 2.5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Assuming the data is </a:t>
            </a:r>
            <a:r>
              <a:rPr b="1" lang="en-GB"/>
              <a:t>normally</a:t>
            </a:r>
            <a:r>
              <a:rPr lang="en-GB"/>
              <a:t> distributed …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as it often is, although normal is actually a technical term with very specific meaning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… then 68% of all measurements will be within 1 standard deviation of the mean and 95% will be within 2 standard deviations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so for the UK, the mean is 15 and if the standard deviation is 5 then 95% of all measurements are within the 5 to 25 range (= 15 ± 2 x 5)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for California, the mean is 25 and if the standard deviation is 2.5 then 95% of all measurements are within the 20 to 30 range (= 25 ± 2 x 2.5)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Very extreme values are known as </a:t>
            </a:r>
            <a:r>
              <a:rPr b="1" lang="en-GB"/>
              <a:t>outliers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no standard statistical definition but matplotlib describes how it calculates them at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https://matplotlib.org/api/_as_gen/matplotlib.pyplot.boxplot.html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There are two standard ways of visualising distributions, deviations and outliers, each with their own advantages: </a:t>
            </a:r>
            <a:r>
              <a:rPr b="1" lang="en-GB"/>
              <a:t>histograms</a:t>
            </a:r>
            <a:r>
              <a:rPr lang="en-GB"/>
              <a:t> and </a:t>
            </a:r>
            <a:r>
              <a:rPr b="1" lang="en-GB"/>
              <a:t>box plots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Histograms</a:t>
            </a:r>
            <a:endParaRPr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685800" y="1524000"/>
            <a:ext cx="5638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55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Histograms show frequencies that values appear using a set of bins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each bin represents a range of values, e.g. 20 to 22, 22 to 24, 24 to 26, etc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data is sorted and put in the appropriate bin (e.g. 23.7 is put in the 22 to 24 bin)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number of values in each bin are counted up and visualised as a bar with height representing the number of values in the bin (which is why histograms are sometime confused with bar charts)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If you have too few bins the visualisation is pointless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e.g. if there a bin representing 0 to 30 almost all of the values will go in it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On the other hand if you have too many bins the visualisation is also of limited use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e.g. if the bins are very narrow there might just a few values in each bin with several empty bins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But there is no “correct” number of bins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you will need to experiment … between 10 and 50 is usually regarded as a suitable number</a:t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Figure 1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1524000"/>
            <a:ext cx="2057400" cy="4317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110" name="Google Shape;11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1524000"/>
            <a:ext cx="2057400" cy="4317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111" name="Google Shape;11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0800" y="1524000"/>
            <a:ext cx="2057399" cy="4317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"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799" y="1524000"/>
            <a:ext cx="2057400" cy="4317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the number / size of bins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7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Can let MatPlotLib decide how many bins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Or can tell it how many bins to create, e.g.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bins=10 </a:t>
            </a:r>
            <a:r>
              <a:rPr lang="en-GB"/>
              <a:t>or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bins=50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Or can be more precise about where the bins start and end and what the bin width is</a:t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72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in the above code, you choose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x_min</a:t>
            </a:r>
            <a:r>
              <a:rPr lang="en-GB"/>
              <a:t>,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x_max </a:t>
            </a:r>
            <a:r>
              <a:rPr lang="en-GB"/>
              <a:t>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bin_width </a:t>
            </a:r>
            <a:r>
              <a:rPr lang="en-GB"/>
              <a:t>and the bins are created for you</a:t>
            </a:r>
            <a:endParaRPr/>
          </a:p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7"/>
          <p:cNvSpPr txBox="1"/>
          <p:nvPr/>
        </p:nvSpPr>
        <p:spPr>
          <a:xfrm>
            <a:off x="685800" y="3260060"/>
            <a:ext cx="7772399" cy="2062103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x_min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x_max = 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bin_width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n_bins = int((bin_width + x_max - x_min) / bin_width)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print(str(n_bins) + ' bins')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bins = [(x_min + x * (bin_width + x_max - x_min) / n_bins)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for x in range(int(n_bins))]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01Histogram daily total sales.py</a:t>
            </a:r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55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following code creates a histogram of total sales of all products calculated for each day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e.g. on 1/1/2019: 526 of product A, 3 of B, etc and in total 2,704 items</a:t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single line in bold actually creates the histogram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axis=1</a:t>
            </a:r>
            <a:r>
              <a:rPr lang="en-GB"/>
              <a:t> tells Pandas to do a sum along each row, rather than each column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distribution is approximately normal (bell shaped), slightly skewed left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height of the tallest column is 40 for the bin 2400 to 2450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so there were 40 days where total sales were between 2400 and 2449</a:t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8"/>
          <p:cNvSpPr txBox="1"/>
          <p:nvPr/>
        </p:nvSpPr>
        <p:spPr>
          <a:xfrm>
            <a:off x="701791" y="2286000"/>
            <a:ext cx="5165610" cy="2492990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x_min = 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x_max = 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bin_width = 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n_bins = int((bin_width + x_max - x_min) / bin_width)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print(str(n_bins) + ' bins')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bins = [(x_min + x * (bin_width + x_max - x_min) / n_bins)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x in range(int(n_bins))]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plt.figure(figsize=(8, 8))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plt.hist(data.sum(axis=1), bins=bins, edgecolor='w')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plt.title('Daily total sales distribution', fontsize=20)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  <p:pic>
        <p:nvPicPr>
          <p:cNvPr descr="Figure 1"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2285999"/>
            <a:ext cx="2438400" cy="2608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02Histogram all subplots.py</a:t>
            </a:r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55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Using the same ideas as last week about creating subplots / facets, the following code plots the distributions for all 25 products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Because they are so varied we let MatPlotLib decide on the bins</a:t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single line in bold actually creates the histogram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because MatPlotLib decides on the bin sizes the axes aren’t directly comparable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Some distributions are very clearly normal (e.g. A, E, H, etc)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Some are left skewed particularly by zero values (e.g. D, G, I, N)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distribution for G clearly shows there are a lot of zeroes</a:t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685800" y="2286000"/>
            <a:ext cx="5029200" cy="2462213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counter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fig = plt.figure(figsize=(8, 8))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fig.suptitle('Product sales distributions',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fontsize=20, position=(0.5, 1.0))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name in data: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 = fig.add_subplot(5, 5, counter)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sub.set_title('Product ' + name, fontsize=10)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sub.hist(data[name], edgecolor='w')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counter +=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plt.subplots_adjust(wspace=0.5, hspace=0.5)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/>
          </a:p>
        </p:txBody>
      </p:sp>
      <p:pic>
        <p:nvPicPr>
          <p:cNvPr descr="Figure 1"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6058" y="2286000"/>
            <a:ext cx="2421642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2002-08-02T19:17:07Z</dcterms:created>
  <dc:creator>Chris Walshaw</dc:creator>
</cp:coreProperties>
</file>