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0" r:id="rId3"/>
    <p:sldId id="264" r:id="rId4"/>
    <p:sldId id="265" r:id="rId5"/>
    <p:sldId id="266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7778" autoAdjust="0"/>
  </p:normalViewPr>
  <p:slideViewPr>
    <p:cSldViewPr snapToGrid="0" snapToObjects="1">
      <p:cViewPr varScale="1">
        <p:scale>
          <a:sx n="110" d="100"/>
          <a:sy n="110" d="100"/>
        </p:scale>
        <p:origin x="1680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8/6/22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198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8/6/22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703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8/6/22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195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8/6/22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678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8/6/22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049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8/6/22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776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8/6/22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347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8/6/22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666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8/6/22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085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8/6/22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316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8/6/22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490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C450F-A4CA-D740-B776-A40C57C2E1FF}" type="datetimeFigureOut">
              <a:rPr lang="en-US" smtClean="0"/>
              <a:t>8/6/22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00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0663" y="381000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/>
              <a:t>Hypothesis Testing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10600" cy="5486400"/>
          </a:xfrm>
        </p:spPr>
        <p:txBody>
          <a:bodyPr>
            <a:normAutofit fontScale="92500" lnSpcReduction="20000"/>
          </a:bodyPr>
          <a:lstStyle/>
          <a:p>
            <a:pPr algn="just">
              <a:buNone/>
            </a:pPr>
            <a:r>
              <a:rPr lang="en-US" sz="2400" dirty="0"/>
              <a:t>     A F&amp;B manager wants to determine whether there is any significant difference in the diameter of the cutlet between two units. A randomly selected sample of cutlets was collected from both units and measured? Analyze the data and draw inferences at 5% significance level. Please state the assumptions and tests that you carried out to check validity of the assumptions.</a:t>
            </a:r>
          </a:p>
          <a:p>
            <a:pPr>
              <a:buNone/>
            </a:pPr>
            <a:endParaRPr lang="en-US" sz="2400" dirty="0"/>
          </a:p>
          <a:p>
            <a:pPr>
              <a:buNone/>
            </a:pPr>
            <a:endParaRPr lang="en-US" sz="2400" dirty="0"/>
          </a:p>
          <a:p>
            <a:pPr>
              <a:buNone/>
            </a:pPr>
            <a:r>
              <a:rPr lang="en-US" sz="2400" dirty="0"/>
              <a:t>     Minitab File : </a:t>
            </a:r>
            <a:r>
              <a:rPr lang="en-US" sz="2400" b="1" dirty="0" err="1"/>
              <a:t>Cutlets.mtw</a:t>
            </a:r>
            <a:endParaRPr lang="en-US" sz="2400" b="1" dirty="0"/>
          </a:p>
          <a:p>
            <a:r>
              <a:rPr lang="en-US" sz="2400" b="1" dirty="0"/>
              <a:t>Ans)</a:t>
            </a:r>
            <a:r>
              <a:rPr lang="en-IN" dirty="0"/>
              <a:t> Assume Null </a:t>
            </a:r>
            <a:r>
              <a:rPr lang="en-IN" dirty="0" err="1"/>
              <a:t>hyposthesis</a:t>
            </a:r>
            <a:r>
              <a:rPr lang="en-IN" dirty="0"/>
              <a:t> as Ho: </a:t>
            </a:r>
            <a:r>
              <a:rPr lang="el-GR" dirty="0"/>
              <a:t>μ1 = μ2 (</a:t>
            </a:r>
            <a:r>
              <a:rPr lang="en-IN" dirty="0"/>
              <a:t>There is no difference in diameters of cutlets between two units).</a:t>
            </a:r>
          </a:p>
          <a:p>
            <a:r>
              <a:rPr lang="en-IN" dirty="0"/>
              <a:t>Thus Alternate hypothesis as Ha: </a:t>
            </a:r>
            <a:r>
              <a:rPr lang="el-GR" dirty="0"/>
              <a:t>μ1 ≠ μ2 (</a:t>
            </a:r>
            <a:r>
              <a:rPr lang="en-IN" dirty="0"/>
              <a:t>There is significant difference in diameters of cutlets between two units) 2 Sample 2 Tail test applicable</a:t>
            </a:r>
          </a:p>
          <a:p>
            <a:pPr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07412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b="1" dirty="0"/>
              <a:t>Hypothesis Testing Exercise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32070"/>
            <a:ext cx="8610600" cy="5083157"/>
          </a:xfrm>
        </p:spPr>
        <p:txBody>
          <a:bodyPr>
            <a:normAutofit fontScale="85000" lnSpcReduction="20000"/>
          </a:bodyPr>
          <a:lstStyle/>
          <a:p>
            <a:pPr algn="just">
              <a:buNone/>
            </a:pPr>
            <a:r>
              <a:rPr lang="en-US" sz="2800" dirty="0"/>
              <a:t>   A hospital wants to determine whether there is any difference in the average Turn Around Time (TAT) of reports of the laboratories on their preferred list. They collected a random sample and recorded TAT for reports of 4 laboratories. TAT is defined as sample collected to report dispatch.</a:t>
            </a:r>
          </a:p>
          <a:p>
            <a:pPr algn="just">
              <a:buNone/>
            </a:pPr>
            <a:r>
              <a:rPr lang="en-US" sz="2800" dirty="0"/>
              <a:t>     Analyze the data and determine whether there is any difference in average TAT among the different laboratories at 5% significance level.</a:t>
            </a:r>
          </a:p>
          <a:p>
            <a:pPr algn="just">
              <a:buNone/>
            </a:pPr>
            <a:r>
              <a:rPr lang="en-US" dirty="0"/>
              <a:t>  Minitab File: </a:t>
            </a:r>
            <a:r>
              <a:rPr lang="en-US" b="1" dirty="0" err="1"/>
              <a:t>LabTAT.mtw</a:t>
            </a:r>
            <a:endParaRPr lang="en-US" b="1" dirty="0"/>
          </a:p>
          <a:p>
            <a:r>
              <a:rPr lang="en-US" dirty="0"/>
              <a:t>Ans) </a:t>
            </a:r>
            <a:r>
              <a:rPr lang="en-IN" dirty="0" err="1"/>
              <a:t>Anova</a:t>
            </a:r>
            <a:r>
              <a:rPr lang="en-IN" dirty="0"/>
              <a:t> </a:t>
            </a:r>
            <a:r>
              <a:rPr lang="en-IN" dirty="0" err="1"/>
              <a:t>ftest</a:t>
            </a:r>
            <a:r>
              <a:rPr lang="en-IN" dirty="0"/>
              <a:t> statistics: Analysis of </a:t>
            </a:r>
            <a:r>
              <a:rPr lang="en-IN" dirty="0" err="1"/>
              <a:t>varaince</a:t>
            </a:r>
            <a:r>
              <a:rPr lang="en-IN" dirty="0"/>
              <a:t> between more than 2 samples or columns Assume Null Hypothesis Ho as No </a:t>
            </a:r>
            <a:r>
              <a:rPr lang="en-IN" dirty="0" err="1"/>
              <a:t>Varaince</a:t>
            </a:r>
            <a:r>
              <a:rPr lang="en-IN" dirty="0"/>
              <a:t>: All samples TAT population means are same</a:t>
            </a:r>
          </a:p>
          <a:p>
            <a:r>
              <a:rPr lang="en-IN" dirty="0"/>
              <a:t>Thus Alternate Hypothesis Ha as It has Variance: </a:t>
            </a:r>
            <a:r>
              <a:rPr lang="en-IN" dirty="0" err="1"/>
              <a:t>Atleast</a:t>
            </a:r>
            <a:r>
              <a:rPr lang="en-IN" dirty="0"/>
              <a:t> one sample TAT population mean is different</a:t>
            </a:r>
          </a:p>
          <a:p>
            <a:endParaRPr lang="en-IN" dirty="0"/>
          </a:p>
          <a:p>
            <a:pPr algn="just"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974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984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/>
              <a:t>Hypothesis Testing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763000" cy="5715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/>
              <a:t>      Sales of products in four different regions is tabulated for males and females. Find if male-female buyer rations are similar across regions.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371600" y="1981200"/>
          <a:ext cx="60960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East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West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North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South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Females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Rounded Rectangle 4"/>
          <p:cNvSpPr/>
          <p:nvPr/>
        </p:nvSpPr>
        <p:spPr>
          <a:xfrm>
            <a:off x="381000" y="3657600"/>
            <a:ext cx="2819400" cy="685800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H</a:t>
            </a:r>
            <a:r>
              <a:rPr lang="en-US" dirty="0"/>
              <a:t>0</a:t>
            </a:r>
            <a:endParaRPr lang="en-US" sz="2400" dirty="0"/>
          </a:p>
        </p:txBody>
      </p:sp>
      <p:sp>
        <p:nvSpPr>
          <p:cNvPr id="6" name="Rounded Rectangle 5"/>
          <p:cNvSpPr/>
          <p:nvPr/>
        </p:nvSpPr>
        <p:spPr>
          <a:xfrm>
            <a:off x="381000" y="4648200"/>
            <a:ext cx="2819400" cy="685800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H</a:t>
            </a:r>
            <a:r>
              <a:rPr lang="en-US" dirty="0"/>
              <a:t>a</a:t>
            </a:r>
            <a:endParaRPr lang="en-US" sz="2400" dirty="0"/>
          </a:p>
        </p:txBody>
      </p:sp>
      <p:sp>
        <p:nvSpPr>
          <p:cNvPr id="7" name="Right Arrow 6"/>
          <p:cNvSpPr/>
          <p:nvPr/>
        </p:nvSpPr>
        <p:spPr>
          <a:xfrm>
            <a:off x="3200400" y="3581400"/>
            <a:ext cx="3200400" cy="68580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Font typeface="Arial" pitchFamily="34" charset="0"/>
              <a:buChar char="•"/>
            </a:pPr>
            <a:r>
              <a:rPr lang="en-US" dirty="0"/>
              <a:t> All proportions are equal</a:t>
            </a:r>
          </a:p>
        </p:txBody>
      </p:sp>
      <p:sp>
        <p:nvSpPr>
          <p:cNvPr id="8" name="Right Arrow 7"/>
          <p:cNvSpPr/>
          <p:nvPr/>
        </p:nvSpPr>
        <p:spPr>
          <a:xfrm>
            <a:off x="3200400" y="4648200"/>
            <a:ext cx="3200400" cy="68580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Font typeface="Arial" pitchFamily="34" charset="0"/>
              <a:buChar char="•"/>
            </a:pPr>
            <a:r>
              <a:rPr lang="en-US" dirty="0"/>
              <a:t> Not all Proportions are equal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324600" y="3352800"/>
            <a:ext cx="2590800" cy="21336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sz="2000" dirty="0"/>
              <a:t>Check p-value</a:t>
            </a:r>
          </a:p>
          <a:p>
            <a:pPr marL="342900" indent="-342900">
              <a:buAutoNum type="arabicPeriod"/>
            </a:pPr>
            <a:r>
              <a:rPr lang="en-US" sz="2000" dirty="0"/>
              <a:t>If p-Value &lt; alpha, we reject Null Hypothesis</a:t>
            </a:r>
          </a:p>
        </p:txBody>
      </p:sp>
      <p:sp>
        <p:nvSpPr>
          <p:cNvPr id="10" name="Cube 9"/>
          <p:cNvSpPr/>
          <p:nvPr/>
        </p:nvSpPr>
        <p:spPr>
          <a:xfrm>
            <a:off x="381000" y="5791200"/>
            <a:ext cx="3657600" cy="838200"/>
          </a:xfrm>
          <a:prstGeom prst="cub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Buyer Ratio.mtw</a:t>
            </a:r>
          </a:p>
        </p:txBody>
      </p:sp>
    </p:spTree>
    <p:extLst>
      <p:ext uri="{BB962C8B-B14F-4D97-AF65-F5344CB8AC3E}">
        <p14:creationId xmlns:p14="http://schemas.microsoft.com/office/powerpoint/2010/main" val="2926203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/>
              <a:t>Hypothesis Testing Exercise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763000" cy="556260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/>
              <a:t>     </a:t>
            </a:r>
            <a:r>
              <a:rPr lang="en-US" dirty="0" err="1"/>
              <a:t>TeleCall</a:t>
            </a:r>
            <a:r>
              <a:rPr lang="en-US" dirty="0"/>
              <a:t> uses 4 centers around the globe to process customer order forms. They audit a certain %  of the customer order forms. Any error in order form renders it defective and has to be reworked before processing.  The manager wants to check whether the defective %  varies by centre. Please analyze the data at </a:t>
            </a:r>
            <a:r>
              <a:rPr lang="en-US" i="1" dirty="0"/>
              <a:t>5% </a:t>
            </a:r>
            <a:r>
              <a:rPr lang="en-US" dirty="0"/>
              <a:t>significance level and help the manager draw appropriate inferences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Minitab File: </a:t>
            </a:r>
            <a:r>
              <a:rPr lang="en-US" b="1" dirty="0" err="1"/>
              <a:t>CustomerOrderForm.mtw</a:t>
            </a:r>
            <a:endParaRPr lang="en-US" b="1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IN" dirty="0"/>
              <a:t>Ans) Inference: As (</a:t>
            </a:r>
            <a:r>
              <a:rPr lang="en-IN" dirty="0" err="1"/>
              <a:t>p_value</a:t>
            </a:r>
            <a:r>
              <a:rPr lang="en-IN" dirty="0"/>
              <a:t> = 0.2771) &gt; (</a:t>
            </a:r>
            <a:r>
              <a:rPr lang="el-GR" dirty="0"/>
              <a:t>α = 0.05); </a:t>
            </a:r>
            <a:r>
              <a:rPr lang="en-IN" dirty="0"/>
              <a:t>Accept Null </a:t>
            </a:r>
            <a:r>
              <a:rPr lang="en-IN" dirty="0" err="1"/>
              <a:t>Hypthesis</a:t>
            </a:r>
            <a:r>
              <a:rPr lang="en-IN" dirty="0"/>
              <a:t> i.e. Independence of categorical variables Thus, customer order forms defective % does not varies by centre.</a:t>
            </a:r>
            <a:endParaRPr lang="en-US" dirty="0"/>
          </a:p>
          <a:p>
            <a:pPr>
              <a:buNone/>
            </a:pPr>
            <a:r>
              <a:rPr lang="en-US" dirty="0"/>
              <a:t> </a:t>
            </a:r>
          </a:p>
          <a:p>
            <a:pPr>
              <a:buNone/>
            </a:pPr>
            <a:r>
              <a:rPr lang="en-US" dirty="0"/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118970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E0A9A-2A5B-EB06-A181-F79F0AC75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15EF7-79FD-295A-5699-75DE2EA3D5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3.Ans )</a:t>
            </a:r>
            <a:r>
              <a:rPr lang="en-IN" dirty="0"/>
              <a:t> Inference: As (p-value = 0.6603) &gt; (</a:t>
            </a:r>
            <a:r>
              <a:rPr lang="el-GR" dirty="0"/>
              <a:t>α = 0.05); </a:t>
            </a:r>
            <a:r>
              <a:rPr lang="en-IN" dirty="0"/>
              <a:t>Accept the Null Hypothesis i.e. Independence of categorical variables Thus, male-female buyer rations are similar across regions and are not related.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0482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464</TotalTime>
  <Words>503</Words>
  <Application>Microsoft Macintosh PowerPoint</Application>
  <PresentationFormat>On-screen Show (4:3)</PresentationFormat>
  <Paragraphs>46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Hypothesis Testing Exercise</vt:lpstr>
      <vt:lpstr>Hypothesis Testing Exercise</vt:lpstr>
      <vt:lpstr>Hypothesis Testing Exercise</vt:lpstr>
      <vt:lpstr>Hypothesis Testing Exercise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Hypothesis Testing Exercise</dc:title>
  <dc:creator>bharani kumar</dc:creator>
  <cp:lastModifiedBy>Viswanatha Reddy</cp:lastModifiedBy>
  <cp:revision>4</cp:revision>
  <dcterms:created xsi:type="dcterms:W3CDTF">2015-11-14T12:07:48Z</dcterms:created>
  <dcterms:modified xsi:type="dcterms:W3CDTF">2022-08-06T17:38:03Z</dcterms:modified>
</cp:coreProperties>
</file>