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FsUqBJfYI6/j0i4HCc1PCIJxK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" type="body"/>
          </p:nvPr>
        </p:nvSpPr>
        <p:spPr>
          <a:xfrm rot="5400000">
            <a:off x="2209800" y="0"/>
            <a:ext cx="47244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type="title"/>
          </p:nvPr>
        </p:nvSpPr>
        <p:spPr>
          <a:xfrm rot="5400000">
            <a:off x="4476750" y="2266950"/>
            <a:ext cx="6019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" type="body"/>
          </p:nvPr>
        </p:nvSpPr>
        <p:spPr>
          <a:xfrm rot="5400000">
            <a:off x="514350" y="400050"/>
            <a:ext cx="6019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685800" y="15240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4648200" y="15240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38" name="Google Shape;38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­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0" name="Google Shape;50;p3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3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4E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25450" lvl="0" marL="4572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­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24"/>
          <p:cNvCxnSpPr/>
          <p:nvPr/>
        </p:nvCxnSpPr>
        <p:spPr>
          <a:xfrm>
            <a:off x="609600" y="1447800"/>
            <a:ext cx="61722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4"/>
          <p:cNvSpPr txBox="1"/>
          <p:nvPr>
            <p:ph idx="11" type="ftr"/>
          </p:nvPr>
        </p:nvSpPr>
        <p:spPr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5" name="Google Shape;15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600" y="258213"/>
            <a:ext cx="1851288" cy="4686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holoviews.org/user_guide/Colormaps.html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vplot.holoviz.org/" TargetMode="External"/><Relationship Id="rId4" Type="http://schemas.openxmlformats.org/officeDocument/2006/relationships/hyperlink" Target="http://pandas.pydata.org/" TargetMode="External"/><Relationship Id="rId5" Type="http://schemas.openxmlformats.org/officeDocument/2006/relationships/hyperlink" Target="http://bokeh.pydata.org/" TargetMode="External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304800" y="1752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07: Interaction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1219200" y="3276600"/>
            <a:ext cx="6629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GB"/>
              <a:t>Chris Walshaw</a:t>
            </a:r>
            <a:endParaRPr/>
          </a:p>
          <a:p>
            <a:pPr indent="0" lvl="0" marL="0" rtl="0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GB"/>
              <a:t>Computing &amp; Mathematical Sciences</a:t>
            </a:r>
            <a:endParaRPr/>
          </a:p>
          <a:p>
            <a:pPr indent="0" lvl="0" marL="0" rtl="0" algn="ctr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GB"/>
              <a:t>University of Greenwich</a:t>
            </a:r>
            <a:endParaRPr/>
          </a:p>
        </p:txBody>
      </p:sp>
      <p:sp>
        <p:nvSpPr>
          <p:cNvPr id="70" name="Google Shape;70;p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05LinePlot high volume subplots tools.py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By default, hvPlot includes pan, box zoom, wheel zoom, save (as .png) &amp; reset tools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however, it’s possible to add to these</a:t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Changes are shown in bold again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when you specify the list of tools, none are included by default, so most of the list are reinstating the defaults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however, the new ones (undo, redo and hover) are really useful - </a:t>
            </a:r>
            <a:r>
              <a:rPr b="1" lang="en-GB"/>
              <a:t>demo</a:t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0" name="Google Shape;150;p10"/>
          <p:cNvSpPr txBox="1"/>
          <p:nvPr/>
        </p:nvSpPr>
        <p:spPr>
          <a:xfrm>
            <a:off x="682472" y="2479431"/>
            <a:ext cx="7772400" cy="1938992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'F', 'L']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data[selected].hvplot.line(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frame_height=200, frame_width=600,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xlabel='Date', ylabel='Units sold',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title='High Volume Products',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tools=['pan', 'box_zoom', 'wheel_zoom', 'undo', 'redo', 'hover', 'save', 'reset']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subplots=True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).cols(1)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pic>
        <p:nvPicPr>
          <p:cNvPr descr="A close up of a cats face&#10;&#10;Description automatically generated"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5724" y="2743200"/>
            <a:ext cx="3998347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2" name="Google Shape;152;p10"/>
          <p:cNvCxnSpPr/>
          <p:nvPr/>
        </p:nvCxnSpPr>
        <p:spPr>
          <a:xfrm flipH="1" rot="10800000">
            <a:off x="4114800" y="3124200"/>
            <a:ext cx="2895600" cy="24384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10"/>
          <p:cNvCxnSpPr/>
          <p:nvPr/>
        </p:nvCxnSpPr>
        <p:spPr>
          <a:xfrm flipH="1" rot="10800000">
            <a:off x="4643981" y="3124200"/>
            <a:ext cx="2689226" cy="24384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10"/>
          <p:cNvCxnSpPr/>
          <p:nvPr/>
        </p:nvCxnSpPr>
        <p:spPr>
          <a:xfrm flipH="1" rot="10800000">
            <a:off x="5740642" y="3276600"/>
            <a:ext cx="2031758" cy="22860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06Histogram high volume.py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Of course, hvPlot can do other types of chart / plot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next 2 examples are histograms for high volume products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main changes are shown in bold – essentially just changing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.line() </a:t>
            </a:r>
            <a:r>
              <a:rPr lang="en-GB"/>
              <a:t>to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.hist() </a:t>
            </a:r>
            <a:r>
              <a:rPr lang="en-GB"/>
              <a:t>and adjusting the labels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alpha parameter makes the bars semi-transparent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can also use with other types of plot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muted parameters mean that when you click on an item in the legend, its histogram disappears rather than being dimmed – </a:t>
            </a:r>
            <a:r>
              <a:rPr b="1" lang="en-GB"/>
              <a:t>demo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can also use with other types of plot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11"/>
          <p:cNvSpPr txBox="1"/>
          <p:nvPr/>
        </p:nvSpPr>
        <p:spPr>
          <a:xfrm>
            <a:off x="685800" y="2057400"/>
            <a:ext cx="8077200" cy="1938992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'F', 'L']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data[selected].hvplot.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hist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frame_height=500, frame_width=500,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xlabel='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Units sold per day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ylabel='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Frequency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title='High Volume Products',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alpha=0.5, muted_alpha=0, muted_fill_alpha=0, muted_line_alpha=0,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tools=['pan', 'box_zoom', 'wheel_zoom', 'undo', 'redo', 'hover', 'save', 'reset']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 flipH="1" rot="10800000">
            <a:off x="3328" y="2362197"/>
            <a:ext cx="682472" cy="2431363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1"/>
          <p:cNvSpPr/>
          <p:nvPr/>
        </p:nvSpPr>
        <p:spPr>
          <a:xfrm flipH="1" rot="10800000">
            <a:off x="3328" y="3124200"/>
            <a:ext cx="682472" cy="2057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1"/>
          <p:cNvSpPr/>
          <p:nvPr/>
        </p:nvSpPr>
        <p:spPr>
          <a:xfrm flipH="1" rot="10800000">
            <a:off x="0" y="3124200"/>
            <a:ext cx="682472" cy="250755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1323854"/>
            <a:ext cx="2196182" cy="1956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07Histogram high volume custom bins.py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Can also set up the bin sizes ourselves</a:t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changes are shown in bold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although the bin calculations are exactly the same as lecture 05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Now the bins are 10 units wide and aligned on tick marks</a:t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Google Shape;173;p1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685800" y="1905506"/>
            <a:ext cx="8153400" cy="3046988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x_min = 250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x_max = 550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bin_width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n_bins = int((x_max - x_min) / bin_width)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print(str(n_bins) + ' bins')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bins = [(x_min + x * (x_max - x_min) / n_bins) for x in range(int(n_bins))]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data[selected].hvplot.hist(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frame_height=500, frame_width=500,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xlabel='Units sold per day', ylabel='Frequency',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title='High Volume Products',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alpha=0.5, muted_alpha=0, muted_fill_alpha=0, muted_line_alpha=0,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tools=['pan', 'box_zoom', 'wheel_zoom', 'undo', 'redo', 'hover', 'save', 'reset'],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bins=bins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pic>
        <p:nvPicPr>
          <p:cNvPr descr="A screenshot of a cell phone&#10;&#10;Description automatically generated"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233598"/>
            <a:ext cx="2057400" cy="181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/>
          <p:nvPr/>
        </p:nvSpPr>
        <p:spPr>
          <a:xfrm flipH="1" rot="10800000">
            <a:off x="3328" y="2514599"/>
            <a:ext cx="682472" cy="185786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3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08HeatMap correlation.py</a:t>
            </a:r>
            <a:endParaRPr/>
          </a:p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heatmap code is shown below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GB"/>
              <a:t> parameter refers to a colour-map – in this case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coolwarm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for alternatives see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http://holoviews.org/user_guide/Colormaps.html</a:t>
            </a:r>
            <a:r>
              <a:rPr lang="en-GB"/>
              <a:t> 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By default, hvPlot draws the diagonal bottom-left to top-right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invert_yaxis</a:t>
            </a:r>
            <a:r>
              <a:rPr lang="en-GB"/>
              <a:t> option draws it top-left to bottom-right (like Seaborn)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hvPlot colour-map matches the values in the correlation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so if the smallest value is -0.5, it will be shown as the darkest blue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clim</a:t>
            </a:r>
            <a:r>
              <a:rPr lang="en-GB"/>
              <a:t> corrects this so that -1 is mapped to the darkest blue (like Seaborn)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685800" y="1905000"/>
            <a:ext cx="4343400" cy="1384995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data.corr().hvplot.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heatmap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frame_height=500, frame_width=500,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title=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'Product correlations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rot=90,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cmap='coolwarm'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).opts(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invert_yaxis=True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clim=(-1, 1)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9280" y="1539912"/>
            <a:ext cx="2888920" cy="258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3"/>
          <p:cNvSpPr/>
          <p:nvPr/>
        </p:nvSpPr>
        <p:spPr>
          <a:xfrm flipH="1" rot="10800000">
            <a:off x="6383" y="2743198"/>
            <a:ext cx="682472" cy="2438401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3"/>
          <p:cNvSpPr/>
          <p:nvPr/>
        </p:nvSpPr>
        <p:spPr>
          <a:xfrm flipH="1" rot="10800000">
            <a:off x="6383" y="2743200"/>
            <a:ext cx="682472" cy="3200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Composing plots</a:t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7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Having identified correlations (again) in the heatmap we might want to create scatter plots of strongly correlated variables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as before (lecture 04), these are H, M &amp; O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Although we can easily create a scatter plot of any pair, there’s no one function that will do scatter plots of multiple arbitrary pairs like this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Instead, hvPlot offers a really neat way to compose two plots together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if you “</a:t>
            </a:r>
            <a:r>
              <a:rPr b="1" lang="en-GB"/>
              <a:t>add”</a:t>
            </a:r>
            <a:r>
              <a:rPr lang="en-GB"/>
              <a:t> the plots together, using </a:t>
            </a:r>
            <a:r>
              <a:rPr b="1" lang="en-GB"/>
              <a:t>+</a:t>
            </a:r>
            <a:r>
              <a:rPr lang="en-GB"/>
              <a:t>, they appear </a:t>
            </a:r>
            <a:r>
              <a:rPr b="1" lang="en-GB"/>
              <a:t>side-by-side</a:t>
            </a:r>
            <a:r>
              <a:rPr lang="en-GB"/>
              <a:t> and (where possible) their axes are connected</a:t>
            </a:r>
            <a:endParaRPr/>
          </a:p>
          <a:p>
            <a:pPr indent="-190500" lvl="1" marL="571500" rtl="0" algn="l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if you </a:t>
            </a:r>
            <a:r>
              <a:rPr b="1" lang="en-GB"/>
              <a:t>“multiply” </a:t>
            </a:r>
            <a:r>
              <a:rPr lang="en-GB"/>
              <a:t>the plots, using </a:t>
            </a:r>
            <a:r>
              <a:rPr b="1" lang="en-GB"/>
              <a:t>*</a:t>
            </a:r>
            <a:r>
              <a:rPr lang="en-GB"/>
              <a:t>, they are overlaid </a:t>
            </a:r>
            <a:r>
              <a:rPr b="1" lang="en-GB"/>
              <a:t>on top of each other</a:t>
            </a:r>
            <a:endParaRPr/>
          </a:p>
          <a:p>
            <a:pPr indent="-190531" lvl="0" marL="1905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This can create really long lines of code, so use backslash (the \ symbol) to continue on to another line</a:t>
            </a:r>
            <a:endParaRPr/>
          </a:p>
        </p:txBody>
      </p:sp>
      <p:sp>
        <p:nvSpPr>
          <p:cNvPr id="194" name="Google Shape;194;p14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09ScatterPlots selected correlations.py</a:t>
            </a:r>
            <a:endParaRPr/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5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code below creates scatter plots of H, M &amp; O against each other</a:t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Looks a little complicated initially but it’s just 3 separate plots “added” together with line continuations (backslashes) after each addition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xlim</a:t>
            </a:r>
            <a:r>
              <a:rPr lang="en-GB"/>
              <a:t> /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ylim</a:t>
            </a:r>
            <a:r>
              <a:rPr lang="en-GB"/>
              <a:t> parameters just set the same x / y limits on each plot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GB"/>
              <a:t> parameter sets the size of the dots</a:t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685800" y="1752600"/>
            <a:ext cx="4191000" cy="3416320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xlimits = (20, 230)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ylimits = (20, 120)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data.hvplot.scatter(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frame_height=300, frame_width=300,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x='H', y='M', title='H vs M',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xlim=xlimits, ylim=ylimits, size=10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+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data.hvplot.scatter(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frame_height=300, frame_width=300,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x='H', y='O', title='H vs O',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xlim=xlimits, ylim=ylimits, size=10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+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data.hvplot.scatter(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frame_height=300, frame_width=300,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x='M', y='O', title='M vs O',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xlim=xlimits, ylim=ylimits, size=10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pic>
        <p:nvPicPr>
          <p:cNvPr descr="A close up of a map&#10;&#10;Description automatically generated"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561" y="1981200"/>
            <a:ext cx="4433924" cy="165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10ScatterPlot selected correlations.py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5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If you change + to * the scatter plots are overlaid on top of each other</a:t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Each overlay gets a different colour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However now it no longer makes sense to label axes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x-axis is sometimes H and sometimes M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the y-axis is sometimes M and sometimes O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So this plot is hard to interpret despite presenting similar info to example 09</a:t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685800" y="1828800"/>
            <a:ext cx="4191000" cy="3046988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data.hvplot.scatter(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frame_height=300, frame_width=300,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x='H', y='M', 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xlabel='', ylabel=‘’,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xlim=xlimits, ylim=ylimits, size=10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data.hvplot.scatter(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frame_height=300, frame_width=300,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x='H', y='O', 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xlabel='', ylabel='',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xlim=xlimits, ylim=ylimits, size=10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data.hvplot.scatter(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frame_height=300, frame_width=300,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x='M', y='O', 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xlabel='', ylabel='',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xlim=xlimits, ylim=ylimits, size=10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pic>
        <p:nvPicPr>
          <p:cNvPr descr="A screenshot of a cell phone&#10;&#10;Description automatically generated" id="212" name="Google Shape;2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7330" y="1830169"/>
            <a:ext cx="3515216" cy="326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Bubble plots</a:t>
            </a:r>
            <a:endParaRPr/>
          </a:p>
        </p:txBody>
      </p:sp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For the multi-dimensional per product data we will construct bubble plots, same as lecture 06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data is read in and then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summary_data </a:t>
            </a:r>
            <a:r>
              <a:rPr lang="en-GB"/>
              <a:t>dataframe is constructed, as before </a:t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219" name="Google Shape;219;p1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685800" y="2819400"/>
            <a:ext cx="7772400" cy="175432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summary_data = pd.DataFrame(index=data.columns)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summary_data['Price'] = price_per_unit.values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summary_data['Profit'] = profit_per_unit.values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summary_data['Sales'] = data.sum().values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summary_data['Marketing'] = marketing_data.values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summary_data['Advertising'] = summary_data['Marketing'] / summary_data['Sales']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summary_data['Cost'] = summary_data['Price'] - summary_data['Profit']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print(summary_data.head())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print(summary_data.describe())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11BubblePlot profit advertising sales.py</a:t>
            </a:r>
            <a:endParaRPr/>
          </a:p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To turn a scatter plot into a bubble plot, just set the bubble size in another column of the dataframe</a:t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Then pass the bubble size in as a parameter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following parameters are also very useful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alpha</a:t>
            </a:r>
            <a:r>
              <a:rPr lang="en-GB"/>
              <a:t> makes the bubbles semi-transparent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GB"/>
              <a:t> stops bubbles from overlapping the edge of the plot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­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hover_cols='all'</a:t>
            </a:r>
            <a:r>
              <a:rPr lang="en-GB"/>
              <a:t> means that the hovertool displays all variables (not just x, y &amp; bubble size) – can also customise this</a:t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8" name="Google Shape;228;p18"/>
          <p:cNvSpPr txBox="1"/>
          <p:nvPr/>
        </p:nvSpPr>
        <p:spPr>
          <a:xfrm>
            <a:off x="685800" y="2148515"/>
            <a:ext cx="8153400" cy="2123658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summary_data['BubbleSize'] = summary_data['Sales'] * 0.01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summary_data.hvplot.scatter(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frame_height=500, frame_width=500,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title='Profit vs Advertising (vs Sales)',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xlabel='Profit (£/unit)', ylabel='Advertising (£/unit)',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alpha=0.5, padding=0.1, hover_cols='all',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tools=['pan', 'box_zoom', 'wheel_zoom', 'undo', 'redo', 'hover', 'save', 'reset'],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x='Profit', y='Advertising', size='BubbleSize'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6383" y="1600199"/>
            <a:ext cx="682472" cy="86383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8"/>
          <p:cNvSpPr/>
          <p:nvPr/>
        </p:nvSpPr>
        <p:spPr>
          <a:xfrm flipH="1" rot="10800000">
            <a:off x="6383" y="3581400"/>
            <a:ext cx="682472" cy="95454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8"/>
          <p:cNvSpPr/>
          <p:nvPr/>
        </p:nvSpPr>
        <p:spPr>
          <a:xfrm flipH="1" rot="10800000">
            <a:off x="6383" y="3200400"/>
            <a:ext cx="682472" cy="1696288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close up of a map&#10;&#10;Description automatically generated" id="232" name="Google Shape;2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1777093"/>
            <a:ext cx="1600200" cy="1602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white background&#10;&#10;Description automatically generated" id="233" name="Google Shape;2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1" y="3751055"/>
            <a:ext cx="1418208" cy="183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12BubblePlot profit advertising sales limits.py</a:t>
            </a:r>
            <a:endParaRPr/>
          </a:p>
        </p:txBody>
      </p:sp>
      <p:sp>
        <p:nvSpPr>
          <p:cNvPr id="239" name="Google Shape;239;p19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To include limit lines, as before, can create and overlay horizontal lines using holoviews.HLine()</a:t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1" name="Google Shape;241;p19"/>
          <p:cNvSpPr txBox="1"/>
          <p:nvPr/>
        </p:nvSpPr>
        <p:spPr>
          <a:xfrm>
            <a:off x="685800" y="2133600"/>
            <a:ext cx="7772400" cy="4278094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hline200 = hv.HLine(2.00, label='£2.00 per unit')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.opts(line_dash='dashed', line_width=0.5, color='black')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hline100 = hv.HLine(1.00, label='£1.00 per unit')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.opts(line_dash='dashed', line_width=0.5, color='red')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hline050 = hv.HLine(0.50, label='£0.50 per unit')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.opts(line_dash='dashed', line_width=0.5, color='orange')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hline025 = hv.HLine(0.25, label='£0.25 per unit')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.opts(line_dash='dashed', line_width=0.5, color='green')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summary_data.hvplot.scatter(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 # unchanged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hline200 *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hline100 *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hline050 * 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hline025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pic>
        <p:nvPicPr>
          <p:cNvPr descr="A screenshot of a map&#10;&#10;Description automatically generated"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4208255"/>
            <a:ext cx="2133600" cy="2187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/ Objectives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685800" y="1524000"/>
            <a:ext cx="523484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company who supplied the data want to know about products that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don’t sell well or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aren’t very profitable or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cost too much to market or …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Over the last 6 weeks we have looked at different aspects of visualisation using different types of chart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This week we take a look at how we might provide interactive versions of some of these charts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line plots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histograms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scatter plots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bubble plots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…</a:t>
            </a:r>
            <a:endParaRPr/>
          </a:p>
        </p:txBody>
      </p:sp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screenshot of a cell phone&#10;&#10;Description automatically generated"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8290" y="1529179"/>
            <a:ext cx="2769910" cy="24436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79" name="Google Shape;7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1846" y="4016521"/>
            <a:ext cx="2776354" cy="24436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80" name="Google Shape;8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6336" y="1531107"/>
            <a:ext cx="2819400" cy="2620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map&#10;&#10;Description automatically generated" id="81" name="Google Shape;8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48300" y="4181021"/>
            <a:ext cx="2819400" cy="228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13BubblePlot marketing sales profit.py</a:t>
            </a:r>
            <a:endParaRPr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Example 13 is an interactive version of example 10 from last week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697584" y="1828800"/>
            <a:ext cx="7760616" cy="2123658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summary_data['BubbleSize'] = summary_data['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Profit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'] * 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summary_data.hvplot.scatter(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frame_height=500, frame_width=500,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title='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Marketing vs Sales (vs Profit)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xlabel='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Marketing (£)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ylabel='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Sales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alpha=0.5, padding=0.1, hover_cols='all',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tools=['pan', 'box_zoom', 'wheel_zoom', 'undo', 'redo', 'hover', 'save', 'reset'],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x='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Marketing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y='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Sales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size='BubbleSize'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pic>
        <p:nvPicPr>
          <p:cNvPr descr="A close up of a map&#10;&#10;Description automatically generated" id="251" name="Google Shape;2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5928" y="3339927"/>
            <a:ext cx="3215911" cy="306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14BubblePlot marketing sales profit limits.py</a:t>
            </a:r>
            <a:endParaRPr/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Example 14 includes the limit lines too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since the lines are not horizontal we use holoviews.Curve()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-67500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688019" y="2048929"/>
            <a:ext cx="7770181" cy="3293209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hline200 = hv.Curve([(0, 0), (40000,  20000)], label='£2.00 per unit’)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.opts(line_dash='dashed', line_width=0.5, color='black')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hline100 = hv.Curve([(0, 0), (40000,  40000)], label='£1.00 per unit’)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.opts(line_dash='dashed', line_width=0.5, color='red')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hline050 = hv.Curve([(0, 0), (40000,  80000)], label='£0.50 per unit’)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.opts(line_dash='dashed', line_width=0.5, color='orange')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hline025 = hv.Curve([(0, 0), (40000, 160000)], label='£0.25 per unit’)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.opts(line_dash='dashed', line_width=0.5, color='green')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summary_data.hvplot.scatter(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 # unchanged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hline200 *\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hline100 *\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hline050 *\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hline025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pic>
        <p:nvPicPr>
          <p:cNvPr descr="A close up of a map&#10;&#10;Description automatically generated" id="260" name="Google Shape;2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024" y="3581400"/>
            <a:ext cx="3341594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 for notebooks</a:t>
            </a:r>
            <a:endParaRPr/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Python notebooks need some changes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 Colab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at the top </a:t>
            </a:r>
            <a:endParaRPr/>
          </a:p>
          <a:p>
            <a:pPr indent="0" lvl="1" marL="3810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!pip install hvplot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810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import holoviews as hv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­"/>
            </a:pPr>
            <a:r>
              <a:rPr lang="en-GB">
                <a:solidFill>
                  <a:srgbClr val="000000"/>
                </a:solidFill>
              </a:rPr>
              <a:t>in every code cell, replace “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r>
              <a:rPr lang="en-GB">
                <a:solidFill>
                  <a:srgbClr val="000000"/>
                </a:solidFill>
              </a:rPr>
              <a:t>” with</a:t>
            </a:r>
            <a:endParaRPr/>
          </a:p>
          <a:p>
            <a:pPr indent="0" lvl="1" marL="3810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hv.extension('bokeh')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810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plot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 Jupyter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you can do exactly the same as above for Colab … 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… this will work but make the run-time very slow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Alternatively, in Jupyter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make sure hvplot is installed (use “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pip install hvplot</a:t>
            </a:r>
            <a:r>
              <a:rPr lang="en-GB"/>
              <a:t>” in a command prompt)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­"/>
            </a:pPr>
            <a:r>
              <a:rPr lang="en-GB">
                <a:solidFill>
                  <a:srgbClr val="000000"/>
                </a:solidFill>
              </a:rPr>
              <a:t>in every code cell, replace “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r>
              <a:rPr lang="en-GB">
                <a:solidFill>
                  <a:srgbClr val="000000"/>
                </a:solidFill>
              </a:rPr>
              <a:t>” with</a:t>
            </a:r>
            <a:endParaRPr/>
          </a:p>
          <a:p>
            <a:pPr indent="0" lvl="1" marL="3810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plot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67" name="Google Shape;267;p22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summary</a:t>
            </a:r>
            <a:endParaRPr/>
          </a:p>
        </p:txBody>
      </p:sp>
      <p:sp>
        <p:nvSpPr>
          <p:cNvPr id="273" name="Google Shape;273;p23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8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No particular data conclusions this week</a:t>
            </a:r>
            <a:endParaRPr/>
          </a:p>
          <a:p>
            <a:pPr indent="-190500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Looked at creating interactive visualisations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line plots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histograms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heatmaps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scatter plots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bubble plots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… and others are possible</a:t>
            </a:r>
            <a:endParaRPr/>
          </a:p>
          <a:p>
            <a:pPr indent="-190500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Interactive visualisations 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sometimes take a little more effort (although this week they are fairly straightforward) 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but give the user many more options to explore the data for themselves</a:t>
            </a:r>
            <a:endParaRPr/>
          </a:p>
        </p:txBody>
      </p:sp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Interaction trade-off</a:t>
            </a:r>
            <a:endParaRPr/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8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There is a trade-off to using interactive visualisations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sometimes the code can be a bit harder to construct (particularly dashboards – next week)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but the user can do much more with an interactive chart</a:t>
            </a:r>
            <a:endParaRPr/>
          </a:p>
          <a:p>
            <a:pPr indent="-190500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If you are doing exploratory data analysis for yourself you might not bother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you can just change the code to change the visualisation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although interactive visualisation may save you time in the long run</a:t>
            </a:r>
            <a:endParaRPr/>
          </a:p>
          <a:p>
            <a:pPr indent="-190500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If you are doing explanatory data analysis for someone else it can be worth the effort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allows the user to really explore the data themselves</a:t>
            </a:r>
            <a:endParaRPr/>
          </a:p>
          <a:p>
            <a:pPr indent="-190500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more next week!</a:t>
            </a:r>
            <a:endParaRPr/>
          </a:p>
        </p:txBody>
      </p:sp>
      <p:sp>
        <p:nvSpPr>
          <p:cNvPr id="88" name="Google Shape;88;p3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hvPlot / HoloViews / Bokeh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This week we will </a:t>
            </a:r>
            <a:r>
              <a:rPr b="1" lang="en-GB"/>
              <a:t>not</a:t>
            </a:r>
            <a:r>
              <a:rPr lang="en-GB"/>
              <a:t> be using matplotlib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although strictly speaking standalone matplotlib examples are interactive, using the buttons                                (bottom left), the interaction is very limited – </a:t>
            </a:r>
            <a:r>
              <a:rPr b="1" lang="en-GB"/>
              <a:t>demo</a:t>
            </a:r>
            <a:r>
              <a:rPr lang="en-GB"/>
              <a:t> …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… and these don’t work in Colab / Jupyter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Instead we shall be using a different visualisation library called </a:t>
            </a:r>
            <a:r>
              <a:rPr b="1" lang="en-GB"/>
              <a:t>hvPlot</a:t>
            </a:r>
            <a:r>
              <a:rPr lang="en-GB"/>
              <a:t> which is built on </a:t>
            </a:r>
            <a:r>
              <a:rPr b="1" lang="en-GB"/>
              <a:t>HoloViews</a:t>
            </a:r>
            <a:r>
              <a:rPr lang="en-GB"/>
              <a:t> and </a:t>
            </a:r>
            <a:r>
              <a:rPr b="1" lang="en-GB"/>
              <a:t>Bokeh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see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hvplot.holoviz.org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-GB" sz="2600"/>
              <a:t>“</a:t>
            </a:r>
            <a:r>
              <a:rPr b="1" i="1" lang="en-GB" sz="2600"/>
              <a:t>hvPlot</a:t>
            </a:r>
            <a:r>
              <a:rPr i="1" lang="en-GB" sz="2600"/>
              <a:t> provides an alternative for the static plotting API provided by </a:t>
            </a:r>
            <a:r>
              <a:rPr i="1" lang="en-GB" sz="2600" u="sng">
                <a:solidFill>
                  <a:schemeClr val="hlink"/>
                </a:solidFill>
                <a:hlinkClick r:id="rId4"/>
              </a:rPr>
              <a:t>Pandas</a:t>
            </a:r>
            <a:r>
              <a:rPr i="1" lang="en-GB" sz="2600"/>
              <a:t>, with an interactive </a:t>
            </a:r>
            <a:r>
              <a:rPr i="1" lang="en-GB" sz="2600" u="sng">
                <a:solidFill>
                  <a:schemeClr val="hlink"/>
                </a:solidFill>
                <a:hlinkClick r:id="rId5"/>
              </a:rPr>
              <a:t>Bokeh</a:t>
            </a:r>
            <a:r>
              <a:rPr i="1" lang="en-GB" sz="2600"/>
              <a:t>-based plotting API that supports panning, zooming, hovering, and clickable/selectable legends”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When you run an hvPlot standalone Python example (a .py file), it creates an HTML page with built-in JavaScript code used to provide the interaction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you don’t need to do any coding in HTML or JavaScript</a:t>
            </a:r>
            <a:endParaRPr/>
          </a:p>
          <a:p>
            <a:pPr indent="-190500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but you can copy the file onto a website for anyone to look at</a:t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When you run an hvPlot example in Jupyter or Colab the HTML / JavaScript appears in the notebook’s output and you can interact with it there</a:t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Figure 1" id="96" name="Google Shape;96;p4"/>
          <p:cNvPicPr preferRelativeResize="0"/>
          <p:nvPr/>
        </p:nvPicPr>
        <p:blipFill rotWithShape="1">
          <a:blip r:embed="rId6">
            <a:alphaModFix/>
          </a:blip>
          <a:srcRect b="1111" l="1262" r="69020" t="95554"/>
          <a:stretch/>
        </p:blipFill>
        <p:spPr>
          <a:xfrm>
            <a:off x="2971800" y="2057400"/>
            <a:ext cx="1752600" cy="210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features</a:t>
            </a:r>
            <a:endParaRPr/>
          </a:p>
        </p:txBody>
      </p:sp>
      <p:sp>
        <p:nvSpPr>
          <p:cNvPr id="102" name="Google Shape;102;p5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62500" lnSpcReduction="20000"/>
          </a:bodyPr>
          <a:lstStyle/>
          <a:p>
            <a:pPr indent="-67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400"/>
              <a:t>All of today’s examples contain similar lines of code at the top</a:t>
            </a:r>
            <a:endParaRPr/>
          </a:p>
          <a:p>
            <a:pPr indent="-190531" lvl="1" marL="571500" rtl="0" algn="l"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 sz="2900"/>
              <a:t>import the libraries (sometimes we need holoviews elements too)</a:t>
            </a:r>
            <a:endParaRPr/>
          </a:p>
          <a:p>
            <a:pPr indent="-190531" lvl="1" marL="571500" rtl="0" algn="l"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 sz="2900"/>
              <a:t>read in the daily sales data and convert the index to datetime (same as our other examples)</a:t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7312" lvl="1" marL="57150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There are some other minor differences when using Colab or Jupyter – see the end of the lecture notes</a:t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685800" y="2971800"/>
            <a:ext cx="7772400" cy="1600438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hvplot.pandas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pd.read_csv('https://tinyurl.com/ChrisCoDV/Products/DailySales.csv’,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index_col=0)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data.index = pd.to_datetime(data.index)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print(data.head())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01LinePlot all.py</a:t>
            </a:r>
            <a:endParaRPr/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55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can now easily create an interactive line plot with a line for each time-series in the data</a:t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2232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This is very similar to the Pandas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.plot.line() </a:t>
            </a:r>
            <a:r>
              <a:rPr lang="en-GB"/>
              <a:t>examples from lecture 01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except we use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.hvplot.line() </a:t>
            </a:r>
            <a:r>
              <a:rPr lang="en-GB"/>
              <a:t>instead and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hvplot.show() </a:t>
            </a:r>
            <a:r>
              <a:rPr lang="en-GB"/>
              <a:t>to show the plot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We are also passing some metadata (frame size, labels, title)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also possible with Pandas but we didn’t bother before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interactive buttons (top right) aren’t so different from matplotlib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pan, box zoom, wheel zoom, save (as .png), reset - </a:t>
            </a:r>
            <a:r>
              <a:rPr b="1" lang="en-GB"/>
              <a:t>demo</a:t>
            </a:r>
            <a:endParaRPr/>
          </a:p>
          <a:p>
            <a:pPr indent="-190500" lvl="0" marL="190500" rtl="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However the interactive legend is new and really useful</a:t>
            </a:r>
            <a:endParaRPr/>
          </a:p>
          <a:p>
            <a:pPr indent="-190499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just click on a product in the legend to dim / un-dim it - </a:t>
            </a:r>
            <a:r>
              <a:rPr b="1" lang="en-GB"/>
              <a:t>demo</a:t>
            </a:r>
            <a:endParaRPr/>
          </a:p>
          <a:p>
            <a:pPr indent="-99694" lvl="1" marL="5715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6"/>
          <p:cNvSpPr txBox="1"/>
          <p:nvPr/>
        </p:nvSpPr>
        <p:spPr>
          <a:xfrm>
            <a:off x="681087" y="2195773"/>
            <a:ext cx="3890913" cy="1200329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data.hvplot.line(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frame_height=500, frame_width=500,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xlabel='Date', ylabel='Units sold',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title='All Products'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pic>
        <p:nvPicPr>
          <p:cNvPr descr="A screenshot of a cell phone&#10;&#10;Description automatically generated"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2165" y="1752601"/>
            <a:ext cx="2166035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6"/>
          <p:cNvCxnSpPr/>
          <p:nvPr/>
        </p:nvCxnSpPr>
        <p:spPr>
          <a:xfrm flipH="1" rot="10800000">
            <a:off x="4191000" y="2329302"/>
            <a:ext cx="4076700" cy="2318898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02LinePlot high volume.py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92500" lnSpcReduction="20000"/>
          </a:bodyPr>
          <a:lstStyle/>
          <a:p>
            <a:pPr indent="-190531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It is also easy to create line plots for selected products</a:t>
            </a:r>
            <a:endParaRPr/>
          </a:p>
          <a:p>
            <a:pPr indent="-8445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445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445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445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445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445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31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only changes are shown in bold</a:t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445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445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782" lvl="1" marL="5715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782" lvl="1" marL="5715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782" lvl="1" marL="5715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782" lvl="1" marL="5715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782" lvl="1" marL="571500" rtl="0" algn="l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445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445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445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445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8445" lvl="0" marL="19050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685800" y="2286000"/>
            <a:ext cx="3886200" cy="1569660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'F', 'L']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data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[selected]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.hvplot.line(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frame_height=500, frame_width=500,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xlabel='Date', ylabel='Units sold',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title='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High Volume</a:t>
            </a: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Products'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pic>
        <p:nvPicPr>
          <p:cNvPr descr="A screenshot of a cell phone&#10;&#10;Description automatically generated"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2609" y="2009489"/>
            <a:ext cx="3805591" cy="335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03LinePlot high volume subplots.py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70000" lnSpcReduction="2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Alternatively use faceting (subplots) to show the lines individually</a:t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one change is shown in bold</a:t>
            </a:r>
            <a:endParaRPr/>
          </a:p>
          <a:p>
            <a:pPr indent="-19050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­"/>
            </a:pPr>
            <a:r>
              <a:rPr lang="en-GB"/>
              <a:t>just an extra parameter setting</a:t>
            </a:r>
            <a:endParaRPr/>
          </a:p>
          <a:p>
            <a:pPr indent="-190500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Also, hvPlot connects the axes up when zooming - </a:t>
            </a:r>
            <a:r>
              <a:rPr b="1" lang="en-GB"/>
              <a:t>demo</a:t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74930" lvl="1" marL="571500" rtl="0" algn="l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2704" lvl="0" marL="1905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685800" y="2131874"/>
            <a:ext cx="3505200" cy="175432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'F', 'L']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data[selected].hvplot.line(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frame_height=300, frame_width=300,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xlabel='Date', ylabel='Units sold',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title='High Volume Products',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subplots=True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pic>
        <p:nvPicPr>
          <p:cNvPr descr="A screenshot of a cell phone&#10;&#10;Description automatically generated"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1886874"/>
            <a:ext cx="4267200" cy="16069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map&#10;&#10;Description automatically generated" id="133" name="Google Shape;13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3462372"/>
            <a:ext cx="4267200" cy="164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04LinePlot high volume subplots vertical.py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85000" lnSpcReduction="10000"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Almost as easy to create a vertical column of plots</a:t>
            </a:r>
            <a:endParaRPr/>
          </a:p>
          <a:p>
            <a:pPr indent="-23177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3177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90500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The change is in bold</a:t>
            </a:r>
            <a:endParaRPr/>
          </a:p>
          <a:p>
            <a:pPr indent="-23177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3177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-50165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0165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50165" lvl="1" marL="5715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3177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3177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3177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3177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3177" lvl="0" marL="19050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 txBox="1"/>
          <p:nvPr>
            <p:ph idx="12" type="sldNum"/>
          </p:nvPr>
        </p:nvSpPr>
        <p:spPr>
          <a:xfrm>
            <a:off x="8077200" y="6324600"/>
            <a:ext cx="38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1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719091" y="1981200"/>
            <a:ext cx="3886200" cy="175432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selected = ['A', 'F', 'L']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 = data[selected].hvplot.line(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frame_height=200, frame_width=600,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xlabel='Date', ylabel='Units sold',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title='High Volume Products',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subplots=True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.cols(1)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hvplot.show(plot)</a:t>
            </a:r>
            <a:endParaRPr/>
          </a:p>
        </p:txBody>
      </p:sp>
      <p:pic>
        <p:nvPicPr>
          <p:cNvPr descr="A screenshot of a cell phone&#10;&#10;Description automatically generated"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1" y="1981199"/>
            <a:ext cx="3505200" cy="45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2002-08-02T19:17:07Z</dcterms:created>
  <dc:creator>Chris Walshaw</dc:creator>
</cp:coreProperties>
</file>