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257" r:id="rId2"/>
    <p:sldId id="279" r:id="rId3"/>
    <p:sldId id="280" r:id="rId4"/>
    <p:sldId id="314" r:id="rId5"/>
    <p:sldId id="319" r:id="rId6"/>
    <p:sldId id="320" r:id="rId7"/>
    <p:sldId id="317" r:id="rId8"/>
    <p:sldId id="331" r:id="rId9"/>
    <p:sldId id="322" r:id="rId10"/>
    <p:sldId id="325" r:id="rId11"/>
    <p:sldId id="333" r:id="rId12"/>
    <p:sldId id="334" r:id="rId13"/>
    <p:sldId id="323" r:id="rId14"/>
    <p:sldId id="272" r:id="rId15"/>
    <p:sldId id="274" r:id="rId16"/>
    <p:sldId id="275" r:id="rId17"/>
    <p:sldId id="276" r:id="rId18"/>
    <p:sldId id="281" r:id="rId19"/>
    <p:sldId id="283" r:id="rId20"/>
    <p:sldId id="329" r:id="rId21"/>
    <p:sldId id="330" r:id="rId22"/>
    <p:sldId id="296" r:id="rId23"/>
    <p:sldId id="297" r:id="rId24"/>
    <p:sldId id="301" r:id="rId25"/>
    <p:sldId id="304" r:id="rId26"/>
    <p:sldId id="406" r:id="rId27"/>
    <p:sldId id="285" r:id="rId28"/>
    <p:sldId id="286" r:id="rId29"/>
    <p:sldId id="372" r:id="rId30"/>
    <p:sldId id="373" r:id="rId31"/>
    <p:sldId id="374" r:id="rId32"/>
    <p:sldId id="375" r:id="rId33"/>
    <p:sldId id="376" r:id="rId34"/>
    <p:sldId id="377" r:id="rId35"/>
    <p:sldId id="396" r:id="rId36"/>
    <p:sldId id="405" r:id="rId37"/>
    <p:sldId id="400" r:id="rId38"/>
    <p:sldId id="398" r:id="rId39"/>
    <p:sldId id="399" r:id="rId40"/>
    <p:sldId id="401" r:id="rId41"/>
    <p:sldId id="403" r:id="rId42"/>
    <p:sldId id="379" r:id="rId43"/>
    <p:sldId id="380" r:id="rId44"/>
    <p:sldId id="378" r:id="rId45"/>
    <p:sldId id="290"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56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89846" autoAdjust="0"/>
  </p:normalViewPr>
  <p:slideViewPr>
    <p:cSldViewPr>
      <p:cViewPr varScale="1">
        <p:scale>
          <a:sx n="57" d="100"/>
          <a:sy n="57" d="100"/>
        </p:scale>
        <p:origin x="1720" y="32"/>
      </p:cViewPr>
      <p:guideLst>
        <p:guide orient="horz" pos="2160"/>
        <p:guide pos="2880"/>
      </p:guideLst>
    </p:cSldViewPr>
  </p:slideViewPr>
  <p:notesTextViewPr>
    <p:cViewPr>
      <p:scale>
        <a:sx n="1" d="1"/>
        <a:sy n="1" d="1"/>
      </p:scale>
      <p:origin x="0" y="0"/>
    </p:cViewPr>
  </p:notesTextViewPr>
  <p:notesViewPr>
    <p:cSldViewPr>
      <p:cViewPr varScale="1">
        <p:scale>
          <a:sx n="51" d="100"/>
          <a:sy n="51" d="100"/>
        </p:scale>
        <p:origin x="2624" y="4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FD41BB-0ACD-4840-B6D7-A6C9CCB7C7A3}" type="datetimeFigureOut">
              <a:rPr lang="en-IN" smtClean="0"/>
              <a:t>30-07-2023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C8B0EA-3A0B-48ED-AAE2-A8982A95A269}" type="slidenum">
              <a:rPr lang="en-IN" smtClean="0"/>
              <a:t>‹#›</a:t>
            </a:fld>
            <a:endParaRPr lang="en-IN"/>
          </a:p>
        </p:txBody>
      </p:sp>
    </p:spTree>
    <p:extLst>
      <p:ext uri="{BB962C8B-B14F-4D97-AF65-F5344CB8AC3E}">
        <p14:creationId xmlns:p14="http://schemas.microsoft.com/office/powerpoint/2010/main" val="2236492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C57723-2B2A-408F-941F-6B180FFA7650}" type="datetimeFigureOut">
              <a:rPr lang="en-IN" smtClean="0"/>
              <a:t>30-07-2023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02AD00-E595-4AD5-9BB4-C3C4707C4755}" type="slidenum">
              <a:rPr lang="en-IN" smtClean="0"/>
              <a:t>‹#›</a:t>
            </a:fld>
            <a:endParaRPr lang="en-IN"/>
          </a:p>
        </p:txBody>
      </p:sp>
    </p:spTree>
    <p:extLst>
      <p:ext uri="{BB962C8B-B14F-4D97-AF65-F5344CB8AC3E}">
        <p14:creationId xmlns:p14="http://schemas.microsoft.com/office/powerpoint/2010/main" val="1717286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702AD00-E595-4AD5-9BB4-C3C4707C4755}" type="slidenum">
              <a:rPr lang="en-IN" smtClean="0"/>
              <a:t>1</a:t>
            </a:fld>
            <a:endParaRPr lang="en-IN"/>
          </a:p>
        </p:txBody>
      </p:sp>
    </p:spTree>
    <p:extLst>
      <p:ext uri="{BB962C8B-B14F-4D97-AF65-F5344CB8AC3E}">
        <p14:creationId xmlns:p14="http://schemas.microsoft.com/office/powerpoint/2010/main" val="3320353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702AD00-E595-4AD5-9BB4-C3C4707C4755}" type="slidenum">
              <a:rPr lang="en-IN" smtClean="0"/>
              <a:t>25</a:t>
            </a:fld>
            <a:endParaRPr lang="en-IN"/>
          </a:p>
        </p:txBody>
      </p:sp>
    </p:spTree>
    <p:extLst>
      <p:ext uri="{BB962C8B-B14F-4D97-AF65-F5344CB8AC3E}">
        <p14:creationId xmlns:p14="http://schemas.microsoft.com/office/powerpoint/2010/main" val="1436495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702AD00-E595-4AD5-9BB4-C3C4707C4755}" type="slidenum">
              <a:rPr lang="en-IN" smtClean="0"/>
              <a:t>32</a:t>
            </a:fld>
            <a:endParaRPr lang="en-IN"/>
          </a:p>
        </p:txBody>
      </p:sp>
    </p:spTree>
    <p:extLst>
      <p:ext uri="{BB962C8B-B14F-4D97-AF65-F5344CB8AC3E}">
        <p14:creationId xmlns:p14="http://schemas.microsoft.com/office/powerpoint/2010/main" val="3972868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crop and title</a:t>
            </a:r>
          </a:p>
          <a:p>
            <a:r>
              <a:rPr lang="en-US" dirty="0"/>
              <a:t>Example for facial </a:t>
            </a:r>
            <a:r>
              <a:rPr lang="en-US" dirty="0" err="1"/>
              <a:t>exp</a:t>
            </a:r>
            <a:r>
              <a:rPr lang="en-US" dirty="0"/>
              <a:t> using CNN model</a:t>
            </a:r>
          </a:p>
        </p:txBody>
      </p:sp>
      <p:sp>
        <p:nvSpPr>
          <p:cNvPr id="4" name="Slide Number Placeholder 3"/>
          <p:cNvSpPr>
            <a:spLocks noGrp="1"/>
          </p:cNvSpPr>
          <p:nvPr>
            <p:ph type="sldNum" sz="quarter" idx="10"/>
          </p:nvPr>
        </p:nvSpPr>
        <p:spPr/>
        <p:txBody>
          <a:bodyPr/>
          <a:lstStyle/>
          <a:p>
            <a:fld id="{DF96128A-5E4D-4A5D-8682-42A33F4A8F26}" type="slidenum">
              <a:rPr lang="en-IN" smtClean="0"/>
              <a:t>39</a:t>
            </a:fld>
            <a:endParaRPr lang="en-IN"/>
          </a:p>
        </p:txBody>
      </p:sp>
    </p:spTree>
    <p:extLst>
      <p:ext uri="{BB962C8B-B14F-4D97-AF65-F5344CB8AC3E}">
        <p14:creationId xmlns:p14="http://schemas.microsoft.com/office/powerpoint/2010/main" val="695214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Some of these architectures in </a:t>
            </a:r>
            <a:r>
              <a:rPr lang="en-IN" dirty="0" err="1"/>
              <a:t>ImageNet</a:t>
            </a:r>
            <a:r>
              <a:rPr lang="en-IN" dirty="0"/>
              <a:t> Large Scale Visual Recognition Competition(ILSVRC) </a:t>
            </a:r>
          </a:p>
          <a:p>
            <a:r>
              <a:rPr lang="en-IN" dirty="0" err="1"/>
              <a:t>AlexNet</a:t>
            </a:r>
            <a:r>
              <a:rPr lang="en-IN" dirty="0"/>
              <a:t> ILSVRC-2012</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ZFNet</a:t>
            </a:r>
            <a:r>
              <a:rPr lang="en-IN" dirty="0"/>
              <a:t> ILSVRC-2013</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GoogleNet</a:t>
            </a:r>
            <a:r>
              <a:rPr lang="en-IN" dirty="0"/>
              <a:t> ILSVRC-2014-winner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VGGNet</a:t>
            </a:r>
            <a:r>
              <a:rPr lang="en-IN" dirty="0"/>
              <a:t> ILSVRC-2014-runner</a:t>
            </a:r>
          </a:p>
          <a:p>
            <a:endParaRPr lang="en-IN" dirty="0"/>
          </a:p>
        </p:txBody>
      </p:sp>
      <p:sp>
        <p:nvSpPr>
          <p:cNvPr id="4" name="Slide Number Placeholder 3"/>
          <p:cNvSpPr>
            <a:spLocks noGrp="1"/>
          </p:cNvSpPr>
          <p:nvPr>
            <p:ph type="sldNum" sz="quarter" idx="10"/>
          </p:nvPr>
        </p:nvSpPr>
        <p:spPr/>
        <p:txBody>
          <a:bodyPr/>
          <a:lstStyle/>
          <a:p>
            <a:fld id="{8702AD00-E595-4AD5-9BB4-C3C4707C4755}" type="slidenum">
              <a:rPr lang="en-IN" smtClean="0"/>
              <a:t>43</a:t>
            </a:fld>
            <a:endParaRPr lang="en-IN"/>
          </a:p>
        </p:txBody>
      </p:sp>
    </p:spTree>
    <p:extLst>
      <p:ext uri="{BB962C8B-B14F-4D97-AF65-F5344CB8AC3E}">
        <p14:creationId xmlns:p14="http://schemas.microsoft.com/office/powerpoint/2010/main" val="190920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8702AD00-E595-4AD5-9BB4-C3C4707C4755}" type="slidenum">
              <a:rPr lang="en-IN" smtClean="0"/>
              <a:t>44</a:t>
            </a:fld>
            <a:endParaRPr lang="en-IN"/>
          </a:p>
        </p:txBody>
      </p:sp>
    </p:spTree>
    <p:extLst>
      <p:ext uri="{BB962C8B-B14F-4D97-AF65-F5344CB8AC3E}">
        <p14:creationId xmlns:p14="http://schemas.microsoft.com/office/powerpoint/2010/main" val="1416319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Times New Roman" pitchFamily="18" charset="0"/>
                <a:cs typeface="Times New Roman" pitchFamily="18" charset="0"/>
              </a:rPr>
              <a:t> ConvNet is not limited to only one Convolution Layer.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Times New Roman" pitchFamily="18" charset="0"/>
                <a:cs typeface="Times New Roman" pitchFamily="18" charset="0"/>
              </a:rPr>
              <a:t>Visual Cortex:  individual neurons respond to stimuli only in  restricted region of the visual field known as the Receptive Field.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latin typeface="Times New Roman" pitchFamily="18" charset="0"/>
                <a:cs typeface="Times New Roman" pitchFamily="18" charset="0"/>
              </a:rPr>
              <a:t>The </a:t>
            </a:r>
            <a:r>
              <a:rPr lang="en-US" sz="1600" dirty="0" err="1">
                <a:latin typeface="Times New Roman" pitchFamily="18" charset="0"/>
                <a:cs typeface="Times New Roman" pitchFamily="18" charset="0"/>
              </a:rPr>
              <a:t>Ist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ConvLayer</a:t>
            </a:r>
            <a:r>
              <a:rPr lang="en-US" sz="1600" dirty="0">
                <a:latin typeface="Times New Roman" pitchFamily="18" charset="0"/>
                <a:cs typeface="Times New Roman" pitchFamily="18" charset="0"/>
              </a:rPr>
              <a:t> is responsible for capturing the Low-level features such as edges, color, gradient orientations </a:t>
            </a:r>
            <a:r>
              <a:rPr lang="en-US" sz="1600" dirty="0" err="1">
                <a:latin typeface="Times New Roman" pitchFamily="18" charset="0"/>
                <a:cs typeface="Times New Roman" pitchFamily="18" charset="0"/>
              </a:rPr>
              <a:t>ect</a:t>
            </a:r>
            <a:endParaRPr lang="en-US" sz="1600" dirty="0">
              <a:latin typeface="Times New Roman" pitchFamily="18" charset="0"/>
              <a:cs typeface="Times New Roman"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latin typeface="Times New Roman" pitchFamily="18" charset="0"/>
                <a:cs typeface="Times New Roman" pitchFamily="18" charset="0"/>
              </a:rPr>
              <a:t>With added layers, the architecture adapts to the High-level features giving the wholesome  understanding of images in the dataset. </a:t>
            </a:r>
            <a:endParaRPr lang="en-IN" sz="1600" dirty="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New Roman" pitchFamily="18" charset="0"/>
              <a:cs typeface="Times New Roman" pitchFamily="18" charset="0"/>
            </a:endParaRPr>
          </a:p>
          <a:p>
            <a:endParaRPr lang="en-IN" dirty="0"/>
          </a:p>
        </p:txBody>
      </p:sp>
      <p:sp>
        <p:nvSpPr>
          <p:cNvPr id="4" name="Slide Number Placeholder 3"/>
          <p:cNvSpPr>
            <a:spLocks noGrp="1"/>
          </p:cNvSpPr>
          <p:nvPr>
            <p:ph type="sldNum" sz="quarter" idx="10"/>
          </p:nvPr>
        </p:nvSpPr>
        <p:spPr/>
        <p:txBody>
          <a:bodyPr/>
          <a:lstStyle/>
          <a:p>
            <a:fld id="{8702AD00-E595-4AD5-9BB4-C3C4707C4755}" type="slidenum">
              <a:rPr lang="en-IN" smtClean="0"/>
              <a:t>2</a:t>
            </a:fld>
            <a:endParaRPr lang="en-IN"/>
          </a:p>
        </p:txBody>
      </p:sp>
    </p:spTree>
    <p:extLst>
      <p:ext uri="{BB962C8B-B14F-4D97-AF65-F5344CB8AC3E}">
        <p14:creationId xmlns:p14="http://schemas.microsoft.com/office/powerpoint/2010/main" val="946191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gn="just">
              <a:lnSpc>
                <a:spcPct val="150000"/>
              </a:lnSpc>
              <a:buFont typeface="Wingdings" pitchFamily="2" charset="2"/>
              <a:buChar char="Ø"/>
            </a:pPr>
            <a:r>
              <a:rPr lang="en-IN" sz="2000" b="0" dirty="0">
                <a:latin typeface="Times New Roman" pitchFamily="18" charset="0"/>
                <a:cs typeface="Times New Roman" pitchFamily="18" charset="0"/>
              </a:rPr>
              <a:t>Stride: when the stride is 1 then the filter are moved one pixel at a time….when the stride is 2 then the filter is jumped 2 pixels at a time…</a:t>
            </a:r>
          </a:p>
          <a:p>
            <a:pPr marL="457200" indent="-457200" algn="just">
              <a:lnSpc>
                <a:spcPct val="150000"/>
              </a:lnSpc>
              <a:buFont typeface="Wingdings" pitchFamily="2" charset="2"/>
              <a:buChar char="Ø"/>
            </a:pPr>
            <a:r>
              <a:rPr lang="en-IN" sz="2000" b="0" dirty="0">
                <a:latin typeface="Times New Roman" pitchFamily="18" charset="0"/>
                <a:cs typeface="Times New Roman" pitchFamily="18" charset="0"/>
              </a:rPr>
              <a:t>Larger the stride –it produces a smaller feature maps.</a:t>
            </a:r>
          </a:p>
          <a:p>
            <a:pPr marL="457200" indent="-457200" algn="just">
              <a:lnSpc>
                <a:spcPct val="150000"/>
              </a:lnSpc>
              <a:buFont typeface="Wingdings" pitchFamily="2" charset="2"/>
              <a:buChar char="Ø"/>
            </a:pPr>
            <a:endParaRPr lang="en-IN" sz="2000" b="1" dirty="0">
              <a:latin typeface="Times New Roman" pitchFamily="18" charset="0"/>
              <a:cs typeface="Times New Roman" pitchFamily="18" charset="0"/>
            </a:endParaRPr>
          </a:p>
          <a:p>
            <a:pPr marL="457200" indent="-457200" algn="just">
              <a:lnSpc>
                <a:spcPct val="150000"/>
              </a:lnSpc>
              <a:buFont typeface="Wingdings" pitchFamily="2" charset="2"/>
              <a:buChar char="Ø"/>
            </a:pPr>
            <a:endParaRPr lang="en-IN" sz="2000" b="1" dirty="0">
              <a:latin typeface="Times New Roman" pitchFamily="18" charset="0"/>
              <a:cs typeface="Times New Roman" pitchFamily="18" charset="0"/>
            </a:endParaRPr>
          </a:p>
        </p:txBody>
      </p:sp>
      <p:sp>
        <p:nvSpPr>
          <p:cNvPr id="4" name="Slide Number Placeholder 3"/>
          <p:cNvSpPr>
            <a:spLocks noGrp="1"/>
          </p:cNvSpPr>
          <p:nvPr>
            <p:ph type="sldNum" sz="quarter" idx="5"/>
          </p:nvPr>
        </p:nvSpPr>
        <p:spPr/>
        <p:txBody>
          <a:bodyPr/>
          <a:lstStyle/>
          <a:p>
            <a:fld id="{8702AD00-E595-4AD5-9BB4-C3C4707C4755}" type="slidenum">
              <a:rPr lang="en-IN" smtClean="0"/>
              <a:t>6</a:t>
            </a:fld>
            <a:endParaRPr lang="en-IN"/>
          </a:p>
        </p:txBody>
      </p:sp>
    </p:spTree>
    <p:extLst>
      <p:ext uri="{BB962C8B-B14F-4D97-AF65-F5344CB8AC3E}">
        <p14:creationId xmlns:p14="http://schemas.microsoft.com/office/powerpoint/2010/main" val="3079745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702AD00-E595-4AD5-9BB4-C3C4707C4755}" type="slidenum">
              <a:rPr lang="en-IN" smtClean="0"/>
              <a:t>7</a:t>
            </a:fld>
            <a:endParaRPr lang="en-IN"/>
          </a:p>
        </p:txBody>
      </p:sp>
    </p:spTree>
    <p:extLst>
      <p:ext uri="{BB962C8B-B14F-4D97-AF65-F5344CB8AC3E}">
        <p14:creationId xmlns:p14="http://schemas.microsoft.com/office/powerpoint/2010/main" val="23976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Its mostly used in designing the CNN layers when the dimensions of the input volume need to be preserved in the output volume.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In that case, we need to either pad the picture with zeros so that it fits or drop the part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Valid padding: it reduces the dimensionality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Same Padding: if we augment the 5*5*1 image into a 6*6*1 image and then apply 3*3*1 kernel over it, our convolved matrix turns out to be dimension 5*5*1---which is same as the original image.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p>
          <a:p>
            <a:endParaRPr lang="en-IN" dirty="0"/>
          </a:p>
        </p:txBody>
      </p:sp>
      <p:sp>
        <p:nvSpPr>
          <p:cNvPr id="4" name="Slide Number Placeholder 3"/>
          <p:cNvSpPr>
            <a:spLocks noGrp="1"/>
          </p:cNvSpPr>
          <p:nvPr>
            <p:ph type="sldNum" sz="quarter" idx="5"/>
          </p:nvPr>
        </p:nvSpPr>
        <p:spPr/>
        <p:txBody>
          <a:bodyPr/>
          <a:lstStyle/>
          <a:p>
            <a:fld id="{8702AD00-E595-4AD5-9BB4-C3C4707C4755}" type="slidenum">
              <a:rPr lang="en-IN" smtClean="0"/>
              <a:t>8</a:t>
            </a:fld>
            <a:endParaRPr lang="en-IN"/>
          </a:p>
        </p:txBody>
      </p:sp>
    </p:spTree>
    <p:extLst>
      <p:ext uri="{BB962C8B-B14F-4D97-AF65-F5344CB8AC3E}">
        <p14:creationId xmlns:p14="http://schemas.microsoft.com/office/powerpoint/2010/main" val="3604429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latin typeface="Times New Roman" pitchFamily="18" charset="0"/>
                <a:cs typeface="Times New Roman" pitchFamily="18" charset="0"/>
              </a:rPr>
              <a:t>Sum Pooling: </a:t>
            </a:r>
          </a:p>
          <a:p>
            <a:r>
              <a:rPr lang="en-IN" dirty="0"/>
              <a:t>Max pooling takes the maximum value from the input region, whereas sum pooling uses the sum of the values in the input region.</a:t>
            </a:r>
          </a:p>
          <a:p>
            <a:r>
              <a:rPr lang="en-IN" dirty="0"/>
              <a:t>Both max pooling and sum pooling decreases the dimension of the input data while efficiently retaining the features.</a:t>
            </a:r>
          </a:p>
        </p:txBody>
      </p:sp>
      <p:sp>
        <p:nvSpPr>
          <p:cNvPr id="4" name="Slide Number Placeholder 3"/>
          <p:cNvSpPr>
            <a:spLocks noGrp="1"/>
          </p:cNvSpPr>
          <p:nvPr>
            <p:ph type="sldNum" sz="quarter" idx="5"/>
          </p:nvPr>
        </p:nvSpPr>
        <p:spPr/>
        <p:txBody>
          <a:bodyPr/>
          <a:lstStyle/>
          <a:p>
            <a:fld id="{8702AD00-E595-4AD5-9BB4-C3C4707C4755}" type="slidenum">
              <a:rPr lang="en-IN" smtClean="0"/>
              <a:t>10</a:t>
            </a:fld>
            <a:endParaRPr lang="en-IN"/>
          </a:p>
        </p:txBody>
      </p:sp>
    </p:spTree>
    <p:extLst>
      <p:ext uri="{BB962C8B-B14F-4D97-AF65-F5344CB8AC3E}">
        <p14:creationId xmlns:p14="http://schemas.microsoft.com/office/powerpoint/2010/main" val="437796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dirty="0">
                <a:latin typeface="Times New Roman" pitchFamily="18" charset="0"/>
                <a:cs typeface="Times New Roman" pitchFamily="18" charset="0"/>
              </a:rPr>
              <a:t>Fully Connected Layer : implies that every neuron in the previous layer is connected to every neuron on the next layer.</a:t>
            </a:r>
          </a:p>
          <a:p>
            <a:r>
              <a:rPr lang="en-IN" sz="1200" dirty="0" err="1">
                <a:latin typeface="Times New Roman" pitchFamily="18" charset="0"/>
                <a:cs typeface="Times New Roman" pitchFamily="18" charset="0"/>
              </a:rPr>
              <a:t>softmax</a:t>
            </a:r>
            <a:r>
              <a:rPr lang="en-IN" sz="1200" dirty="0">
                <a:latin typeface="Times New Roman" pitchFamily="18" charset="0"/>
                <a:cs typeface="Times New Roman" pitchFamily="18" charset="0"/>
              </a:rPr>
              <a:t> activation function in the output layer ---implies the sum of the output probabilities from the fully connected layer is 1.</a:t>
            </a:r>
          </a:p>
          <a:p>
            <a:endParaRPr lang="en-IN" sz="1200" b="1" dirty="0">
              <a:latin typeface="Times New Roman" pitchFamily="18" charset="0"/>
              <a:cs typeface="Times New Roman" pitchFamily="18" charset="0"/>
            </a:endParaRPr>
          </a:p>
          <a:p>
            <a:endParaRPr lang="en-IN" sz="1200" b="1" dirty="0">
              <a:latin typeface="Times New Roman" pitchFamily="18" charset="0"/>
              <a:cs typeface="Times New Roman" pitchFamily="18" charset="0"/>
            </a:endParaRPr>
          </a:p>
        </p:txBody>
      </p:sp>
      <p:sp>
        <p:nvSpPr>
          <p:cNvPr id="4" name="Slide Number Placeholder 3"/>
          <p:cNvSpPr>
            <a:spLocks noGrp="1"/>
          </p:cNvSpPr>
          <p:nvPr>
            <p:ph type="sldNum" sz="quarter" idx="5"/>
          </p:nvPr>
        </p:nvSpPr>
        <p:spPr/>
        <p:txBody>
          <a:bodyPr/>
          <a:lstStyle/>
          <a:p>
            <a:fld id="{8702AD00-E595-4AD5-9BB4-C3C4707C4755}" type="slidenum">
              <a:rPr lang="en-IN" smtClean="0"/>
              <a:t>11</a:t>
            </a:fld>
            <a:endParaRPr lang="en-IN"/>
          </a:p>
        </p:txBody>
      </p:sp>
    </p:spTree>
    <p:extLst>
      <p:ext uri="{BB962C8B-B14F-4D97-AF65-F5344CB8AC3E}">
        <p14:creationId xmlns:p14="http://schemas.microsoft.com/office/powerpoint/2010/main" val="2060633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Types of activation function</a:t>
            </a:r>
          </a:p>
          <a:p>
            <a:r>
              <a:rPr lang="en-IN" dirty="0"/>
              <a:t>Linear Activation function/ Identity Function F(x)=x</a:t>
            </a:r>
          </a:p>
          <a:p>
            <a:r>
              <a:rPr lang="en-IN" dirty="0"/>
              <a:t>Step Function F(x)=1 if x&gt;0</a:t>
            </a:r>
          </a:p>
          <a:p>
            <a:endParaRPr lang="en-IN" dirty="0"/>
          </a:p>
          <a:p>
            <a:r>
              <a:rPr lang="en-IN" dirty="0"/>
              <a:t>Non –linear activation function:</a:t>
            </a:r>
          </a:p>
          <a:p>
            <a:r>
              <a:rPr lang="en-IN" dirty="0"/>
              <a:t>Sigmoid logistic activation function</a:t>
            </a:r>
          </a:p>
          <a:p>
            <a:r>
              <a:rPr lang="en-IN" dirty="0"/>
              <a:t>Hyperbolic tangent function- Tanh</a:t>
            </a:r>
          </a:p>
          <a:p>
            <a:r>
              <a:rPr lang="en-IN" dirty="0" err="1"/>
              <a:t>ReLu</a:t>
            </a:r>
            <a:r>
              <a:rPr lang="en-IN" dirty="0"/>
              <a:t> –Rectified Linear Unit.</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itchFamily="18" charset="0"/>
                <a:cs typeface="Times New Roman" pitchFamily="18" charset="0"/>
              </a:rPr>
              <a:t>vanishing gradient problem---the lower layers of the network train slowly because the gradient decreases exponentially through the layers.</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F(x)=max(0,x)----</a:t>
            </a:r>
            <a:r>
              <a:rPr lang="en-IN" sz="1200" dirty="0">
                <a:latin typeface="Times New Roman" pitchFamily="18" charset="0"/>
                <a:cs typeface="Times New Roman" pitchFamily="18" charset="0"/>
              </a:rPr>
              <a:t>It changes all the negative activations to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latin typeface="Times New Roman" pitchFamily="18" charset="0"/>
                <a:cs typeface="Times New Roman" pitchFamily="18" charset="0"/>
              </a:rPr>
              <a:t>Leaky </a:t>
            </a:r>
            <a:r>
              <a:rPr lang="en-IN" sz="1200" b="1" dirty="0" err="1">
                <a:latin typeface="Times New Roman" pitchFamily="18" charset="0"/>
                <a:cs typeface="Times New Roman" pitchFamily="18" charset="0"/>
              </a:rPr>
              <a:t>ReLU</a:t>
            </a:r>
            <a:r>
              <a:rPr lang="en-IN" sz="1200" b="1" dirty="0">
                <a:latin typeface="Times New Roman" pitchFamily="18" charset="0"/>
                <a:cs typeface="Times New Roman" pitchFamily="18" charset="0"/>
              </a:rPr>
              <a:t>---- activation value is 0.01….</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latin typeface="Times New Roman" pitchFamily="18" charset="0"/>
                <a:cs typeface="Times New Roman" pitchFamily="18" charset="0"/>
              </a:rPr>
              <a:t>They have a small slop for negative values, instead of altogether zero.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1" dirty="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err="1">
                <a:latin typeface="Times New Roman" pitchFamily="18" charset="0"/>
                <a:cs typeface="Times New Roman" pitchFamily="18" charset="0"/>
              </a:rPr>
              <a:t>RandomizedReLu</a:t>
            </a:r>
            <a:r>
              <a:rPr lang="en-IN" sz="1200" b="1" dirty="0">
                <a:latin typeface="Times New Roman" pitchFamily="18" charset="0"/>
                <a:cs typeface="Times New Roman"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latin typeface="Times New Roman" pitchFamily="18" charset="0"/>
              <a:cs typeface="Times New Roman" pitchFamily="18" charset="0"/>
            </a:endParaRPr>
          </a:p>
          <a:p>
            <a:endParaRPr lang="en-IN" dirty="0"/>
          </a:p>
          <a:p>
            <a:endParaRPr lang="en-IN" dirty="0"/>
          </a:p>
        </p:txBody>
      </p:sp>
      <p:sp>
        <p:nvSpPr>
          <p:cNvPr id="4" name="Slide Number Placeholder 3"/>
          <p:cNvSpPr>
            <a:spLocks noGrp="1"/>
          </p:cNvSpPr>
          <p:nvPr>
            <p:ph type="sldNum" sz="quarter" idx="10"/>
          </p:nvPr>
        </p:nvSpPr>
        <p:spPr/>
        <p:txBody>
          <a:bodyPr/>
          <a:lstStyle/>
          <a:p>
            <a:fld id="{8702AD00-E595-4AD5-9BB4-C3C4707C4755}" type="slidenum">
              <a:rPr lang="en-IN" smtClean="0"/>
              <a:t>13</a:t>
            </a:fld>
            <a:endParaRPr lang="en-IN"/>
          </a:p>
        </p:txBody>
      </p:sp>
    </p:spTree>
    <p:extLst>
      <p:ext uri="{BB962C8B-B14F-4D97-AF65-F5344CB8AC3E}">
        <p14:creationId xmlns:p14="http://schemas.microsoft.com/office/powerpoint/2010/main" val="3320807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95C635CA-6C87-4F5D-AD4C-25BD46FAF821}" type="slidenum">
              <a:rPr lang="en-US" smtClean="0"/>
              <a:pPr>
                <a:defRPr/>
              </a:pPr>
              <a:t>18</a:t>
            </a:fld>
            <a:endParaRPr lang="en-US"/>
          </a:p>
        </p:txBody>
      </p:sp>
    </p:spTree>
    <p:extLst>
      <p:ext uri="{BB962C8B-B14F-4D97-AF65-F5344CB8AC3E}">
        <p14:creationId xmlns:p14="http://schemas.microsoft.com/office/powerpoint/2010/main" val="1845050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3FC7A8C-4B76-4064-889A-1C21BF25E966}" type="datetime1">
              <a:rPr lang="en-IN" smtClean="0"/>
              <a:t>30-07-2023</a:t>
            </a:fld>
            <a:endParaRPr lang="en-IN"/>
          </a:p>
        </p:txBody>
      </p:sp>
      <p:sp>
        <p:nvSpPr>
          <p:cNvPr id="5" name="Footer Placeholder 4"/>
          <p:cNvSpPr>
            <a:spLocks noGrp="1"/>
          </p:cNvSpPr>
          <p:nvPr>
            <p:ph type="ftr" sz="quarter" idx="11"/>
          </p:nvPr>
        </p:nvSpPr>
        <p:spPr/>
        <p:txBody>
          <a:bodyPr/>
          <a:lstStyle/>
          <a:p>
            <a:r>
              <a:rPr lang="en-US"/>
              <a:t>Kriya 2023</a:t>
            </a:r>
            <a:endParaRPr lang="en-IN"/>
          </a:p>
        </p:txBody>
      </p:sp>
      <p:sp>
        <p:nvSpPr>
          <p:cNvPr id="6" name="Slide Number Placeholder 5"/>
          <p:cNvSpPr>
            <a:spLocks noGrp="1"/>
          </p:cNvSpPr>
          <p:nvPr>
            <p:ph type="sldNum" sz="quarter" idx="12"/>
          </p:nvPr>
        </p:nvSpPr>
        <p:spPr/>
        <p:txBody>
          <a:bodyPr/>
          <a:lstStyle/>
          <a:p>
            <a:fld id="{292AF3CE-BEB3-4025-B3D1-E2978D5266F5}" type="slidenum">
              <a:rPr lang="en-IN" smtClean="0"/>
              <a:t>‹#›</a:t>
            </a:fld>
            <a:endParaRPr lang="en-IN"/>
          </a:p>
        </p:txBody>
      </p:sp>
    </p:spTree>
    <p:extLst>
      <p:ext uri="{BB962C8B-B14F-4D97-AF65-F5344CB8AC3E}">
        <p14:creationId xmlns:p14="http://schemas.microsoft.com/office/powerpoint/2010/main" val="4018650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7E7DA50-8045-41DE-A044-7794E85817D9}" type="datetime1">
              <a:rPr lang="en-IN" smtClean="0"/>
              <a:t>30-07-2023</a:t>
            </a:fld>
            <a:endParaRPr lang="en-IN"/>
          </a:p>
        </p:txBody>
      </p:sp>
      <p:sp>
        <p:nvSpPr>
          <p:cNvPr id="5" name="Footer Placeholder 4"/>
          <p:cNvSpPr>
            <a:spLocks noGrp="1"/>
          </p:cNvSpPr>
          <p:nvPr>
            <p:ph type="ftr" sz="quarter" idx="11"/>
          </p:nvPr>
        </p:nvSpPr>
        <p:spPr/>
        <p:txBody>
          <a:bodyPr/>
          <a:lstStyle/>
          <a:p>
            <a:r>
              <a:rPr lang="en-US"/>
              <a:t>Kriya 2023</a:t>
            </a:r>
            <a:endParaRPr lang="en-IN"/>
          </a:p>
        </p:txBody>
      </p:sp>
      <p:sp>
        <p:nvSpPr>
          <p:cNvPr id="6" name="Slide Number Placeholder 5"/>
          <p:cNvSpPr>
            <a:spLocks noGrp="1"/>
          </p:cNvSpPr>
          <p:nvPr>
            <p:ph type="sldNum" sz="quarter" idx="12"/>
          </p:nvPr>
        </p:nvSpPr>
        <p:spPr/>
        <p:txBody>
          <a:bodyPr/>
          <a:lstStyle/>
          <a:p>
            <a:fld id="{292AF3CE-BEB3-4025-B3D1-E2978D5266F5}" type="slidenum">
              <a:rPr lang="en-IN" smtClean="0"/>
              <a:t>‹#›</a:t>
            </a:fld>
            <a:endParaRPr lang="en-IN"/>
          </a:p>
        </p:txBody>
      </p:sp>
    </p:spTree>
    <p:extLst>
      <p:ext uri="{BB962C8B-B14F-4D97-AF65-F5344CB8AC3E}">
        <p14:creationId xmlns:p14="http://schemas.microsoft.com/office/powerpoint/2010/main" val="1572375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6E82697-C5E3-4B45-906B-D6C64097AF26}" type="datetime1">
              <a:rPr lang="en-IN" smtClean="0"/>
              <a:t>30-07-2023</a:t>
            </a:fld>
            <a:endParaRPr lang="en-IN"/>
          </a:p>
        </p:txBody>
      </p:sp>
      <p:sp>
        <p:nvSpPr>
          <p:cNvPr id="5" name="Footer Placeholder 4"/>
          <p:cNvSpPr>
            <a:spLocks noGrp="1"/>
          </p:cNvSpPr>
          <p:nvPr>
            <p:ph type="ftr" sz="quarter" idx="11"/>
          </p:nvPr>
        </p:nvSpPr>
        <p:spPr/>
        <p:txBody>
          <a:bodyPr/>
          <a:lstStyle/>
          <a:p>
            <a:r>
              <a:rPr lang="en-US"/>
              <a:t>Kriya 2023</a:t>
            </a:r>
            <a:endParaRPr lang="en-IN"/>
          </a:p>
        </p:txBody>
      </p:sp>
      <p:sp>
        <p:nvSpPr>
          <p:cNvPr id="6" name="Slide Number Placeholder 5"/>
          <p:cNvSpPr>
            <a:spLocks noGrp="1"/>
          </p:cNvSpPr>
          <p:nvPr>
            <p:ph type="sldNum" sz="quarter" idx="12"/>
          </p:nvPr>
        </p:nvSpPr>
        <p:spPr/>
        <p:txBody>
          <a:bodyPr/>
          <a:lstStyle/>
          <a:p>
            <a:fld id="{292AF3CE-BEB3-4025-B3D1-E2978D5266F5}" type="slidenum">
              <a:rPr lang="en-IN" smtClean="0"/>
              <a:t>‹#›</a:t>
            </a:fld>
            <a:endParaRPr lang="en-IN"/>
          </a:p>
        </p:txBody>
      </p:sp>
    </p:spTree>
    <p:extLst>
      <p:ext uri="{BB962C8B-B14F-4D97-AF65-F5344CB8AC3E}">
        <p14:creationId xmlns:p14="http://schemas.microsoft.com/office/powerpoint/2010/main" val="3199801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E97B351-BA6D-43D9-A6F0-237E1DA897A2}" type="datetime1">
              <a:rPr lang="en-IN" smtClean="0"/>
              <a:t>30-07-2023</a:t>
            </a:fld>
            <a:endParaRPr lang="en-IN"/>
          </a:p>
        </p:txBody>
      </p:sp>
      <p:sp>
        <p:nvSpPr>
          <p:cNvPr id="5" name="Footer Placeholder 4"/>
          <p:cNvSpPr>
            <a:spLocks noGrp="1"/>
          </p:cNvSpPr>
          <p:nvPr>
            <p:ph type="ftr" sz="quarter" idx="11"/>
          </p:nvPr>
        </p:nvSpPr>
        <p:spPr/>
        <p:txBody>
          <a:bodyPr/>
          <a:lstStyle/>
          <a:p>
            <a:r>
              <a:rPr lang="en-US"/>
              <a:t>Kriya 2023</a:t>
            </a:r>
            <a:endParaRPr lang="en-IN"/>
          </a:p>
        </p:txBody>
      </p:sp>
      <p:sp>
        <p:nvSpPr>
          <p:cNvPr id="6" name="Slide Number Placeholder 5"/>
          <p:cNvSpPr>
            <a:spLocks noGrp="1"/>
          </p:cNvSpPr>
          <p:nvPr>
            <p:ph type="sldNum" sz="quarter" idx="12"/>
          </p:nvPr>
        </p:nvSpPr>
        <p:spPr/>
        <p:txBody>
          <a:bodyPr/>
          <a:lstStyle/>
          <a:p>
            <a:fld id="{292AF3CE-BEB3-4025-B3D1-E2978D5266F5}" type="slidenum">
              <a:rPr lang="en-IN" smtClean="0"/>
              <a:t>‹#›</a:t>
            </a:fld>
            <a:endParaRPr lang="en-IN"/>
          </a:p>
        </p:txBody>
      </p:sp>
    </p:spTree>
    <p:extLst>
      <p:ext uri="{BB962C8B-B14F-4D97-AF65-F5344CB8AC3E}">
        <p14:creationId xmlns:p14="http://schemas.microsoft.com/office/powerpoint/2010/main" val="987104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49EC2E-B805-48CD-877B-EF05A0978628}" type="datetime1">
              <a:rPr lang="en-IN" smtClean="0"/>
              <a:t>30-07-2023</a:t>
            </a:fld>
            <a:endParaRPr lang="en-IN"/>
          </a:p>
        </p:txBody>
      </p:sp>
      <p:sp>
        <p:nvSpPr>
          <p:cNvPr id="5" name="Footer Placeholder 4"/>
          <p:cNvSpPr>
            <a:spLocks noGrp="1"/>
          </p:cNvSpPr>
          <p:nvPr>
            <p:ph type="ftr" sz="quarter" idx="11"/>
          </p:nvPr>
        </p:nvSpPr>
        <p:spPr/>
        <p:txBody>
          <a:bodyPr/>
          <a:lstStyle/>
          <a:p>
            <a:r>
              <a:rPr lang="en-US"/>
              <a:t>Kriya 2023</a:t>
            </a:r>
            <a:endParaRPr lang="en-IN"/>
          </a:p>
        </p:txBody>
      </p:sp>
      <p:sp>
        <p:nvSpPr>
          <p:cNvPr id="6" name="Slide Number Placeholder 5"/>
          <p:cNvSpPr>
            <a:spLocks noGrp="1"/>
          </p:cNvSpPr>
          <p:nvPr>
            <p:ph type="sldNum" sz="quarter" idx="12"/>
          </p:nvPr>
        </p:nvSpPr>
        <p:spPr/>
        <p:txBody>
          <a:bodyPr/>
          <a:lstStyle/>
          <a:p>
            <a:fld id="{292AF3CE-BEB3-4025-B3D1-E2978D5266F5}" type="slidenum">
              <a:rPr lang="en-IN" smtClean="0"/>
              <a:t>‹#›</a:t>
            </a:fld>
            <a:endParaRPr lang="en-IN"/>
          </a:p>
        </p:txBody>
      </p:sp>
    </p:spTree>
    <p:extLst>
      <p:ext uri="{BB962C8B-B14F-4D97-AF65-F5344CB8AC3E}">
        <p14:creationId xmlns:p14="http://schemas.microsoft.com/office/powerpoint/2010/main" val="1059614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FD4CBE1-4F35-4675-8D70-7A7D4FF048D0}" type="datetime1">
              <a:rPr lang="en-IN" smtClean="0"/>
              <a:t>30-07-2023</a:t>
            </a:fld>
            <a:endParaRPr lang="en-IN"/>
          </a:p>
        </p:txBody>
      </p:sp>
      <p:sp>
        <p:nvSpPr>
          <p:cNvPr id="6" name="Footer Placeholder 5"/>
          <p:cNvSpPr>
            <a:spLocks noGrp="1"/>
          </p:cNvSpPr>
          <p:nvPr>
            <p:ph type="ftr" sz="quarter" idx="11"/>
          </p:nvPr>
        </p:nvSpPr>
        <p:spPr/>
        <p:txBody>
          <a:bodyPr/>
          <a:lstStyle/>
          <a:p>
            <a:r>
              <a:rPr lang="en-US"/>
              <a:t>Kriya 2023</a:t>
            </a:r>
            <a:endParaRPr lang="en-IN"/>
          </a:p>
        </p:txBody>
      </p:sp>
      <p:sp>
        <p:nvSpPr>
          <p:cNvPr id="7" name="Slide Number Placeholder 6"/>
          <p:cNvSpPr>
            <a:spLocks noGrp="1"/>
          </p:cNvSpPr>
          <p:nvPr>
            <p:ph type="sldNum" sz="quarter" idx="12"/>
          </p:nvPr>
        </p:nvSpPr>
        <p:spPr/>
        <p:txBody>
          <a:bodyPr/>
          <a:lstStyle/>
          <a:p>
            <a:fld id="{292AF3CE-BEB3-4025-B3D1-E2978D5266F5}" type="slidenum">
              <a:rPr lang="en-IN" smtClean="0"/>
              <a:t>‹#›</a:t>
            </a:fld>
            <a:endParaRPr lang="en-IN"/>
          </a:p>
        </p:txBody>
      </p:sp>
    </p:spTree>
    <p:extLst>
      <p:ext uri="{BB962C8B-B14F-4D97-AF65-F5344CB8AC3E}">
        <p14:creationId xmlns:p14="http://schemas.microsoft.com/office/powerpoint/2010/main" val="2149378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826C141-52AD-4A9F-BB30-99FD8CFA6DEB}" type="datetime1">
              <a:rPr lang="en-IN" smtClean="0"/>
              <a:t>30-07-2023</a:t>
            </a:fld>
            <a:endParaRPr lang="en-IN"/>
          </a:p>
        </p:txBody>
      </p:sp>
      <p:sp>
        <p:nvSpPr>
          <p:cNvPr id="8" name="Footer Placeholder 7"/>
          <p:cNvSpPr>
            <a:spLocks noGrp="1"/>
          </p:cNvSpPr>
          <p:nvPr>
            <p:ph type="ftr" sz="quarter" idx="11"/>
          </p:nvPr>
        </p:nvSpPr>
        <p:spPr/>
        <p:txBody>
          <a:bodyPr/>
          <a:lstStyle/>
          <a:p>
            <a:r>
              <a:rPr lang="en-US"/>
              <a:t>Kriya 2023</a:t>
            </a:r>
            <a:endParaRPr lang="en-IN"/>
          </a:p>
        </p:txBody>
      </p:sp>
      <p:sp>
        <p:nvSpPr>
          <p:cNvPr id="9" name="Slide Number Placeholder 8"/>
          <p:cNvSpPr>
            <a:spLocks noGrp="1"/>
          </p:cNvSpPr>
          <p:nvPr>
            <p:ph type="sldNum" sz="quarter" idx="12"/>
          </p:nvPr>
        </p:nvSpPr>
        <p:spPr/>
        <p:txBody>
          <a:bodyPr/>
          <a:lstStyle/>
          <a:p>
            <a:fld id="{292AF3CE-BEB3-4025-B3D1-E2978D5266F5}" type="slidenum">
              <a:rPr lang="en-IN" smtClean="0"/>
              <a:t>‹#›</a:t>
            </a:fld>
            <a:endParaRPr lang="en-IN"/>
          </a:p>
        </p:txBody>
      </p:sp>
    </p:spTree>
    <p:extLst>
      <p:ext uri="{BB962C8B-B14F-4D97-AF65-F5344CB8AC3E}">
        <p14:creationId xmlns:p14="http://schemas.microsoft.com/office/powerpoint/2010/main" val="428726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CBB93F0-1DF4-4EBC-AFA8-784E65FA0B09}" type="datetime1">
              <a:rPr lang="en-IN" smtClean="0"/>
              <a:t>30-07-2023</a:t>
            </a:fld>
            <a:endParaRPr lang="en-IN"/>
          </a:p>
        </p:txBody>
      </p:sp>
      <p:sp>
        <p:nvSpPr>
          <p:cNvPr id="4" name="Footer Placeholder 3"/>
          <p:cNvSpPr>
            <a:spLocks noGrp="1"/>
          </p:cNvSpPr>
          <p:nvPr>
            <p:ph type="ftr" sz="quarter" idx="11"/>
          </p:nvPr>
        </p:nvSpPr>
        <p:spPr/>
        <p:txBody>
          <a:bodyPr/>
          <a:lstStyle/>
          <a:p>
            <a:r>
              <a:rPr lang="en-US"/>
              <a:t>Kriya 2023</a:t>
            </a:r>
            <a:endParaRPr lang="en-IN"/>
          </a:p>
        </p:txBody>
      </p:sp>
      <p:sp>
        <p:nvSpPr>
          <p:cNvPr id="5" name="Slide Number Placeholder 4"/>
          <p:cNvSpPr>
            <a:spLocks noGrp="1"/>
          </p:cNvSpPr>
          <p:nvPr>
            <p:ph type="sldNum" sz="quarter" idx="12"/>
          </p:nvPr>
        </p:nvSpPr>
        <p:spPr/>
        <p:txBody>
          <a:bodyPr/>
          <a:lstStyle/>
          <a:p>
            <a:fld id="{292AF3CE-BEB3-4025-B3D1-E2978D5266F5}" type="slidenum">
              <a:rPr lang="en-IN" smtClean="0"/>
              <a:t>‹#›</a:t>
            </a:fld>
            <a:endParaRPr lang="en-IN"/>
          </a:p>
        </p:txBody>
      </p:sp>
    </p:spTree>
    <p:extLst>
      <p:ext uri="{BB962C8B-B14F-4D97-AF65-F5344CB8AC3E}">
        <p14:creationId xmlns:p14="http://schemas.microsoft.com/office/powerpoint/2010/main" val="232439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D9276C-38DA-4751-93E9-B0790ACB2242}" type="datetime1">
              <a:rPr lang="en-IN" smtClean="0"/>
              <a:t>30-07-2023</a:t>
            </a:fld>
            <a:endParaRPr lang="en-IN"/>
          </a:p>
        </p:txBody>
      </p:sp>
      <p:sp>
        <p:nvSpPr>
          <p:cNvPr id="3" name="Footer Placeholder 2"/>
          <p:cNvSpPr>
            <a:spLocks noGrp="1"/>
          </p:cNvSpPr>
          <p:nvPr>
            <p:ph type="ftr" sz="quarter" idx="11"/>
          </p:nvPr>
        </p:nvSpPr>
        <p:spPr/>
        <p:txBody>
          <a:bodyPr/>
          <a:lstStyle/>
          <a:p>
            <a:r>
              <a:rPr lang="en-US"/>
              <a:t>Kriya 2023</a:t>
            </a:r>
            <a:endParaRPr lang="en-IN"/>
          </a:p>
        </p:txBody>
      </p:sp>
      <p:sp>
        <p:nvSpPr>
          <p:cNvPr id="4" name="Slide Number Placeholder 3"/>
          <p:cNvSpPr>
            <a:spLocks noGrp="1"/>
          </p:cNvSpPr>
          <p:nvPr>
            <p:ph type="sldNum" sz="quarter" idx="12"/>
          </p:nvPr>
        </p:nvSpPr>
        <p:spPr/>
        <p:txBody>
          <a:bodyPr/>
          <a:lstStyle/>
          <a:p>
            <a:fld id="{292AF3CE-BEB3-4025-B3D1-E2978D5266F5}" type="slidenum">
              <a:rPr lang="en-IN" smtClean="0"/>
              <a:t>‹#›</a:t>
            </a:fld>
            <a:endParaRPr lang="en-IN"/>
          </a:p>
        </p:txBody>
      </p:sp>
    </p:spTree>
    <p:extLst>
      <p:ext uri="{BB962C8B-B14F-4D97-AF65-F5344CB8AC3E}">
        <p14:creationId xmlns:p14="http://schemas.microsoft.com/office/powerpoint/2010/main" val="1861432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4F0DD7-58FA-4DD6-A1B6-465F310A6C84}" type="datetime1">
              <a:rPr lang="en-IN" smtClean="0"/>
              <a:t>30-07-2023</a:t>
            </a:fld>
            <a:endParaRPr lang="en-IN"/>
          </a:p>
        </p:txBody>
      </p:sp>
      <p:sp>
        <p:nvSpPr>
          <p:cNvPr id="6" name="Footer Placeholder 5"/>
          <p:cNvSpPr>
            <a:spLocks noGrp="1"/>
          </p:cNvSpPr>
          <p:nvPr>
            <p:ph type="ftr" sz="quarter" idx="11"/>
          </p:nvPr>
        </p:nvSpPr>
        <p:spPr/>
        <p:txBody>
          <a:bodyPr/>
          <a:lstStyle/>
          <a:p>
            <a:r>
              <a:rPr lang="en-US"/>
              <a:t>Kriya 2023</a:t>
            </a:r>
            <a:endParaRPr lang="en-IN"/>
          </a:p>
        </p:txBody>
      </p:sp>
      <p:sp>
        <p:nvSpPr>
          <p:cNvPr id="7" name="Slide Number Placeholder 6"/>
          <p:cNvSpPr>
            <a:spLocks noGrp="1"/>
          </p:cNvSpPr>
          <p:nvPr>
            <p:ph type="sldNum" sz="quarter" idx="12"/>
          </p:nvPr>
        </p:nvSpPr>
        <p:spPr/>
        <p:txBody>
          <a:bodyPr/>
          <a:lstStyle/>
          <a:p>
            <a:fld id="{292AF3CE-BEB3-4025-B3D1-E2978D5266F5}" type="slidenum">
              <a:rPr lang="en-IN" smtClean="0"/>
              <a:t>‹#›</a:t>
            </a:fld>
            <a:endParaRPr lang="en-IN"/>
          </a:p>
        </p:txBody>
      </p:sp>
    </p:spTree>
    <p:extLst>
      <p:ext uri="{BB962C8B-B14F-4D97-AF65-F5344CB8AC3E}">
        <p14:creationId xmlns:p14="http://schemas.microsoft.com/office/powerpoint/2010/main" val="3749637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691332-9BDB-4FBA-88B0-6CE36920E462}" type="datetime1">
              <a:rPr lang="en-IN" smtClean="0"/>
              <a:t>30-07-2023</a:t>
            </a:fld>
            <a:endParaRPr lang="en-IN"/>
          </a:p>
        </p:txBody>
      </p:sp>
      <p:sp>
        <p:nvSpPr>
          <p:cNvPr id="6" name="Footer Placeholder 5"/>
          <p:cNvSpPr>
            <a:spLocks noGrp="1"/>
          </p:cNvSpPr>
          <p:nvPr>
            <p:ph type="ftr" sz="quarter" idx="11"/>
          </p:nvPr>
        </p:nvSpPr>
        <p:spPr/>
        <p:txBody>
          <a:bodyPr/>
          <a:lstStyle/>
          <a:p>
            <a:r>
              <a:rPr lang="en-US"/>
              <a:t>Kriya 2023</a:t>
            </a:r>
            <a:endParaRPr lang="en-IN"/>
          </a:p>
        </p:txBody>
      </p:sp>
      <p:sp>
        <p:nvSpPr>
          <p:cNvPr id="7" name="Slide Number Placeholder 6"/>
          <p:cNvSpPr>
            <a:spLocks noGrp="1"/>
          </p:cNvSpPr>
          <p:nvPr>
            <p:ph type="sldNum" sz="quarter" idx="12"/>
          </p:nvPr>
        </p:nvSpPr>
        <p:spPr/>
        <p:txBody>
          <a:bodyPr/>
          <a:lstStyle/>
          <a:p>
            <a:fld id="{292AF3CE-BEB3-4025-B3D1-E2978D5266F5}" type="slidenum">
              <a:rPr lang="en-IN" smtClean="0"/>
              <a:t>‹#›</a:t>
            </a:fld>
            <a:endParaRPr lang="en-IN"/>
          </a:p>
        </p:txBody>
      </p:sp>
    </p:spTree>
    <p:extLst>
      <p:ext uri="{BB962C8B-B14F-4D97-AF65-F5344CB8AC3E}">
        <p14:creationId xmlns:p14="http://schemas.microsoft.com/office/powerpoint/2010/main" val="3871102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07BAC2-CD83-47C7-B1A6-394FE03DBE05}" type="datetime1">
              <a:rPr lang="en-IN" smtClean="0"/>
              <a:t>30-07-2023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Kriya 2023</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2AF3CE-BEB3-4025-B3D1-E2978D5266F5}" type="slidenum">
              <a:rPr lang="en-IN" smtClean="0"/>
              <a:t>‹#›</a:t>
            </a:fld>
            <a:endParaRPr lang="en-IN"/>
          </a:p>
        </p:txBody>
      </p:sp>
    </p:spTree>
    <p:extLst>
      <p:ext uri="{BB962C8B-B14F-4D97-AF65-F5344CB8AC3E}">
        <p14:creationId xmlns:p14="http://schemas.microsoft.com/office/powerpoint/2010/main" val="2976332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160119"/>
            <a:ext cx="7632848" cy="2157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ubtitle 2">
            <a:extLst>
              <a:ext uri="{FF2B5EF4-FFF2-40B4-BE49-F238E27FC236}">
                <a16:creationId xmlns:a16="http://schemas.microsoft.com/office/drawing/2014/main" id="{B800D3FC-662A-4462-A562-2DBA4F2F3195}"/>
              </a:ext>
            </a:extLst>
          </p:cNvPr>
          <p:cNvSpPr txBox="1">
            <a:spLocks/>
          </p:cNvSpPr>
          <p:nvPr/>
        </p:nvSpPr>
        <p:spPr>
          <a:xfrm>
            <a:off x="1691680" y="3369196"/>
            <a:ext cx="5311602" cy="23042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IN" sz="1800" b="1" dirty="0"/>
              <a:t>R VISWANATHAN</a:t>
            </a:r>
          </a:p>
          <a:p>
            <a:pPr marL="0" indent="0" algn="ctr">
              <a:buNone/>
            </a:pPr>
            <a:r>
              <a:rPr lang="en-US" sz="1800" b="1" dirty="0">
                <a:solidFill>
                  <a:srgbClr val="990000"/>
                </a:solidFill>
              </a:rPr>
              <a:t>DEPARTMENT OF ARTIFICIAL INTELLIGENCE AND DATA SCIENCE</a:t>
            </a:r>
          </a:p>
          <a:p>
            <a:pPr marL="0" indent="0" algn="ctr">
              <a:buNone/>
            </a:pPr>
            <a:r>
              <a:rPr lang="en-US" sz="1800" b="1" dirty="0">
                <a:solidFill>
                  <a:srgbClr val="990000"/>
                </a:solidFill>
              </a:rPr>
              <a:t>DR.MAHALINGAM COLLEGE OF ENGINEERING AND TECHNOLOGY,POLLACHI</a:t>
            </a:r>
          </a:p>
          <a:p>
            <a:pPr marL="0" indent="0" algn="ctr">
              <a:buNone/>
            </a:pPr>
            <a:endParaRPr lang="en-US" sz="1800" dirty="0"/>
          </a:p>
        </p:txBody>
      </p:sp>
      <p:sp>
        <p:nvSpPr>
          <p:cNvPr id="7" name="Slide Number Placeholder 6"/>
          <p:cNvSpPr>
            <a:spLocks noGrp="1"/>
          </p:cNvSpPr>
          <p:nvPr>
            <p:ph type="sldNum" sz="quarter" idx="12"/>
          </p:nvPr>
        </p:nvSpPr>
        <p:spPr>
          <a:xfrm>
            <a:off x="6956476" y="6381328"/>
            <a:ext cx="2133600" cy="365125"/>
          </a:xfrm>
        </p:spPr>
        <p:txBody>
          <a:bodyPr/>
          <a:lstStyle/>
          <a:p>
            <a:fld id="{292AF3CE-BEB3-4025-B3D1-E2978D5266F5}" type="slidenum">
              <a:rPr lang="en-IN" smtClean="0"/>
              <a:t>1</a:t>
            </a:fld>
            <a:endParaRPr lang="en-IN" dirty="0"/>
          </a:p>
        </p:txBody>
      </p:sp>
      <p:pic>
        <p:nvPicPr>
          <p:cNvPr id="4" name="Picture 3">
            <a:extLst>
              <a:ext uri="{FF2B5EF4-FFF2-40B4-BE49-F238E27FC236}">
                <a16:creationId xmlns:a16="http://schemas.microsoft.com/office/drawing/2014/main" id="{A55C936C-BD75-93BD-7154-DC61466C0299}"/>
              </a:ext>
            </a:extLst>
          </p:cNvPr>
          <p:cNvPicPr>
            <a:picLocks noChangeAspect="1"/>
          </p:cNvPicPr>
          <p:nvPr/>
        </p:nvPicPr>
        <p:blipFill>
          <a:blip r:embed="rId4"/>
          <a:stretch>
            <a:fillRect/>
          </a:stretch>
        </p:blipFill>
        <p:spPr>
          <a:xfrm>
            <a:off x="7329504" y="90221"/>
            <a:ext cx="1755396" cy="852675"/>
          </a:xfrm>
          <a:prstGeom prst="rect">
            <a:avLst/>
          </a:prstGeom>
        </p:spPr>
      </p:pic>
      <p:sp>
        <p:nvSpPr>
          <p:cNvPr id="5" name="Rectangle 4">
            <a:extLst>
              <a:ext uri="{FF2B5EF4-FFF2-40B4-BE49-F238E27FC236}">
                <a16:creationId xmlns:a16="http://schemas.microsoft.com/office/drawing/2014/main" id="{5C927B5F-FCD4-8885-77E1-2C77D1E45857}"/>
              </a:ext>
            </a:extLst>
          </p:cNvPr>
          <p:cNvSpPr/>
          <p:nvPr/>
        </p:nvSpPr>
        <p:spPr>
          <a:xfrm>
            <a:off x="0" y="188640"/>
            <a:ext cx="7452320" cy="263603"/>
          </a:xfrm>
          <a:prstGeom prst="rect">
            <a:avLst/>
          </a:prstGeom>
          <a:solidFill>
            <a:srgbClr val="E1562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93792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Types of Pooling </a:t>
            </a:r>
          </a:p>
        </p:txBody>
      </p:sp>
      <p:sp>
        <p:nvSpPr>
          <p:cNvPr id="3" name="Content Placeholder 2"/>
          <p:cNvSpPr>
            <a:spLocks noGrp="1"/>
          </p:cNvSpPr>
          <p:nvPr>
            <p:ph idx="1"/>
          </p:nvPr>
        </p:nvSpPr>
        <p:spPr>
          <a:xfrm>
            <a:off x="457200" y="1428736"/>
            <a:ext cx="8229600" cy="4697427"/>
          </a:xfrm>
        </p:spPr>
        <p:txBody>
          <a:bodyPr>
            <a:normAutofit/>
          </a:bodyPr>
          <a:lstStyle/>
          <a:p>
            <a:pPr marL="457200" indent="-457200" algn="just">
              <a:lnSpc>
                <a:spcPct val="150000"/>
              </a:lnSpc>
            </a:pPr>
            <a:r>
              <a:rPr lang="en-IN" sz="2000" b="1" dirty="0">
                <a:latin typeface="Times New Roman" pitchFamily="18" charset="0"/>
                <a:cs typeface="Times New Roman" pitchFamily="18" charset="0"/>
              </a:rPr>
              <a:t>Max-Pooling:</a:t>
            </a:r>
          </a:p>
          <a:p>
            <a:pPr marL="857250" lvl="1" indent="-457200" algn="just">
              <a:lnSpc>
                <a:spcPct val="150000"/>
              </a:lnSpc>
            </a:pPr>
            <a:r>
              <a:rPr lang="en-IN" sz="1600" b="1" dirty="0">
                <a:latin typeface="Times New Roman" pitchFamily="18" charset="0"/>
                <a:cs typeface="Times New Roman" pitchFamily="18" charset="0"/>
              </a:rPr>
              <a:t> </a:t>
            </a:r>
            <a:r>
              <a:rPr lang="en-IN" sz="1600" dirty="0">
                <a:latin typeface="Times New Roman" pitchFamily="18" charset="0"/>
                <a:cs typeface="Times New Roman" pitchFamily="18" charset="0"/>
              </a:rPr>
              <a:t>returns the maximum value from the portion of the image covered by the kernel.</a:t>
            </a:r>
          </a:p>
          <a:p>
            <a:pPr marL="457200" indent="-457200" algn="just">
              <a:lnSpc>
                <a:spcPct val="150000"/>
              </a:lnSpc>
            </a:pPr>
            <a:r>
              <a:rPr lang="en-IN" sz="2000" b="1" dirty="0">
                <a:latin typeface="Times New Roman" pitchFamily="18" charset="0"/>
                <a:cs typeface="Times New Roman" pitchFamily="18" charset="0"/>
              </a:rPr>
              <a:t>Average Pooling:</a:t>
            </a:r>
          </a:p>
          <a:p>
            <a:pPr marL="857250" lvl="1" indent="-457200" algn="just">
              <a:lnSpc>
                <a:spcPct val="150000"/>
              </a:lnSpc>
            </a:pPr>
            <a:r>
              <a:rPr lang="en-IN" sz="1600" dirty="0">
                <a:latin typeface="Times New Roman" pitchFamily="18" charset="0"/>
                <a:cs typeface="Times New Roman" pitchFamily="18" charset="0"/>
              </a:rPr>
              <a:t>Returns the average of all the values from the portion of the image covered by the kernel.</a:t>
            </a:r>
          </a:p>
          <a:p>
            <a:pPr marL="857250" lvl="1" indent="-457200" algn="just">
              <a:lnSpc>
                <a:spcPct val="150000"/>
              </a:lnSpc>
            </a:pPr>
            <a:r>
              <a:rPr lang="en-IN" sz="1600" b="1" dirty="0">
                <a:latin typeface="Times New Roman" pitchFamily="18" charset="0"/>
                <a:cs typeface="Times New Roman" pitchFamily="18" charset="0"/>
              </a:rPr>
              <a:t> </a:t>
            </a:r>
            <a:r>
              <a:rPr lang="en-IN" sz="1600" dirty="0">
                <a:latin typeface="Times New Roman" pitchFamily="18" charset="0"/>
                <a:cs typeface="Times New Roman" pitchFamily="18" charset="0"/>
              </a:rPr>
              <a:t>Average pooling works well for straight lines and smaller curves, but cannot detect extreme features like sharp edges. </a:t>
            </a:r>
            <a:endParaRPr lang="en-IN" sz="2000" dirty="0">
              <a:latin typeface="Times New Roman" pitchFamily="18" charset="0"/>
              <a:cs typeface="Times New Roman" pitchFamily="18" charset="0"/>
            </a:endParaRPr>
          </a:p>
          <a:p>
            <a:pPr marL="457200" indent="-457200" algn="just">
              <a:lnSpc>
                <a:spcPct val="150000"/>
              </a:lnSpc>
            </a:pPr>
            <a:r>
              <a:rPr lang="en-IN" sz="2000" b="1" dirty="0">
                <a:latin typeface="Times New Roman" pitchFamily="18" charset="0"/>
                <a:cs typeface="Times New Roman" pitchFamily="18" charset="0"/>
              </a:rPr>
              <a:t>Sum Pooling: </a:t>
            </a:r>
          </a:p>
          <a:p>
            <a:pPr marL="457200" indent="-457200" algn="just">
              <a:lnSpc>
                <a:spcPct val="150000"/>
              </a:lnSpc>
              <a:buNone/>
            </a:pPr>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The sum of all elements in the feature map is called sum pooling. </a:t>
            </a:r>
            <a:endParaRPr lang="en-IN" sz="2000" b="1" dirty="0">
              <a:latin typeface="Times New Roman" pitchFamily="18" charset="0"/>
              <a:cs typeface="Times New Roman" pitchFamily="18" charset="0"/>
            </a:endParaRPr>
          </a:p>
          <a:p>
            <a:pPr marL="457200" indent="-457200">
              <a:buNone/>
            </a:pPr>
            <a:endParaRPr lang="en-IN" sz="2000" b="1" dirty="0">
              <a:latin typeface="Times New Roman" pitchFamily="18" charset="0"/>
              <a:cs typeface="Times New Roman" pitchFamily="18" charset="0"/>
            </a:endParaRPr>
          </a:p>
        </p:txBody>
      </p:sp>
      <p:sp>
        <p:nvSpPr>
          <p:cNvPr id="9" name="Slide Number Placeholder 8"/>
          <p:cNvSpPr>
            <a:spLocks noGrp="1"/>
          </p:cNvSpPr>
          <p:nvPr>
            <p:ph type="sldNum" sz="quarter" idx="12"/>
          </p:nvPr>
        </p:nvSpPr>
        <p:spPr>
          <a:xfrm>
            <a:off x="6948264" y="6381328"/>
            <a:ext cx="2133600" cy="365125"/>
          </a:xfrm>
        </p:spPr>
        <p:txBody>
          <a:bodyPr/>
          <a:lstStyle/>
          <a:p>
            <a:fld id="{292AF3CE-BEB3-4025-B3D1-E2978D5266F5}" type="slidenum">
              <a:rPr lang="en-IN" smtClean="0"/>
              <a:t>10</a:t>
            </a:fld>
            <a:endParaRPr lang="en-IN"/>
          </a:p>
        </p:txBody>
      </p:sp>
    </p:spTree>
    <p:extLst>
      <p:ext uri="{BB962C8B-B14F-4D97-AF65-F5344CB8AC3E}">
        <p14:creationId xmlns:p14="http://schemas.microsoft.com/office/powerpoint/2010/main" val="4159910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20080"/>
          </a:xfrm>
        </p:spPr>
        <p:txBody>
          <a:bodyPr>
            <a:normAutofit/>
          </a:bodyPr>
          <a:lstStyle/>
          <a:p>
            <a:r>
              <a:rPr lang="en-IN" sz="3200" b="1" dirty="0">
                <a:latin typeface="Times New Roman" pitchFamily="18" charset="0"/>
                <a:cs typeface="Times New Roman" pitchFamily="18" charset="0"/>
              </a:rPr>
              <a:t>Flattening Layer</a:t>
            </a:r>
          </a:p>
        </p:txBody>
      </p:sp>
      <p:sp>
        <p:nvSpPr>
          <p:cNvPr id="3" name="Content Placeholder 2"/>
          <p:cNvSpPr>
            <a:spLocks noGrp="1"/>
          </p:cNvSpPr>
          <p:nvPr>
            <p:ph idx="1"/>
          </p:nvPr>
        </p:nvSpPr>
        <p:spPr>
          <a:xfrm>
            <a:off x="467544" y="817583"/>
            <a:ext cx="8229600" cy="2611417"/>
          </a:xfrm>
        </p:spPr>
        <p:txBody>
          <a:bodyPr>
            <a:noAutofit/>
          </a:bodyPr>
          <a:lstStyle/>
          <a:p>
            <a:pPr algn="just">
              <a:lnSpc>
                <a:spcPct val="150000"/>
              </a:lnSpc>
            </a:pPr>
            <a:r>
              <a:rPr lang="en-IN" sz="2000" dirty="0">
                <a:latin typeface="Times New Roman" pitchFamily="18" charset="0"/>
                <a:cs typeface="Times New Roman" pitchFamily="18" charset="0"/>
              </a:rPr>
              <a:t>Having extracted the features from the convolution layer and reduced the dimension by the pooling layer it’s the time for classification.</a:t>
            </a:r>
          </a:p>
          <a:p>
            <a:pPr algn="just">
              <a:lnSpc>
                <a:spcPct val="150000"/>
              </a:lnSpc>
            </a:pPr>
            <a:r>
              <a:rPr lang="en-IN" sz="2000" dirty="0">
                <a:latin typeface="Times New Roman" pitchFamily="18" charset="0"/>
                <a:cs typeface="Times New Roman" pitchFamily="18" charset="0"/>
              </a:rPr>
              <a:t>The fully connected layers cannot process multi-dimensional data.</a:t>
            </a:r>
          </a:p>
          <a:p>
            <a:pPr algn="just">
              <a:lnSpc>
                <a:spcPct val="150000"/>
              </a:lnSpc>
            </a:pPr>
            <a:r>
              <a:rPr lang="en-IN" sz="2000" dirty="0">
                <a:latin typeface="Times New Roman" pitchFamily="18" charset="0"/>
                <a:cs typeface="Times New Roman" pitchFamily="18" charset="0"/>
              </a:rPr>
              <a:t>So the data should be reduced down to single dimension(flattened) for each channel before processing.</a:t>
            </a:r>
          </a:p>
          <a:p>
            <a:pPr>
              <a:lnSpc>
                <a:spcPct val="160000"/>
              </a:lnSpc>
            </a:pPr>
            <a:endParaRPr lang="en-IN" sz="2000" dirty="0">
              <a:latin typeface="Times New Roman" pitchFamily="18" charset="0"/>
              <a:cs typeface="Times New Roman" pitchFamily="18" charset="0"/>
            </a:endParaRPr>
          </a:p>
          <a:p>
            <a:pPr>
              <a:lnSpc>
                <a:spcPct val="160000"/>
              </a:lnSpc>
            </a:pPr>
            <a:endParaRPr lang="en-IN" sz="20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a:xfrm>
            <a:off x="6876256" y="6381328"/>
            <a:ext cx="2133600" cy="365125"/>
          </a:xfrm>
        </p:spPr>
        <p:txBody>
          <a:bodyPr/>
          <a:lstStyle/>
          <a:p>
            <a:fld id="{292AF3CE-BEB3-4025-B3D1-E2978D5266F5}" type="slidenum">
              <a:rPr lang="en-IN" smtClean="0"/>
              <a:t>11</a:t>
            </a:fld>
            <a:endParaRPr lang="en-IN" dirty="0"/>
          </a:p>
        </p:txBody>
      </p:sp>
    </p:spTree>
    <p:extLst>
      <p:ext uri="{BB962C8B-B14F-4D97-AF65-F5344CB8AC3E}">
        <p14:creationId xmlns:p14="http://schemas.microsoft.com/office/powerpoint/2010/main" val="1460492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ACA11D-00E2-4CD9-A137-25B6ADCF710B}"/>
              </a:ext>
            </a:extLst>
          </p:cNvPr>
          <p:cNvSpPr>
            <a:spLocks noGrp="1"/>
          </p:cNvSpPr>
          <p:nvPr>
            <p:ph idx="1"/>
          </p:nvPr>
        </p:nvSpPr>
        <p:spPr>
          <a:xfrm>
            <a:off x="457200" y="980728"/>
            <a:ext cx="8229600" cy="5145435"/>
          </a:xfrm>
        </p:spPr>
        <p:txBody>
          <a:bodyPr>
            <a:normAutofit fontScale="70000" lnSpcReduction="20000"/>
          </a:bodyPr>
          <a:lstStyle/>
          <a:p>
            <a:pPr algn="just">
              <a:lnSpc>
                <a:spcPct val="150000"/>
              </a:lnSpc>
            </a:pPr>
            <a:r>
              <a:rPr lang="en-IN" dirty="0">
                <a:latin typeface="Times New Roman" pitchFamily="18" charset="0"/>
                <a:cs typeface="Times New Roman" pitchFamily="18" charset="0"/>
              </a:rPr>
              <a:t>Neurons in a fully connected layer have full connections to all activations in the previous layer as in regular neural networks.</a:t>
            </a:r>
          </a:p>
          <a:p>
            <a:pPr algn="just">
              <a:lnSpc>
                <a:spcPct val="150000"/>
              </a:lnSpc>
            </a:pPr>
            <a:r>
              <a:rPr lang="en-IN" dirty="0">
                <a:latin typeface="Times New Roman" pitchFamily="18" charset="0"/>
                <a:cs typeface="Times New Roman" pitchFamily="18" charset="0"/>
              </a:rPr>
              <a:t>It’s a traditional </a:t>
            </a:r>
            <a:r>
              <a:rPr lang="en-IN" dirty="0" err="1">
                <a:latin typeface="Times New Roman" pitchFamily="18" charset="0"/>
                <a:cs typeface="Times New Roman" pitchFamily="18" charset="0"/>
              </a:rPr>
              <a:t>MultiLayer</a:t>
            </a:r>
            <a:r>
              <a:rPr lang="en-IN" dirty="0">
                <a:latin typeface="Times New Roman" pitchFamily="18" charset="0"/>
                <a:cs typeface="Times New Roman" pitchFamily="18" charset="0"/>
              </a:rPr>
              <a:t> Perceptron(MLP) that uses </a:t>
            </a:r>
            <a:r>
              <a:rPr lang="en-IN" dirty="0" err="1">
                <a:latin typeface="Times New Roman" pitchFamily="18" charset="0"/>
                <a:cs typeface="Times New Roman" pitchFamily="18" charset="0"/>
              </a:rPr>
              <a:t>softmax</a:t>
            </a:r>
            <a:r>
              <a:rPr lang="en-IN" dirty="0">
                <a:latin typeface="Times New Roman" pitchFamily="18" charset="0"/>
                <a:cs typeface="Times New Roman" pitchFamily="18" charset="0"/>
              </a:rPr>
              <a:t> activation function in the output layer.</a:t>
            </a:r>
          </a:p>
          <a:p>
            <a:pPr algn="just">
              <a:lnSpc>
                <a:spcPct val="150000"/>
              </a:lnSpc>
            </a:pPr>
            <a:r>
              <a:rPr lang="en-IN" dirty="0">
                <a:latin typeface="Times New Roman" pitchFamily="18" charset="0"/>
                <a:cs typeface="Times New Roman" pitchFamily="18" charset="0"/>
              </a:rPr>
              <a:t>The purpose of the fully connected layer is to use the high level features from convolution and pooling layers for classifying the input image.</a:t>
            </a:r>
          </a:p>
          <a:p>
            <a:pPr algn="just">
              <a:lnSpc>
                <a:spcPct val="150000"/>
              </a:lnSpc>
            </a:pPr>
            <a:r>
              <a:rPr lang="en-IN" dirty="0">
                <a:latin typeface="Times New Roman" pitchFamily="18" charset="0"/>
                <a:cs typeface="Times New Roman" pitchFamily="18" charset="0"/>
              </a:rPr>
              <a:t>The fully connected layers cannot process multi-dimensional data.</a:t>
            </a:r>
          </a:p>
          <a:p>
            <a:pPr algn="just">
              <a:lnSpc>
                <a:spcPct val="150000"/>
              </a:lnSpc>
            </a:pPr>
            <a:r>
              <a:rPr lang="en-IN" dirty="0">
                <a:latin typeface="Times New Roman" pitchFamily="18" charset="0"/>
                <a:cs typeface="Times New Roman" pitchFamily="18" charset="0"/>
              </a:rPr>
              <a:t>So the data should be reduced down to single dimension(flattened) for each channel before processing.</a:t>
            </a:r>
          </a:p>
          <a:p>
            <a:endParaRPr lang="en-IN" dirty="0"/>
          </a:p>
        </p:txBody>
      </p:sp>
      <p:sp>
        <p:nvSpPr>
          <p:cNvPr id="7" name="Title 1">
            <a:extLst>
              <a:ext uri="{FF2B5EF4-FFF2-40B4-BE49-F238E27FC236}">
                <a16:creationId xmlns:a16="http://schemas.microsoft.com/office/drawing/2014/main" id="{8501987E-B540-4797-9F19-EB58EF3A4A09}"/>
              </a:ext>
            </a:extLst>
          </p:cNvPr>
          <p:cNvSpPr txBox="1">
            <a:spLocks/>
          </p:cNvSpPr>
          <p:nvPr/>
        </p:nvSpPr>
        <p:spPr>
          <a:xfrm>
            <a:off x="468419" y="260648"/>
            <a:ext cx="8229600" cy="72008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latin typeface="Times New Roman" pitchFamily="18" charset="0"/>
                <a:cs typeface="Times New Roman" pitchFamily="18" charset="0"/>
              </a:rPr>
              <a:t>Fully Connected Layer</a:t>
            </a:r>
          </a:p>
        </p:txBody>
      </p:sp>
      <p:sp>
        <p:nvSpPr>
          <p:cNvPr id="9" name="Slide Number Placeholder 8"/>
          <p:cNvSpPr>
            <a:spLocks noGrp="1"/>
          </p:cNvSpPr>
          <p:nvPr>
            <p:ph type="sldNum" sz="quarter" idx="12"/>
          </p:nvPr>
        </p:nvSpPr>
        <p:spPr>
          <a:xfrm>
            <a:off x="6948264" y="6309320"/>
            <a:ext cx="2133600" cy="365125"/>
          </a:xfrm>
        </p:spPr>
        <p:txBody>
          <a:bodyPr/>
          <a:lstStyle/>
          <a:p>
            <a:fld id="{292AF3CE-BEB3-4025-B3D1-E2978D5266F5}" type="slidenum">
              <a:rPr lang="en-IN" smtClean="0"/>
              <a:t>12</a:t>
            </a:fld>
            <a:endParaRPr lang="en-IN" dirty="0"/>
          </a:p>
        </p:txBody>
      </p:sp>
    </p:spTree>
    <p:extLst>
      <p:ext uri="{BB962C8B-B14F-4D97-AF65-F5344CB8AC3E}">
        <p14:creationId xmlns:p14="http://schemas.microsoft.com/office/powerpoint/2010/main" val="2241933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Activation Function</a:t>
            </a:r>
          </a:p>
        </p:txBody>
      </p:sp>
      <p:sp>
        <p:nvSpPr>
          <p:cNvPr id="3" name="Content Placeholder 2"/>
          <p:cNvSpPr>
            <a:spLocks noGrp="1"/>
          </p:cNvSpPr>
          <p:nvPr>
            <p:ph idx="1"/>
          </p:nvPr>
        </p:nvSpPr>
        <p:spPr>
          <a:xfrm>
            <a:off x="251520" y="1268760"/>
            <a:ext cx="8712968" cy="5314602"/>
          </a:xfrm>
        </p:spPr>
        <p:txBody>
          <a:bodyPr>
            <a:normAutofit lnSpcReduction="10000"/>
          </a:bodyPr>
          <a:lstStyle/>
          <a:p>
            <a:pPr algn="just">
              <a:lnSpc>
                <a:spcPct val="150000"/>
              </a:lnSpc>
            </a:pPr>
            <a:r>
              <a:rPr lang="en-IN" sz="2000" dirty="0">
                <a:latin typeface="Times New Roman" pitchFamily="18" charset="0"/>
                <a:cs typeface="Times New Roman" pitchFamily="18" charset="0"/>
              </a:rPr>
              <a:t>Its important for an ANN to learn and understand the complex patterns.</a:t>
            </a:r>
          </a:p>
          <a:p>
            <a:pPr algn="just">
              <a:lnSpc>
                <a:spcPct val="150000"/>
              </a:lnSpc>
            </a:pPr>
            <a:r>
              <a:rPr lang="en-IN" sz="2000" dirty="0">
                <a:latin typeface="Times New Roman" pitchFamily="18" charset="0"/>
                <a:cs typeface="Times New Roman" pitchFamily="18" charset="0"/>
              </a:rPr>
              <a:t>Activation layer is applied immediately after each convolution layer to introduce non linearity in the convolution layers.</a:t>
            </a:r>
          </a:p>
          <a:p>
            <a:pPr algn="just"/>
            <a:r>
              <a:rPr lang="en-IN" sz="2000" dirty="0">
                <a:latin typeface="Times New Roman" pitchFamily="18" charset="0"/>
                <a:cs typeface="Times New Roman" pitchFamily="18" charset="0"/>
              </a:rPr>
              <a:t>Now a days </a:t>
            </a:r>
            <a:r>
              <a:rPr lang="en-IN" sz="2000" dirty="0" err="1">
                <a:latin typeface="Times New Roman" pitchFamily="18" charset="0"/>
                <a:cs typeface="Times New Roman" pitchFamily="18" charset="0"/>
              </a:rPr>
              <a:t>ReLU</a:t>
            </a:r>
            <a:r>
              <a:rPr lang="en-IN" sz="2000" dirty="0">
                <a:latin typeface="Times New Roman" pitchFamily="18" charset="0"/>
                <a:cs typeface="Times New Roman" pitchFamily="18" charset="0"/>
              </a:rPr>
              <a:t> is mostly used as it alleviates the vanishing gradient problem. </a:t>
            </a:r>
          </a:p>
          <a:p>
            <a:pPr marL="0" indent="0" algn="just">
              <a:buNone/>
            </a:pPr>
            <a:r>
              <a:rPr lang="en-IN" sz="2000" dirty="0">
                <a:latin typeface="Times New Roman" pitchFamily="18" charset="0"/>
                <a:cs typeface="Times New Roman" pitchFamily="18" charset="0"/>
              </a:rPr>
              <a:t>			 F(x)=max(0,x)</a:t>
            </a:r>
          </a:p>
          <a:p>
            <a:pPr algn="just"/>
            <a:r>
              <a:rPr lang="en-IN" sz="2000" b="1" dirty="0">
                <a:latin typeface="Times New Roman" pitchFamily="18" charset="0"/>
                <a:cs typeface="Times New Roman" pitchFamily="18" charset="0"/>
              </a:rPr>
              <a:t>Variants of </a:t>
            </a:r>
            <a:r>
              <a:rPr lang="en-IN" sz="2000" b="1" dirty="0" err="1">
                <a:latin typeface="Times New Roman" pitchFamily="18" charset="0"/>
                <a:cs typeface="Times New Roman" pitchFamily="18" charset="0"/>
              </a:rPr>
              <a:t>ReLU</a:t>
            </a:r>
            <a:endParaRPr lang="en-IN" sz="2000" b="1" dirty="0">
              <a:latin typeface="Times New Roman" pitchFamily="18" charset="0"/>
              <a:cs typeface="Times New Roman" pitchFamily="18" charset="0"/>
            </a:endParaRPr>
          </a:p>
          <a:p>
            <a:pPr lvl="1" algn="just"/>
            <a:r>
              <a:rPr lang="en-IN" sz="2000" dirty="0">
                <a:latin typeface="Times New Roman" pitchFamily="18" charset="0"/>
                <a:cs typeface="Times New Roman" pitchFamily="18" charset="0"/>
              </a:rPr>
              <a:t>Leaky </a:t>
            </a:r>
            <a:r>
              <a:rPr lang="en-IN" sz="2000" dirty="0" err="1">
                <a:latin typeface="Times New Roman" pitchFamily="18" charset="0"/>
                <a:cs typeface="Times New Roman" pitchFamily="18" charset="0"/>
              </a:rPr>
              <a:t>ReLU</a:t>
            </a:r>
            <a:endParaRPr lang="en-IN" sz="2000" dirty="0">
              <a:latin typeface="Times New Roman" pitchFamily="18" charset="0"/>
              <a:cs typeface="Times New Roman" pitchFamily="18" charset="0"/>
            </a:endParaRPr>
          </a:p>
          <a:p>
            <a:pPr lvl="2" algn="just"/>
            <a:r>
              <a:rPr lang="en-IN" sz="2000" dirty="0">
                <a:latin typeface="Times New Roman" pitchFamily="18" charset="0"/>
                <a:cs typeface="Times New Roman" pitchFamily="18" charset="0"/>
              </a:rPr>
              <a:t>It  fixes the dying </a:t>
            </a:r>
            <a:r>
              <a:rPr lang="en-IN" sz="2000" dirty="0" err="1">
                <a:latin typeface="Times New Roman" pitchFamily="18" charset="0"/>
                <a:cs typeface="Times New Roman" pitchFamily="18" charset="0"/>
              </a:rPr>
              <a:t>ReLU</a:t>
            </a:r>
            <a:r>
              <a:rPr lang="en-IN" sz="2000" dirty="0">
                <a:latin typeface="Times New Roman" pitchFamily="18" charset="0"/>
                <a:cs typeface="Times New Roman" pitchFamily="18" charset="0"/>
              </a:rPr>
              <a:t> problem, as it does not have zero-slope parts.</a:t>
            </a:r>
          </a:p>
          <a:p>
            <a:pPr lvl="2" algn="just"/>
            <a:r>
              <a:rPr lang="en-IN" sz="2000" dirty="0">
                <a:latin typeface="Times New Roman" pitchFamily="18" charset="0"/>
                <a:cs typeface="Times New Roman" pitchFamily="18" charset="0"/>
              </a:rPr>
              <a:t>It speeds up training.</a:t>
            </a:r>
          </a:p>
          <a:p>
            <a:pPr lvl="1" algn="just">
              <a:lnSpc>
                <a:spcPct val="150000"/>
              </a:lnSpc>
            </a:pPr>
            <a:r>
              <a:rPr lang="en-IN" sz="2000" dirty="0">
                <a:latin typeface="Times New Roman" pitchFamily="18" charset="0"/>
                <a:cs typeface="Times New Roman" pitchFamily="18" charset="0"/>
              </a:rPr>
              <a:t>Randomized </a:t>
            </a:r>
            <a:r>
              <a:rPr lang="en-IN" sz="2000" dirty="0" err="1">
                <a:latin typeface="Times New Roman" pitchFamily="18" charset="0"/>
                <a:cs typeface="Times New Roman" pitchFamily="18" charset="0"/>
              </a:rPr>
              <a:t>ReLU</a:t>
            </a:r>
            <a:endParaRPr lang="en-IN" sz="2000" dirty="0">
              <a:latin typeface="Times New Roman" pitchFamily="18" charset="0"/>
              <a:cs typeface="Times New Roman" pitchFamily="18" charset="0"/>
            </a:endParaRPr>
          </a:p>
          <a:p>
            <a:pPr marL="457200" lvl="1" indent="0" algn="just">
              <a:lnSpc>
                <a:spcPct val="150000"/>
              </a:lnSpc>
              <a:buNone/>
            </a:pPr>
            <a:endParaRPr lang="en-IN" sz="1600" dirty="0">
              <a:latin typeface="Times New Roman" pitchFamily="18" charset="0"/>
              <a:cs typeface="Times New Roman" pitchFamily="18" charset="0"/>
            </a:endParaRPr>
          </a:p>
          <a:p>
            <a:pPr marL="457200" lvl="1" indent="0" algn="just">
              <a:lnSpc>
                <a:spcPct val="150000"/>
              </a:lnSpc>
              <a:buNone/>
            </a:pPr>
            <a:endParaRPr lang="en-IN" sz="1600" dirty="0">
              <a:latin typeface="Times New Roman" pitchFamily="18" charset="0"/>
              <a:cs typeface="Times New Roman" pitchFamily="18" charset="0"/>
            </a:endParaRPr>
          </a:p>
          <a:p>
            <a:pPr algn="just">
              <a:lnSpc>
                <a:spcPct val="150000"/>
              </a:lnSpc>
              <a:buNone/>
            </a:pPr>
            <a:r>
              <a:rPr lang="en-IN" sz="2000" dirty="0">
                <a:latin typeface="Times New Roman" pitchFamily="18" charset="0"/>
                <a:cs typeface="Times New Roman" pitchFamily="18" charset="0"/>
              </a:rPr>
              <a:t>                  </a:t>
            </a:r>
            <a:endParaRPr lang="en-IN" dirty="0"/>
          </a:p>
        </p:txBody>
      </p:sp>
      <p:sp>
        <p:nvSpPr>
          <p:cNvPr id="9" name="Slide Number Placeholder 8"/>
          <p:cNvSpPr>
            <a:spLocks noGrp="1"/>
          </p:cNvSpPr>
          <p:nvPr>
            <p:ph type="sldNum" sz="quarter" idx="12"/>
          </p:nvPr>
        </p:nvSpPr>
        <p:spPr>
          <a:xfrm>
            <a:off x="6876256" y="6381328"/>
            <a:ext cx="2133600" cy="365125"/>
          </a:xfrm>
        </p:spPr>
        <p:txBody>
          <a:bodyPr/>
          <a:lstStyle/>
          <a:p>
            <a:fld id="{292AF3CE-BEB3-4025-B3D1-E2978D5266F5}" type="slidenum">
              <a:rPr lang="en-IN" smtClean="0"/>
              <a:t>13</a:t>
            </a:fld>
            <a:endParaRPr lang="en-IN"/>
          </a:p>
        </p:txBody>
      </p:sp>
    </p:spTree>
    <p:extLst>
      <p:ext uri="{BB962C8B-B14F-4D97-AF65-F5344CB8AC3E}">
        <p14:creationId xmlns:p14="http://schemas.microsoft.com/office/powerpoint/2010/main" val="4074763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標題 1"/>
          <p:cNvSpPr>
            <a:spLocks noGrp="1"/>
          </p:cNvSpPr>
          <p:nvPr>
            <p:ph type="title"/>
          </p:nvPr>
        </p:nvSpPr>
        <p:spPr>
          <a:xfrm>
            <a:off x="628650" y="365125"/>
            <a:ext cx="7886700" cy="687611"/>
          </a:xfrm>
        </p:spPr>
        <p:txBody>
          <a:bodyPr>
            <a:normAutofit fontScale="90000"/>
          </a:bodyPr>
          <a:lstStyle/>
          <a:p>
            <a:r>
              <a:rPr lang="en-IN" sz="2400" b="1" dirty="0">
                <a:latin typeface="Times New Roman" pitchFamily="18" charset="0"/>
                <a:cs typeface="Times New Roman" pitchFamily="18" charset="0"/>
              </a:rPr>
              <a:t>Let us understand the process of convolution with an example</a:t>
            </a:r>
            <a:r>
              <a:rPr lang="en-IN" b="1" dirty="0">
                <a:latin typeface="Times New Roman" pitchFamily="18" charset="0"/>
                <a:cs typeface="Times New Roman" pitchFamily="18" charset="0"/>
              </a:rPr>
              <a:t> </a:t>
            </a:r>
          </a:p>
        </p:txBody>
      </p:sp>
      <p:graphicFrame>
        <p:nvGraphicFramePr>
          <p:cNvPr id="5" name="內容版面配置區 3"/>
          <p:cNvGraphicFramePr>
            <a:graphicFrameLocks noGrp="1"/>
          </p:cNvGraphicFramePr>
          <p:nvPr>
            <p:ph idx="1"/>
          </p:nvPr>
        </p:nvGraphicFramePr>
        <p:xfrm>
          <a:off x="985838" y="2398713"/>
          <a:ext cx="2873376" cy="2743200"/>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478896">
                  <a:extLst>
                    <a:ext uri="{9D8B030D-6E8A-4147-A177-3AD203B41FA5}">
                      <a16:colId xmlns:a16="http://schemas.microsoft.com/office/drawing/2014/main" val="20004"/>
                    </a:ext>
                  </a:extLst>
                </a:gridCol>
                <a:gridCol w="478896">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5"/>
                  </a:ext>
                </a:extLst>
              </a:tr>
            </a:tbl>
          </a:graphicData>
        </a:graphic>
      </p:graphicFrame>
      <p:sp>
        <p:nvSpPr>
          <p:cNvPr id="6" name="文字方塊 4"/>
          <p:cNvSpPr txBox="1">
            <a:spLocks noChangeArrowheads="1"/>
          </p:cNvSpPr>
          <p:nvPr/>
        </p:nvSpPr>
        <p:spPr bwMode="auto">
          <a:xfrm>
            <a:off x="1249363" y="5389563"/>
            <a:ext cx="2346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n-US" altLang="zh-TW" sz="2400" dirty="0"/>
              <a:t>6 x 6 image</a:t>
            </a:r>
            <a:endParaRPr lang="zh-TW" altLang="en-US" sz="2400" dirty="0"/>
          </a:p>
        </p:txBody>
      </p:sp>
      <p:graphicFrame>
        <p:nvGraphicFramePr>
          <p:cNvPr id="7" name="表格 5"/>
          <p:cNvGraphicFramePr>
            <a:graphicFrameLocks noGrp="1"/>
          </p:cNvGraphicFramePr>
          <p:nvPr>
            <p:extLst>
              <p:ext uri="{D42A27DB-BD31-4B8C-83A1-F6EECF244321}">
                <p14:modId xmlns:p14="http://schemas.microsoft.com/office/powerpoint/2010/main" val="1579091129"/>
              </p:ext>
            </p:extLst>
          </p:nvPr>
        </p:nvGraphicFramePr>
        <p:xfrm>
          <a:off x="6356896" y="2909281"/>
          <a:ext cx="1622424" cy="1371600"/>
        </p:xfrm>
        <a:graphic>
          <a:graphicData uri="http://schemas.openxmlformats.org/drawingml/2006/table">
            <a:tbl>
              <a:tblPr firstRow="1" bandRow="1">
                <a:tableStyleId>{5940675A-B579-460E-94D1-54222C63F5DA}</a:tableStyleId>
              </a:tblPr>
              <a:tblGrid>
                <a:gridCol w="540808">
                  <a:extLst>
                    <a:ext uri="{9D8B030D-6E8A-4147-A177-3AD203B41FA5}">
                      <a16:colId xmlns:a16="http://schemas.microsoft.com/office/drawing/2014/main" val="20000"/>
                    </a:ext>
                  </a:extLst>
                </a:gridCol>
                <a:gridCol w="540808">
                  <a:extLst>
                    <a:ext uri="{9D8B030D-6E8A-4147-A177-3AD203B41FA5}">
                      <a16:colId xmlns:a16="http://schemas.microsoft.com/office/drawing/2014/main" val="20001"/>
                    </a:ext>
                  </a:extLst>
                </a:gridCol>
                <a:gridCol w="540808">
                  <a:extLst>
                    <a:ext uri="{9D8B030D-6E8A-4147-A177-3AD203B41FA5}">
                      <a16:colId xmlns:a16="http://schemas.microsoft.com/office/drawing/2014/main" val="20002"/>
                    </a:ext>
                  </a:extLst>
                </a:gridCol>
              </a:tblGrid>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55" marR="91455">
                    <a:solidFill>
                      <a:schemeClr val="accent2">
                        <a:lumMod val="20000"/>
                        <a:lumOff val="80000"/>
                      </a:schemeClr>
                    </a:solidFill>
                  </a:tcPr>
                </a:tc>
                <a:extLst>
                  <a:ext uri="{0D108BD9-81ED-4DB2-BD59-A6C34878D82A}">
                    <a16:rowId xmlns:a16="http://schemas.microsoft.com/office/drawing/2014/main" val="10002"/>
                  </a:ext>
                </a:extLst>
              </a:tr>
            </a:tbl>
          </a:graphicData>
        </a:graphic>
      </p:graphicFrame>
      <p:sp>
        <p:nvSpPr>
          <p:cNvPr id="8" name="文字方塊 6"/>
          <p:cNvSpPr txBox="1">
            <a:spLocks noChangeArrowheads="1"/>
          </p:cNvSpPr>
          <p:nvPr/>
        </p:nvSpPr>
        <p:spPr bwMode="auto">
          <a:xfrm>
            <a:off x="6444208" y="2426480"/>
            <a:ext cx="1447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n-US" altLang="zh-TW" sz="2400" dirty="0"/>
              <a:t>Filter 1</a:t>
            </a:r>
            <a:endParaRPr lang="zh-TW" altLang="en-US" sz="2400" dirty="0"/>
          </a:p>
        </p:txBody>
      </p:sp>
      <p:sp>
        <p:nvSpPr>
          <p:cNvPr id="12" name="文字方塊 10"/>
          <p:cNvSpPr txBox="1">
            <a:spLocks noChangeArrowheads="1"/>
          </p:cNvSpPr>
          <p:nvPr/>
        </p:nvSpPr>
        <p:spPr bwMode="auto">
          <a:xfrm>
            <a:off x="4572000" y="1484784"/>
            <a:ext cx="39624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TW" sz="2400" b="1" dirty="0">
                <a:solidFill>
                  <a:srgbClr val="FF0000"/>
                </a:solidFill>
              </a:rPr>
              <a:t>These are the network parameters to be learned.</a:t>
            </a:r>
            <a:endParaRPr lang="zh-TW" altLang="en-US" sz="2400" b="1" dirty="0">
              <a:solidFill>
                <a:srgbClr val="FF0000"/>
              </a:solidFill>
            </a:endParaRPr>
          </a:p>
        </p:txBody>
      </p:sp>
      <p:sp>
        <p:nvSpPr>
          <p:cNvPr id="9" name="文字方塊 4"/>
          <p:cNvSpPr txBox="1">
            <a:spLocks noChangeArrowheads="1"/>
          </p:cNvSpPr>
          <p:nvPr/>
        </p:nvSpPr>
        <p:spPr bwMode="auto">
          <a:xfrm>
            <a:off x="5994945" y="4365104"/>
            <a:ext cx="2346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n-US" altLang="zh-TW" sz="2400" dirty="0"/>
              <a:t>3 x 3</a:t>
            </a:r>
            <a:endParaRPr lang="zh-TW" altLang="en-US" sz="2400" dirty="0"/>
          </a:p>
        </p:txBody>
      </p:sp>
      <p:sp>
        <p:nvSpPr>
          <p:cNvPr id="11" name="Slide Number Placeholder 10"/>
          <p:cNvSpPr>
            <a:spLocks noGrp="1"/>
          </p:cNvSpPr>
          <p:nvPr>
            <p:ph type="sldNum" sz="quarter" idx="12"/>
          </p:nvPr>
        </p:nvSpPr>
        <p:spPr>
          <a:xfrm>
            <a:off x="6825208" y="6381328"/>
            <a:ext cx="2133600" cy="365125"/>
          </a:xfrm>
        </p:spPr>
        <p:txBody>
          <a:bodyPr/>
          <a:lstStyle/>
          <a:p>
            <a:fld id="{292AF3CE-BEB3-4025-B3D1-E2978D5266F5}" type="slidenum">
              <a:rPr lang="en-IN" smtClean="0"/>
              <a:t>14</a:t>
            </a:fld>
            <a:endParaRPr lang="en-IN" dirty="0"/>
          </a:p>
        </p:txBody>
      </p:sp>
    </p:spTree>
    <p:extLst>
      <p:ext uri="{BB962C8B-B14F-4D97-AF65-F5344CB8AC3E}">
        <p14:creationId xmlns:p14="http://schemas.microsoft.com/office/powerpoint/2010/main" val="34138262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2"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標題 1"/>
          <p:cNvSpPr>
            <a:spLocks noGrp="1"/>
          </p:cNvSpPr>
          <p:nvPr>
            <p:ph type="title"/>
          </p:nvPr>
        </p:nvSpPr>
        <p:spPr>
          <a:xfrm>
            <a:off x="628650" y="365125"/>
            <a:ext cx="7886700" cy="1325563"/>
          </a:xfrm>
        </p:spPr>
        <p:txBody>
          <a:bodyPr/>
          <a:lstStyle/>
          <a:p>
            <a:r>
              <a:rPr lang="en-US" altLang="zh-TW" dirty="0">
                <a:ea typeface="ＭＳ Ｐゴシック" pitchFamily="34" charset="-128"/>
              </a:rPr>
              <a:t>Convolution</a:t>
            </a:r>
            <a:endParaRPr lang="zh-TW" altLang="en-US" dirty="0">
              <a:ea typeface="ＭＳ Ｐゴシック" pitchFamily="34" charset="-128"/>
            </a:endParaRPr>
          </a:p>
        </p:txBody>
      </p:sp>
      <p:graphicFrame>
        <p:nvGraphicFramePr>
          <p:cNvPr id="5" name="內容版面配置區 3"/>
          <p:cNvGraphicFramePr>
            <a:graphicFrameLocks noGrp="1"/>
          </p:cNvGraphicFramePr>
          <p:nvPr>
            <p:ph idx="1"/>
          </p:nvPr>
        </p:nvGraphicFramePr>
        <p:xfrm>
          <a:off x="985838" y="2398713"/>
          <a:ext cx="2873376" cy="2743200"/>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478896">
                  <a:extLst>
                    <a:ext uri="{9D8B030D-6E8A-4147-A177-3AD203B41FA5}">
                      <a16:colId xmlns:a16="http://schemas.microsoft.com/office/drawing/2014/main" val="20004"/>
                    </a:ext>
                  </a:extLst>
                </a:gridCol>
                <a:gridCol w="478896">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5"/>
                  </a:ext>
                </a:extLst>
              </a:tr>
            </a:tbl>
          </a:graphicData>
        </a:graphic>
      </p:graphicFrame>
      <p:sp>
        <p:nvSpPr>
          <p:cNvPr id="9270" name="文字方塊 4"/>
          <p:cNvSpPr txBox="1">
            <a:spLocks noChangeArrowheads="1"/>
          </p:cNvSpPr>
          <p:nvPr/>
        </p:nvSpPr>
        <p:spPr bwMode="auto">
          <a:xfrm>
            <a:off x="1249363" y="5389563"/>
            <a:ext cx="2346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n-US" altLang="zh-TW" sz="2400"/>
              <a:t>6 x 6 image</a:t>
            </a:r>
            <a:endParaRPr lang="zh-TW" altLang="en-US" sz="2400"/>
          </a:p>
        </p:txBody>
      </p:sp>
      <p:graphicFrame>
        <p:nvGraphicFramePr>
          <p:cNvPr id="7" name="表格 5"/>
          <p:cNvGraphicFramePr>
            <a:graphicFrameLocks noGrp="1"/>
          </p:cNvGraphicFramePr>
          <p:nvPr>
            <p:extLst>
              <p:ext uri="{D42A27DB-BD31-4B8C-83A1-F6EECF244321}">
                <p14:modId xmlns:p14="http://schemas.microsoft.com/office/powerpoint/2010/main" val="702903267"/>
              </p:ext>
            </p:extLst>
          </p:nvPr>
        </p:nvGraphicFramePr>
        <p:xfrm>
          <a:off x="7186613" y="1508125"/>
          <a:ext cx="1622424" cy="1371600"/>
        </p:xfrm>
        <a:graphic>
          <a:graphicData uri="http://schemas.openxmlformats.org/drawingml/2006/table">
            <a:tbl>
              <a:tblPr firstRow="1" bandRow="1">
                <a:tableStyleId>{5940675A-B579-460E-94D1-54222C63F5DA}</a:tableStyleId>
              </a:tblPr>
              <a:tblGrid>
                <a:gridCol w="540808">
                  <a:extLst>
                    <a:ext uri="{9D8B030D-6E8A-4147-A177-3AD203B41FA5}">
                      <a16:colId xmlns:a16="http://schemas.microsoft.com/office/drawing/2014/main" val="20000"/>
                    </a:ext>
                  </a:extLst>
                </a:gridCol>
                <a:gridCol w="540808">
                  <a:extLst>
                    <a:ext uri="{9D8B030D-6E8A-4147-A177-3AD203B41FA5}">
                      <a16:colId xmlns:a16="http://schemas.microsoft.com/office/drawing/2014/main" val="20001"/>
                    </a:ext>
                  </a:extLst>
                </a:gridCol>
                <a:gridCol w="540808">
                  <a:extLst>
                    <a:ext uri="{9D8B030D-6E8A-4147-A177-3AD203B41FA5}">
                      <a16:colId xmlns:a16="http://schemas.microsoft.com/office/drawing/2014/main" val="20002"/>
                    </a:ext>
                  </a:extLst>
                </a:gridCol>
              </a:tblGrid>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2"/>
                  </a:ext>
                </a:extLst>
              </a:tr>
            </a:tbl>
          </a:graphicData>
        </a:graphic>
      </p:graphicFrame>
      <p:sp>
        <p:nvSpPr>
          <p:cNvPr id="9289" name="文字方塊 6"/>
          <p:cNvSpPr txBox="1">
            <a:spLocks noChangeArrowheads="1"/>
          </p:cNvSpPr>
          <p:nvPr/>
        </p:nvSpPr>
        <p:spPr bwMode="auto">
          <a:xfrm>
            <a:off x="7186613" y="933450"/>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n-US" altLang="zh-TW" sz="2400"/>
              <a:t>Filter 1</a:t>
            </a:r>
            <a:endParaRPr lang="zh-TW" altLang="en-US" sz="2400"/>
          </a:p>
        </p:txBody>
      </p:sp>
      <p:sp>
        <p:nvSpPr>
          <p:cNvPr id="9" name="矩形 2"/>
          <p:cNvSpPr/>
          <p:nvPr/>
        </p:nvSpPr>
        <p:spPr>
          <a:xfrm>
            <a:off x="985838" y="2398713"/>
            <a:ext cx="1416050"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0" name="橢圓 11"/>
          <p:cNvSpPr>
            <a:spLocks noChangeArrowheads="1"/>
          </p:cNvSpPr>
          <p:nvPr/>
        </p:nvSpPr>
        <p:spPr bwMode="auto">
          <a:xfrm>
            <a:off x="4722813" y="2787650"/>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3</a:t>
            </a:r>
            <a:endParaRPr lang="zh-TW" altLang="en-US" sz="2400" dirty="0">
              <a:solidFill>
                <a:schemeClr val="dk1"/>
              </a:solidFill>
              <a:latin typeface="+mn-lt"/>
              <a:ea typeface="+mn-ea"/>
            </a:endParaRPr>
          </a:p>
        </p:txBody>
      </p:sp>
      <p:sp>
        <p:nvSpPr>
          <p:cNvPr id="11" name="橢圓 12"/>
          <p:cNvSpPr>
            <a:spLocks noChangeArrowheads="1"/>
          </p:cNvSpPr>
          <p:nvPr/>
        </p:nvSpPr>
        <p:spPr bwMode="auto">
          <a:xfrm>
            <a:off x="5564188" y="2787650"/>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-1</a:t>
            </a:r>
            <a:endParaRPr lang="zh-TW" altLang="en-US" sz="2400" dirty="0">
              <a:solidFill>
                <a:schemeClr val="dk1"/>
              </a:solidFill>
              <a:latin typeface="+mn-lt"/>
              <a:ea typeface="+mn-ea"/>
            </a:endParaRPr>
          </a:p>
        </p:txBody>
      </p:sp>
      <p:sp>
        <p:nvSpPr>
          <p:cNvPr id="12" name="矩形 27"/>
          <p:cNvSpPr/>
          <p:nvPr/>
        </p:nvSpPr>
        <p:spPr>
          <a:xfrm>
            <a:off x="1484313" y="2398713"/>
            <a:ext cx="1417637"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3" name="矩形 33"/>
          <p:cNvSpPr>
            <a:spLocks noChangeArrowheads="1"/>
          </p:cNvSpPr>
          <p:nvPr/>
        </p:nvSpPr>
        <p:spPr bwMode="auto">
          <a:xfrm>
            <a:off x="1166813" y="1731963"/>
            <a:ext cx="1208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TW" sz="2400"/>
              <a:t>s</a:t>
            </a:r>
            <a:r>
              <a:rPr lang="zh-TW" altLang="en-US" sz="2400"/>
              <a:t>tride</a:t>
            </a:r>
            <a:r>
              <a:rPr lang="en-US" altLang="zh-TW" sz="2400"/>
              <a:t>=1</a:t>
            </a:r>
            <a:endParaRPr lang="zh-TW" altLang="en-US" sz="2400"/>
          </a:p>
        </p:txBody>
      </p:sp>
      <p:cxnSp>
        <p:nvCxnSpPr>
          <p:cNvPr id="15" name="Straight Arrow Connector 14"/>
          <p:cNvCxnSpPr>
            <a:cxnSpLocks noChangeShapeType="1"/>
          </p:cNvCxnSpPr>
          <p:nvPr/>
        </p:nvCxnSpPr>
        <p:spPr bwMode="auto">
          <a:xfrm>
            <a:off x="3962400" y="3124200"/>
            <a:ext cx="685800" cy="0"/>
          </a:xfrm>
          <a:prstGeom prst="straightConnector1">
            <a:avLst/>
          </a:prstGeom>
          <a:noFill/>
          <a:ln w="25400">
            <a:solidFill>
              <a:srgbClr val="FF0000"/>
            </a:solidFill>
            <a:round/>
            <a:headEnd/>
            <a:tailEnd type="arrow" w="med" len="med"/>
          </a:ln>
          <a:effectLst>
            <a:outerShdw dist="20000" dir="5400000" rotWithShape="0">
              <a:srgbClr val="808080">
                <a:alpha val="37999"/>
              </a:srgbClr>
            </a:outerShdw>
          </a:effectLst>
        </p:spPr>
      </p:cxnSp>
      <p:sp>
        <p:nvSpPr>
          <p:cNvPr id="16" name="TextBox 15"/>
          <p:cNvSpPr txBox="1">
            <a:spLocks noChangeArrowheads="1"/>
          </p:cNvSpPr>
          <p:nvPr/>
        </p:nvSpPr>
        <p:spPr bwMode="auto">
          <a:xfrm>
            <a:off x="3886200" y="2438400"/>
            <a:ext cx="9540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en-US"/>
              <a:t>Dot </a:t>
            </a:r>
          </a:p>
          <a:p>
            <a:pPr eaLnBrk="1" hangingPunct="1"/>
            <a:r>
              <a:rPr lang="en-US" altLang="en-US"/>
              <a:t>product</a:t>
            </a:r>
          </a:p>
        </p:txBody>
      </p:sp>
      <p:sp>
        <p:nvSpPr>
          <p:cNvPr id="8" name="Slide Number Placeholder 7"/>
          <p:cNvSpPr>
            <a:spLocks noGrp="1"/>
          </p:cNvSpPr>
          <p:nvPr>
            <p:ph type="sldNum" sz="quarter" idx="12"/>
          </p:nvPr>
        </p:nvSpPr>
        <p:spPr>
          <a:xfrm>
            <a:off x="6843713" y="6381328"/>
            <a:ext cx="2133600" cy="365125"/>
          </a:xfrm>
        </p:spPr>
        <p:txBody>
          <a:bodyPr/>
          <a:lstStyle/>
          <a:p>
            <a:fld id="{292AF3CE-BEB3-4025-B3D1-E2978D5266F5}" type="slidenum">
              <a:rPr lang="en-IN" smtClean="0"/>
              <a:t>15</a:t>
            </a:fld>
            <a:endParaRPr lang="en-IN" dirty="0"/>
          </a:p>
        </p:txBody>
      </p:sp>
    </p:spTree>
    <p:extLst>
      <p:ext uri="{BB962C8B-B14F-4D97-AF65-F5344CB8AC3E}">
        <p14:creationId xmlns:p14="http://schemas.microsoft.com/office/powerpoint/2010/main" val="19831241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1" grpId="0" animBg="1"/>
      <p:bldP spid="12" grpId="0" animBg="1"/>
      <p:bldP spid="13"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標題 1"/>
          <p:cNvSpPr>
            <a:spLocks noGrp="1"/>
          </p:cNvSpPr>
          <p:nvPr>
            <p:ph type="title"/>
          </p:nvPr>
        </p:nvSpPr>
        <p:spPr>
          <a:xfrm>
            <a:off x="628650" y="365125"/>
            <a:ext cx="7886700" cy="1325563"/>
          </a:xfrm>
        </p:spPr>
        <p:txBody>
          <a:bodyPr/>
          <a:lstStyle/>
          <a:p>
            <a:r>
              <a:rPr lang="en-US" altLang="zh-TW">
                <a:ea typeface="ＭＳ Ｐゴシック" pitchFamily="34" charset="-128"/>
              </a:rPr>
              <a:t>Convolution</a:t>
            </a:r>
            <a:endParaRPr lang="zh-TW" altLang="en-US">
              <a:ea typeface="ＭＳ Ｐゴシック" pitchFamily="34" charset="-128"/>
            </a:endParaRPr>
          </a:p>
        </p:txBody>
      </p:sp>
      <p:graphicFrame>
        <p:nvGraphicFramePr>
          <p:cNvPr id="5" name="內容版面配置區 3"/>
          <p:cNvGraphicFramePr>
            <a:graphicFrameLocks noGrp="1"/>
          </p:cNvGraphicFramePr>
          <p:nvPr>
            <p:ph idx="1"/>
          </p:nvPr>
        </p:nvGraphicFramePr>
        <p:xfrm>
          <a:off x="985838" y="2398713"/>
          <a:ext cx="2873376" cy="2743200"/>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478896">
                  <a:extLst>
                    <a:ext uri="{9D8B030D-6E8A-4147-A177-3AD203B41FA5}">
                      <a16:colId xmlns:a16="http://schemas.microsoft.com/office/drawing/2014/main" val="20004"/>
                    </a:ext>
                  </a:extLst>
                </a:gridCol>
                <a:gridCol w="478896">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5"/>
                  </a:ext>
                </a:extLst>
              </a:tr>
            </a:tbl>
          </a:graphicData>
        </a:graphic>
      </p:graphicFrame>
      <p:sp>
        <p:nvSpPr>
          <p:cNvPr id="10294" name="文字方塊 4"/>
          <p:cNvSpPr txBox="1">
            <a:spLocks noChangeArrowheads="1"/>
          </p:cNvSpPr>
          <p:nvPr/>
        </p:nvSpPr>
        <p:spPr bwMode="auto">
          <a:xfrm>
            <a:off x="1249363" y="5389563"/>
            <a:ext cx="2346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n-US" altLang="zh-TW" sz="2400"/>
              <a:t>6 x 6 image</a:t>
            </a:r>
            <a:endParaRPr lang="zh-TW" altLang="en-US" sz="2400"/>
          </a:p>
        </p:txBody>
      </p:sp>
      <p:graphicFrame>
        <p:nvGraphicFramePr>
          <p:cNvPr id="7" name="表格 5"/>
          <p:cNvGraphicFramePr>
            <a:graphicFrameLocks noGrp="1"/>
          </p:cNvGraphicFramePr>
          <p:nvPr>
            <p:extLst>
              <p:ext uri="{D42A27DB-BD31-4B8C-83A1-F6EECF244321}">
                <p14:modId xmlns:p14="http://schemas.microsoft.com/office/powerpoint/2010/main" val="903290341"/>
              </p:ext>
            </p:extLst>
          </p:nvPr>
        </p:nvGraphicFramePr>
        <p:xfrm>
          <a:off x="7099301" y="1683186"/>
          <a:ext cx="1622424" cy="1371600"/>
        </p:xfrm>
        <a:graphic>
          <a:graphicData uri="http://schemas.openxmlformats.org/drawingml/2006/table">
            <a:tbl>
              <a:tblPr firstRow="1" bandRow="1">
                <a:tableStyleId>{5940675A-B579-460E-94D1-54222C63F5DA}</a:tableStyleId>
              </a:tblPr>
              <a:tblGrid>
                <a:gridCol w="540808">
                  <a:extLst>
                    <a:ext uri="{9D8B030D-6E8A-4147-A177-3AD203B41FA5}">
                      <a16:colId xmlns:a16="http://schemas.microsoft.com/office/drawing/2014/main" val="20000"/>
                    </a:ext>
                  </a:extLst>
                </a:gridCol>
                <a:gridCol w="540808">
                  <a:extLst>
                    <a:ext uri="{9D8B030D-6E8A-4147-A177-3AD203B41FA5}">
                      <a16:colId xmlns:a16="http://schemas.microsoft.com/office/drawing/2014/main" val="20001"/>
                    </a:ext>
                  </a:extLst>
                </a:gridCol>
                <a:gridCol w="540808">
                  <a:extLst>
                    <a:ext uri="{9D8B030D-6E8A-4147-A177-3AD203B41FA5}">
                      <a16:colId xmlns:a16="http://schemas.microsoft.com/office/drawing/2014/main" val="20002"/>
                    </a:ext>
                  </a:extLst>
                </a:gridCol>
              </a:tblGrid>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2"/>
                  </a:ext>
                </a:extLst>
              </a:tr>
            </a:tbl>
          </a:graphicData>
        </a:graphic>
      </p:graphicFrame>
      <p:sp>
        <p:nvSpPr>
          <p:cNvPr id="10313" name="文字方塊 6"/>
          <p:cNvSpPr txBox="1">
            <a:spLocks noChangeArrowheads="1"/>
          </p:cNvSpPr>
          <p:nvPr/>
        </p:nvSpPr>
        <p:spPr bwMode="auto">
          <a:xfrm>
            <a:off x="7186613" y="933450"/>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n-US" altLang="zh-TW" sz="2400"/>
              <a:t>Filter 1</a:t>
            </a:r>
            <a:endParaRPr lang="zh-TW" altLang="en-US" sz="2400"/>
          </a:p>
        </p:txBody>
      </p:sp>
      <p:sp>
        <p:nvSpPr>
          <p:cNvPr id="9" name="矩形 2"/>
          <p:cNvSpPr/>
          <p:nvPr/>
        </p:nvSpPr>
        <p:spPr>
          <a:xfrm>
            <a:off x="985838" y="2398713"/>
            <a:ext cx="1416050"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0" name="橢圓 11"/>
          <p:cNvSpPr>
            <a:spLocks noChangeArrowheads="1"/>
          </p:cNvSpPr>
          <p:nvPr/>
        </p:nvSpPr>
        <p:spPr bwMode="auto">
          <a:xfrm>
            <a:off x="4722813" y="2787650"/>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3</a:t>
            </a:r>
            <a:endParaRPr lang="zh-TW" altLang="en-US" sz="2400" dirty="0">
              <a:solidFill>
                <a:schemeClr val="dk1"/>
              </a:solidFill>
              <a:latin typeface="+mn-lt"/>
              <a:ea typeface="+mn-ea"/>
            </a:endParaRPr>
          </a:p>
        </p:txBody>
      </p:sp>
      <p:sp>
        <p:nvSpPr>
          <p:cNvPr id="11" name="橢圓 12"/>
          <p:cNvSpPr>
            <a:spLocks noChangeArrowheads="1"/>
          </p:cNvSpPr>
          <p:nvPr/>
        </p:nvSpPr>
        <p:spPr bwMode="auto">
          <a:xfrm>
            <a:off x="5564188" y="2787650"/>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-3</a:t>
            </a:r>
            <a:endParaRPr lang="zh-TW" altLang="en-US" sz="2400" dirty="0">
              <a:solidFill>
                <a:schemeClr val="dk1"/>
              </a:solidFill>
              <a:latin typeface="+mn-lt"/>
              <a:ea typeface="+mn-ea"/>
            </a:endParaRPr>
          </a:p>
        </p:txBody>
      </p:sp>
      <p:sp>
        <p:nvSpPr>
          <p:cNvPr id="12" name="矩形 27"/>
          <p:cNvSpPr/>
          <p:nvPr/>
        </p:nvSpPr>
        <p:spPr>
          <a:xfrm>
            <a:off x="1963738" y="2398713"/>
            <a:ext cx="1416050"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0318" name="矩形 33"/>
          <p:cNvSpPr>
            <a:spLocks noChangeArrowheads="1"/>
          </p:cNvSpPr>
          <p:nvPr/>
        </p:nvSpPr>
        <p:spPr bwMode="auto">
          <a:xfrm>
            <a:off x="1166813" y="1731963"/>
            <a:ext cx="1447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TW" sz="2400" dirty="0"/>
              <a:t>If s</a:t>
            </a:r>
            <a:r>
              <a:rPr lang="zh-TW" altLang="en-US" sz="2400" dirty="0"/>
              <a:t>tride</a:t>
            </a:r>
            <a:r>
              <a:rPr lang="en-US" altLang="zh-TW" sz="2400" dirty="0"/>
              <a:t>=2</a:t>
            </a:r>
            <a:endParaRPr lang="zh-TW" altLang="en-US" sz="2400" dirty="0"/>
          </a:p>
        </p:txBody>
      </p:sp>
      <p:sp>
        <p:nvSpPr>
          <p:cNvPr id="8" name="Slide Number Placeholder 7"/>
          <p:cNvSpPr>
            <a:spLocks noGrp="1"/>
          </p:cNvSpPr>
          <p:nvPr>
            <p:ph type="sldNum" sz="quarter" idx="12"/>
          </p:nvPr>
        </p:nvSpPr>
        <p:spPr>
          <a:xfrm>
            <a:off x="6843713" y="6381328"/>
            <a:ext cx="2133600" cy="365125"/>
          </a:xfrm>
        </p:spPr>
        <p:txBody>
          <a:bodyPr/>
          <a:lstStyle/>
          <a:p>
            <a:fld id="{292AF3CE-BEB3-4025-B3D1-E2978D5266F5}" type="slidenum">
              <a:rPr lang="en-IN" smtClean="0"/>
              <a:t>16</a:t>
            </a:fld>
            <a:endParaRPr lang="en-IN" dirty="0"/>
          </a:p>
        </p:txBody>
      </p:sp>
    </p:spTree>
    <p:extLst>
      <p:ext uri="{BB962C8B-B14F-4D97-AF65-F5344CB8AC3E}">
        <p14:creationId xmlns:p14="http://schemas.microsoft.com/office/powerpoint/2010/main" val="35122292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p:cNvSpPr>
            <a:spLocks noGrp="1"/>
          </p:cNvSpPr>
          <p:nvPr>
            <p:ph type="title"/>
          </p:nvPr>
        </p:nvSpPr>
        <p:spPr>
          <a:xfrm>
            <a:off x="628650" y="365125"/>
            <a:ext cx="7886700" cy="1325563"/>
          </a:xfrm>
        </p:spPr>
        <p:txBody>
          <a:bodyPr/>
          <a:lstStyle/>
          <a:p>
            <a:r>
              <a:rPr lang="en-US" altLang="zh-TW" dirty="0">
                <a:ea typeface="ＭＳ Ｐゴシック" pitchFamily="34" charset="-128"/>
              </a:rPr>
              <a:t>Convolution</a:t>
            </a:r>
            <a:endParaRPr lang="zh-TW" altLang="en-US" dirty="0">
              <a:ea typeface="ＭＳ Ｐゴシック" pitchFamily="34" charset="-128"/>
            </a:endParaRPr>
          </a:p>
        </p:txBody>
      </p:sp>
      <p:graphicFrame>
        <p:nvGraphicFramePr>
          <p:cNvPr id="5" name="內容版面配置區 3"/>
          <p:cNvGraphicFramePr>
            <a:graphicFrameLocks noGrp="1"/>
          </p:cNvGraphicFramePr>
          <p:nvPr>
            <p:ph idx="1"/>
          </p:nvPr>
        </p:nvGraphicFramePr>
        <p:xfrm>
          <a:off x="985838" y="2398713"/>
          <a:ext cx="2873376" cy="2743200"/>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478896">
                  <a:extLst>
                    <a:ext uri="{9D8B030D-6E8A-4147-A177-3AD203B41FA5}">
                      <a16:colId xmlns:a16="http://schemas.microsoft.com/office/drawing/2014/main" val="20004"/>
                    </a:ext>
                  </a:extLst>
                </a:gridCol>
                <a:gridCol w="478896">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5"/>
                  </a:ext>
                </a:extLst>
              </a:tr>
            </a:tbl>
          </a:graphicData>
        </a:graphic>
      </p:graphicFrame>
      <p:sp>
        <p:nvSpPr>
          <p:cNvPr id="11318" name="文字方塊 4"/>
          <p:cNvSpPr txBox="1">
            <a:spLocks noChangeArrowheads="1"/>
          </p:cNvSpPr>
          <p:nvPr/>
        </p:nvSpPr>
        <p:spPr bwMode="auto">
          <a:xfrm>
            <a:off x="1249363" y="5389563"/>
            <a:ext cx="2346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n-US" altLang="zh-TW" sz="2400"/>
              <a:t>6 x 6 image</a:t>
            </a:r>
            <a:endParaRPr lang="zh-TW" altLang="en-US" sz="2400"/>
          </a:p>
        </p:txBody>
      </p:sp>
      <p:graphicFrame>
        <p:nvGraphicFramePr>
          <p:cNvPr id="7" name="表格 5"/>
          <p:cNvGraphicFramePr>
            <a:graphicFrameLocks noGrp="1"/>
          </p:cNvGraphicFramePr>
          <p:nvPr>
            <p:extLst>
              <p:ext uri="{D42A27DB-BD31-4B8C-83A1-F6EECF244321}">
                <p14:modId xmlns:p14="http://schemas.microsoft.com/office/powerpoint/2010/main" val="841421415"/>
              </p:ext>
            </p:extLst>
          </p:nvPr>
        </p:nvGraphicFramePr>
        <p:xfrm>
          <a:off x="7099301" y="1395413"/>
          <a:ext cx="1622424" cy="1371600"/>
        </p:xfrm>
        <a:graphic>
          <a:graphicData uri="http://schemas.openxmlformats.org/drawingml/2006/table">
            <a:tbl>
              <a:tblPr firstRow="1" bandRow="1">
                <a:tableStyleId>{5940675A-B579-460E-94D1-54222C63F5DA}</a:tableStyleId>
              </a:tblPr>
              <a:tblGrid>
                <a:gridCol w="540808">
                  <a:extLst>
                    <a:ext uri="{9D8B030D-6E8A-4147-A177-3AD203B41FA5}">
                      <a16:colId xmlns:a16="http://schemas.microsoft.com/office/drawing/2014/main" val="20000"/>
                    </a:ext>
                  </a:extLst>
                </a:gridCol>
                <a:gridCol w="540808">
                  <a:extLst>
                    <a:ext uri="{9D8B030D-6E8A-4147-A177-3AD203B41FA5}">
                      <a16:colId xmlns:a16="http://schemas.microsoft.com/office/drawing/2014/main" val="20001"/>
                    </a:ext>
                  </a:extLst>
                </a:gridCol>
                <a:gridCol w="540808">
                  <a:extLst>
                    <a:ext uri="{9D8B030D-6E8A-4147-A177-3AD203B41FA5}">
                      <a16:colId xmlns:a16="http://schemas.microsoft.com/office/drawing/2014/main" val="20002"/>
                    </a:ext>
                  </a:extLst>
                </a:gridCol>
              </a:tblGrid>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2"/>
                  </a:ext>
                </a:extLst>
              </a:tr>
            </a:tbl>
          </a:graphicData>
        </a:graphic>
      </p:graphicFrame>
      <p:sp>
        <p:nvSpPr>
          <p:cNvPr id="11337" name="文字方塊 6"/>
          <p:cNvSpPr txBox="1">
            <a:spLocks noChangeArrowheads="1"/>
          </p:cNvSpPr>
          <p:nvPr/>
        </p:nvSpPr>
        <p:spPr bwMode="auto">
          <a:xfrm>
            <a:off x="7186613" y="933450"/>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n-US" altLang="zh-TW" sz="2400" dirty="0"/>
              <a:t>Filter 1</a:t>
            </a:r>
            <a:endParaRPr lang="zh-TW" altLang="en-US" sz="2400" dirty="0"/>
          </a:p>
        </p:txBody>
      </p:sp>
      <p:sp>
        <p:nvSpPr>
          <p:cNvPr id="9" name="矩形 2"/>
          <p:cNvSpPr/>
          <p:nvPr/>
        </p:nvSpPr>
        <p:spPr>
          <a:xfrm>
            <a:off x="985838" y="2398713"/>
            <a:ext cx="1416050"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0" name="橢圓 11"/>
          <p:cNvSpPr>
            <a:spLocks noChangeArrowheads="1"/>
          </p:cNvSpPr>
          <p:nvPr/>
        </p:nvSpPr>
        <p:spPr bwMode="auto">
          <a:xfrm>
            <a:off x="4722813" y="2787650"/>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3</a:t>
            </a:r>
            <a:endParaRPr lang="zh-TW" altLang="en-US" sz="2400" dirty="0">
              <a:solidFill>
                <a:schemeClr val="dk1"/>
              </a:solidFill>
              <a:latin typeface="+mn-lt"/>
              <a:ea typeface="+mn-ea"/>
            </a:endParaRPr>
          </a:p>
        </p:txBody>
      </p:sp>
      <p:sp>
        <p:nvSpPr>
          <p:cNvPr id="11" name="橢圓 12"/>
          <p:cNvSpPr>
            <a:spLocks noChangeArrowheads="1"/>
          </p:cNvSpPr>
          <p:nvPr/>
        </p:nvSpPr>
        <p:spPr bwMode="auto">
          <a:xfrm>
            <a:off x="5564188" y="2787650"/>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-1</a:t>
            </a:r>
            <a:endParaRPr lang="zh-TW" altLang="en-US" sz="2400" dirty="0">
              <a:solidFill>
                <a:schemeClr val="dk1"/>
              </a:solidFill>
              <a:latin typeface="+mn-lt"/>
              <a:ea typeface="+mn-ea"/>
            </a:endParaRPr>
          </a:p>
        </p:txBody>
      </p:sp>
      <p:sp>
        <p:nvSpPr>
          <p:cNvPr id="12" name="橢圓 13"/>
          <p:cNvSpPr>
            <a:spLocks noChangeArrowheads="1"/>
          </p:cNvSpPr>
          <p:nvPr/>
        </p:nvSpPr>
        <p:spPr bwMode="auto">
          <a:xfrm>
            <a:off x="6405563" y="2787650"/>
            <a:ext cx="720725"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-3</a:t>
            </a:r>
            <a:endParaRPr lang="zh-TW" altLang="en-US" sz="2400" dirty="0">
              <a:solidFill>
                <a:schemeClr val="dk1"/>
              </a:solidFill>
              <a:latin typeface="+mn-lt"/>
              <a:ea typeface="+mn-ea"/>
            </a:endParaRPr>
          </a:p>
        </p:txBody>
      </p:sp>
      <p:sp>
        <p:nvSpPr>
          <p:cNvPr id="13" name="橢圓 14"/>
          <p:cNvSpPr>
            <a:spLocks noChangeArrowheads="1"/>
          </p:cNvSpPr>
          <p:nvPr/>
        </p:nvSpPr>
        <p:spPr bwMode="auto">
          <a:xfrm>
            <a:off x="7246938" y="2787650"/>
            <a:ext cx="720725"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-1</a:t>
            </a:r>
            <a:endParaRPr lang="zh-TW" altLang="en-US" sz="2400" dirty="0">
              <a:solidFill>
                <a:schemeClr val="dk1"/>
              </a:solidFill>
              <a:latin typeface="+mn-lt"/>
              <a:ea typeface="+mn-ea"/>
            </a:endParaRPr>
          </a:p>
        </p:txBody>
      </p:sp>
      <p:sp>
        <p:nvSpPr>
          <p:cNvPr id="14" name="橢圓 15"/>
          <p:cNvSpPr>
            <a:spLocks noChangeArrowheads="1"/>
          </p:cNvSpPr>
          <p:nvPr/>
        </p:nvSpPr>
        <p:spPr bwMode="auto">
          <a:xfrm>
            <a:off x="4722813" y="3587750"/>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-3</a:t>
            </a:r>
            <a:endParaRPr lang="zh-TW" altLang="en-US" sz="2400" dirty="0">
              <a:solidFill>
                <a:schemeClr val="dk1"/>
              </a:solidFill>
              <a:latin typeface="+mn-lt"/>
              <a:ea typeface="+mn-ea"/>
            </a:endParaRPr>
          </a:p>
        </p:txBody>
      </p:sp>
      <p:sp>
        <p:nvSpPr>
          <p:cNvPr id="15" name="橢圓 16"/>
          <p:cNvSpPr>
            <a:spLocks noChangeArrowheads="1"/>
          </p:cNvSpPr>
          <p:nvPr/>
        </p:nvSpPr>
        <p:spPr bwMode="auto">
          <a:xfrm>
            <a:off x="5564188" y="3587750"/>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1</a:t>
            </a:r>
            <a:endParaRPr lang="zh-TW" altLang="en-US" sz="2400" dirty="0">
              <a:solidFill>
                <a:schemeClr val="dk1"/>
              </a:solidFill>
              <a:latin typeface="+mn-lt"/>
              <a:ea typeface="+mn-ea"/>
            </a:endParaRPr>
          </a:p>
        </p:txBody>
      </p:sp>
      <p:sp>
        <p:nvSpPr>
          <p:cNvPr id="16" name="橢圓 17"/>
          <p:cNvSpPr>
            <a:spLocks noChangeArrowheads="1"/>
          </p:cNvSpPr>
          <p:nvPr/>
        </p:nvSpPr>
        <p:spPr bwMode="auto">
          <a:xfrm>
            <a:off x="6405563" y="3587750"/>
            <a:ext cx="720725"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0</a:t>
            </a:r>
            <a:endParaRPr lang="zh-TW" altLang="en-US" sz="2400" dirty="0">
              <a:solidFill>
                <a:schemeClr val="dk1"/>
              </a:solidFill>
              <a:latin typeface="+mn-lt"/>
              <a:ea typeface="+mn-ea"/>
            </a:endParaRPr>
          </a:p>
        </p:txBody>
      </p:sp>
      <p:sp>
        <p:nvSpPr>
          <p:cNvPr id="17" name="橢圓 18"/>
          <p:cNvSpPr>
            <a:spLocks noChangeArrowheads="1"/>
          </p:cNvSpPr>
          <p:nvPr/>
        </p:nvSpPr>
        <p:spPr bwMode="auto">
          <a:xfrm>
            <a:off x="7246938" y="3587750"/>
            <a:ext cx="720725"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-3</a:t>
            </a:r>
            <a:endParaRPr lang="zh-TW" altLang="en-US" sz="2400" dirty="0">
              <a:solidFill>
                <a:schemeClr val="dk1"/>
              </a:solidFill>
              <a:latin typeface="+mn-lt"/>
              <a:ea typeface="+mn-ea"/>
            </a:endParaRPr>
          </a:p>
        </p:txBody>
      </p:sp>
      <p:sp>
        <p:nvSpPr>
          <p:cNvPr id="18" name="橢圓 19"/>
          <p:cNvSpPr>
            <a:spLocks noChangeArrowheads="1"/>
          </p:cNvSpPr>
          <p:nvPr/>
        </p:nvSpPr>
        <p:spPr bwMode="auto">
          <a:xfrm>
            <a:off x="4722813" y="4446588"/>
            <a:ext cx="719137"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-3</a:t>
            </a:r>
            <a:endParaRPr lang="zh-TW" altLang="en-US" sz="2400" dirty="0">
              <a:solidFill>
                <a:schemeClr val="dk1"/>
              </a:solidFill>
              <a:latin typeface="+mn-lt"/>
              <a:ea typeface="+mn-ea"/>
            </a:endParaRPr>
          </a:p>
        </p:txBody>
      </p:sp>
      <p:sp>
        <p:nvSpPr>
          <p:cNvPr id="19" name="橢圓 20"/>
          <p:cNvSpPr>
            <a:spLocks noChangeArrowheads="1"/>
          </p:cNvSpPr>
          <p:nvPr/>
        </p:nvSpPr>
        <p:spPr bwMode="auto">
          <a:xfrm>
            <a:off x="5564188" y="4446588"/>
            <a:ext cx="719137"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-3</a:t>
            </a:r>
            <a:endParaRPr lang="zh-TW" altLang="en-US" sz="2400" dirty="0">
              <a:solidFill>
                <a:schemeClr val="dk1"/>
              </a:solidFill>
              <a:latin typeface="+mn-lt"/>
              <a:ea typeface="+mn-ea"/>
            </a:endParaRPr>
          </a:p>
        </p:txBody>
      </p:sp>
      <p:sp>
        <p:nvSpPr>
          <p:cNvPr id="20" name="橢圓 21"/>
          <p:cNvSpPr>
            <a:spLocks noChangeArrowheads="1"/>
          </p:cNvSpPr>
          <p:nvPr/>
        </p:nvSpPr>
        <p:spPr bwMode="auto">
          <a:xfrm>
            <a:off x="6405563" y="4446588"/>
            <a:ext cx="720725"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0</a:t>
            </a:r>
            <a:endParaRPr lang="zh-TW" altLang="en-US" sz="2400" dirty="0">
              <a:solidFill>
                <a:schemeClr val="dk1"/>
              </a:solidFill>
              <a:latin typeface="+mn-lt"/>
              <a:ea typeface="+mn-ea"/>
            </a:endParaRPr>
          </a:p>
        </p:txBody>
      </p:sp>
      <p:sp>
        <p:nvSpPr>
          <p:cNvPr id="21" name="橢圓 22"/>
          <p:cNvSpPr>
            <a:spLocks noChangeArrowheads="1"/>
          </p:cNvSpPr>
          <p:nvPr/>
        </p:nvSpPr>
        <p:spPr bwMode="auto">
          <a:xfrm>
            <a:off x="7246938" y="4446588"/>
            <a:ext cx="720725"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1</a:t>
            </a:r>
            <a:endParaRPr lang="zh-TW" altLang="en-US" sz="2400" dirty="0">
              <a:solidFill>
                <a:schemeClr val="dk1"/>
              </a:solidFill>
              <a:latin typeface="+mn-lt"/>
              <a:ea typeface="+mn-ea"/>
            </a:endParaRPr>
          </a:p>
        </p:txBody>
      </p:sp>
      <p:sp>
        <p:nvSpPr>
          <p:cNvPr id="22" name="橢圓 23"/>
          <p:cNvSpPr>
            <a:spLocks noChangeArrowheads="1"/>
          </p:cNvSpPr>
          <p:nvPr/>
        </p:nvSpPr>
        <p:spPr bwMode="auto">
          <a:xfrm>
            <a:off x="4732338" y="5259388"/>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3</a:t>
            </a:r>
            <a:endParaRPr lang="zh-TW" altLang="en-US" sz="2400" dirty="0">
              <a:solidFill>
                <a:schemeClr val="dk1"/>
              </a:solidFill>
              <a:latin typeface="+mn-lt"/>
              <a:ea typeface="+mn-ea"/>
            </a:endParaRPr>
          </a:p>
        </p:txBody>
      </p:sp>
      <p:sp>
        <p:nvSpPr>
          <p:cNvPr id="23" name="橢圓 24"/>
          <p:cNvSpPr>
            <a:spLocks noChangeArrowheads="1"/>
          </p:cNvSpPr>
          <p:nvPr/>
        </p:nvSpPr>
        <p:spPr bwMode="auto">
          <a:xfrm>
            <a:off x="5564188" y="5246688"/>
            <a:ext cx="719137"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-2</a:t>
            </a:r>
            <a:endParaRPr lang="zh-TW" altLang="en-US" sz="2400" dirty="0">
              <a:solidFill>
                <a:schemeClr val="dk1"/>
              </a:solidFill>
              <a:latin typeface="+mn-lt"/>
              <a:ea typeface="+mn-ea"/>
            </a:endParaRPr>
          </a:p>
        </p:txBody>
      </p:sp>
      <p:sp>
        <p:nvSpPr>
          <p:cNvPr id="24" name="橢圓 25"/>
          <p:cNvSpPr>
            <a:spLocks noChangeArrowheads="1"/>
          </p:cNvSpPr>
          <p:nvPr/>
        </p:nvSpPr>
        <p:spPr bwMode="auto">
          <a:xfrm>
            <a:off x="6405563" y="5246688"/>
            <a:ext cx="720725"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-2</a:t>
            </a:r>
            <a:endParaRPr lang="zh-TW" altLang="en-US" sz="2400" dirty="0">
              <a:solidFill>
                <a:schemeClr val="dk1"/>
              </a:solidFill>
              <a:latin typeface="+mn-lt"/>
              <a:ea typeface="+mn-ea"/>
            </a:endParaRPr>
          </a:p>
        </p:txBody>
      </p:sp>
      <p:sp>
        <p:nvSpPr>
          <p:cNvPr id="25" name="橢圓 26"/>
          <p:cNvSpPr>
            <a:spLocks noChangeArrowheads="1"/>
          </p:cNvSpPr>
          <p:nvPr/>
        </p:nvSpPr>
        <p:spPr bwMode="auto">
          <a:xfrm>
            <a:off x="7246938" y="5246688"/>
            <a:ext cx="720725"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-1</a:t>
            </a:r>
            <a:endParaRPr lang="zh-TW" altLang="en-US" sz="2400" dirty="0">
              <a:solidFill>
                <a:schemeClr val="dk1"/>
              </a:solidFill>
              <a:latin typeface="+mn-lt"/>
              <a:ea typeface="+mn-ea"/>
            </a:endParaRPr>
          </a:p>
        </p:txBody>
      </p:sp>
      <p:sp>
        <p:nvSpPr>
          <p:cNvPr id="26" name="矩形 27"/>
          <p:cNvSpPr/>
          <p:nvPr/>
        </p:nvSpPr>
        <p:spPr>
          <a:xfrm>
            <a:off x="1484313" y="2398713"/>
            <a:ext cx="1417637"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7" name="矩形 28"/>
          <p:cNvSpPr/>
          <p:nvPr/>
        </p:nvSpPr>
        <p:spPr>
          <a:xfrm>
            <a:off x="1930400" y="2401888"/>
            <a:ext cx="1417638"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8" name="矩形 29"/>
          <p:cNvSpPr/>
          <p:nvPr/>
        </p:nvSpPr>
        <p:spPr>
          <a:xfrm>
            <a:off x="2433638" y="2405063"/>
            <a:ext cx="1416050"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9" name="矩形 30"/>
          <p:cNvSpPr/>
          <p:nvPr/>
        </p:nvSpPr>
        <p:spPr>
          <a:xfrm>
            <a:off x="985838" y="2809875"/>
            <a:ext cx="1416050" cy="138271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1359" name="矩形 33"/>
          <p:cNvSpPr>
            <a:spLocks noChangeArrowheads="1"/>
          </p:cNvSpPr>
          <p:nvPr/>
        </p:nvSpPr>
        <p:spPr bwMode="auto">
          <a:xfrm>
            <a:off x="1166813" y="1731963"/>
            <a:ext cx="1208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TW" sz="2400"/>
              <a:t>s</a:t>
            </a:r>
            <a:r>
              <a:rPr lang="zh-TW" altLang="en-US" sz="2400"/>
              <a:t>tride</a:t>
            </a:r>
            <a:r>
              <a:rPr lang="en-US" altLang="zh-TW" sz="2400"/>
              <a:t>=1</a:t>
            </a:r>
            <a:endParaRPr lang="zh-TW" altLang="en-US" sz="2400"/>
          </a:p>
        </p:txBody>
      </p:sp>
      <p:sp>
        <p:nvSpPr>
          <p:cNvPr id="31" name="矩形 31"/>
          <p:cNvSpPr/>
          <p:nvPr/>
        </p:nvSpPr>
        <p:spPr>
          <a:xfrm>
            <a:off x="2433638" y="3767138"/>
            <a:ext cx="1416050"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8" name="Slide Number Placeholder 7"/>
          <p:cNvSpPr>
            <a:spLocks noGrp="1"/>
          </p:cNvSpPr>
          <p:nvPr>
            <p:ph type="sldNum" sz="quarter" idx="12"/>
          </p:nvPr>
        </p:nvSpPr>
        <p:spPr>
          <a:xfrm>
            <a:off x="6900863" y="6381328"/>
            <a:ext cx="2133600" cy="365125"/>
          </a:xfrm>
        </p:spPr>
        <p:txBody>
          <a:bodyPr/>
          <a:lstStyle/>
          <a:p>
            <a:fld id="{292AF3CE-BEB3-4025-B3D1-E2978D5266F5}" type="slidenum">
              <a:rPr lang="en-IN" smtClean="0"/>
              <a:t>17</a:t>
            </a:fld>
            <a:endParaRPr lang="en-IN" dirty="0"/>
          </a:p>
        </p:txBody>
      </p:sp>
    </p:spTree>
    <p:extLst>
      <p:ext uri="{BB962C8B-B14F-4D97-AF65-F5344CB8AC3E}">
        <p14:creationId xmlns:p14="http://schemas.microsoft.com/office/powerpoint/2010/main" val="1068539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26"/>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27"/>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28"/>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29"/>
                                        </p:tgtEl>
                                        <p:attrNameLst>
                                          <p:attrName>style.visibility</p:attrName>
                                        </p:attrNameLst>
                                      </p:cBhvr>
                                      <p:to>
                                        <p:strVal val="hidden"/>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5"/>
                                        </p:tgtEl>
                                        <p:attrNameLst>
                                          <p:attrName>style.visibility</p:attrName>
                                        </p:attrNameLst>
                                      </p:cBhvr>
                                      <p:to>
                                        <p:strVal val="visible"/>
                                      </p:to>
                                    </p:set>
                                  </p:childTnLst>
                                </p:cTn>
                              </p:par>
                            </p:childTnLst>
                          </p:cTn>
                        </p:par>
                        <p:par>
                          <p:cTn id="83" fill="hold" nodeType="afterGroup">
                            <p:stCondLst>
                              <p:cond delay="0"/>
                            </p:stCondLst>
                            <p:childTnLst>
                              <p:par>
                                <p:cTn id="84" presetID="1" presetClass="exit" presetSubtype="0" fill="hold" grpId="1" nodeType="afterEffect">
                                  <p:stCondLst>
                                    <p:cond delay="0"/>
                                  </p:stCondLst>
                                  <p:childTnLst>
                                    <p:set>
                                      <p:cBhvr>
                                        <p:cTn id="85"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6" grpId="1" animBg="1"/>
      <p:bldP spid="27" grpId="0" animBg="1"/>
      <p:bldP spid="27" grpId="1" animBg="1"/>
      <p:bldP spid="28" grpId="0" animBg="1"/>
      <p:bldP spid="28" grpId="1" animBg="1"/>
      <p:bldP spid="29" grpId="0" animBg="1"/>
      <p:bldP spid="29" grpId="1" animBg="1"/>
      <p:bldP spid="31" grpId="0" animBg="1"/>
      <p:bldP spid="31"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標題 1"/>
          <p:cNvSpPr>
            <a:spLocks noGrp="1"/>
          </p:cNvSpPr>
          <p:nvPr>
            <p:ph type="title"/>
          </p:nvPr>
        </p:nvSpPr>
        <p:spPr>
          <a:xfrm>
            <a:off x="628650" y="365126"/>
            <a:ext cx="7886700" cy="685800"/>
          </a:xfrm>
        </p:spPr>
        <p:txBody>
          <a:bodyPr>
            <a:normAutofit fontScale="90000"/>
          </a:bodyPr>
          <a:lstStyle/>
          <a:p>
            <a:r>
              <a:rPr lang="en-US" altLang="zh-TW" dirty="0">
                <a:ea typeface="ＭＳ Ｐゴシック" pitchFamily="34" charset="-128"/>
              </a:rPr>
              <a:t>Convolution</a:t>
            </a:r>
            <a:endParaRPr lang="zh-TW" altLang="en-US" dirty="0">
              <a:ea typeface="ＭＳ Ｐゴシック" pitchFamily="34" charset="-128"/>
            </a:endParaRPr>
          </a:p>
        </p:txBody>
      </p:sp>
      <p:graphicFrame>
        <p:nvGraphicFramePr>
          <p:cNvPr id="5" name="內容版面配置區 3"/>
          <p:cNvGraphicFramePr>
            <a:graphicFrameLocks noGrp="1"/>
          </p:cNvGraphicFramePr>
          <p:nvPr>
            <p:ph idx="1"/>
          </p:nvPr>
        </p:nvGraphicFramePr>
        <p:xfrm>
          <a:off x="985838" y="2398713"/>
          <a:ext cx="2873376" cy="2743200"/>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478896">
                  <a:extLst>
                    <a:ext uri="{9D8B030D-6E8A-4147-A177-3AD203B41FA5}">
                      <a16:colId xmlns:a16="http://schemas.microsoft.com/office/drawing/2014/main" val="20004"/>
                    </a:ext>
                  </a:extLst>
                </a:gridCol>
                <a:gridCol w="478896">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5"/>
                  </a:ext>
                </a:extLst>
              </a:tr>
            </a:tbl>
          </a:graphicData>
        </a:graphic>
      </p:graphicFrame>
      <p:sp>
        <p:nvSpPr>
          <p:cNvPr id="12342" name="文字方塊 4"/>
          <p:cNvSpPr txBox="1">
            <a:spLocks noChangeArrowheads="1"/>
          </p:cNvSpPr>
          <p:nvPr/>
        </p:nvSpPr>
        <p:spPr bwMode="auto">
          <a:xfrm>
            <a:off x="1249363" y="5389563"/>
            <a:ext cx="2346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n-US" altLang="zh-TW" sz="2400"/>
              <a:t>6 x 6 image</a:t>
            </a:r>
            <a:endParaRPr lang="zh-TW" altLang="en-US" sz="2400"/>
          </a:p>
        </p:txBody>
      </p:sp>
      <p:sp>
        <p:nvSpPr>
          <p:cNvPr id="7" name="橢圓 11"/>
          <p:cNvSpPr>
            <a:spLocks noChangeArrowheads="1"/>
          </p:cNvSpPr>
          <p:nvPr/>
        </p:nvSpPr>
        <p:spPr bwMode="auto">
          <a:xfrm>
            <a:off x="4722813" y="2787650"/>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3</a:t>
            </a:r>
            <a:endParaRPr lang="zh-TW" altLang="en-US" sz="2400" dirty="0">
              <a:solidFill>
                <a:schemeClr val="dk1"/>
              </a:solidFill>
              <a:latin typeface="+mn-lt"/>
              <a:ea typeface="+mn-ea"/>
            </a:endParaRPr>
          </a:p>
        </p:txBody>
      </p:sp>
      <p:sp>
        <p:nvSpPr>
          <p:cNvPr id="8" name="橢圓 12"/>
          <p:cNvSpPr>
            <a:spLocks noChangeArrowheads="1"/>
          </p:cNvSpPr>
          <p:nvPr/>
        </p:nvSpPr>
        <p:spPr bwMode="auto">
          <a:xfrm>
            <a:off x="5564188" y="2787650"/>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-1</a:t>
            </a:r>
            <a:endParaRPr lang="zh-TW" altLang="en-US" sz="2400" dirty="0">
              <a:solidFill>
                <a:schemeClr val="dk1"/>
              </a:solidFill>
              <a:latin typeface="+mn-lt"/>
              <a:ea typeface="+mn-ea"/>
            </a:endParaRPr>
          </a:p>
        </p:txBody>
      </p:sp>
      <p:sp>
        <p:nvSpPr>
          <p:cNvPr id="9" name="橢圓 13"/>
          <p:cNvSpPr>
            <a:spLocks noChangeArrowheads="1"/>
          </p:cNvSpPr>
          <p:nvPr/>
        </p:nvSpPr>
        <p:spPr bwMode="auto">
          <a:xfrm>
            <a:off x="6405563" y="2787650"/>
            <a:ext cx="720725"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-3</a:t>
            </a:r>
            <a:endParaRPr lang="zh-TW" altLang="en-US" sz="2400" dirty="0">
              <a:solidFill>
                <a:schemeClr val="dk1"/>
              </a:solidFill>
              <a:latin typeface="+mn-lt"/>
              <a:ea typeface="+mn-ea"/>
            </a:endParaRPr>
          </a:p>
        </p:txBody>
      </p:sp>
      <p:sp>
        <p:nvSpPr>
          <p:cNvPr id="10" name="橢圓 14"/>
          <p:cNvSpPr>
            <a:spLocks noChangeArrowheads="1"/>
          </p:cNvSpPr>
          <p:nvPr/>
        </p:nvSpPr>
        <p:spPr bwMode="auto">
          <a:xfrm>
            <a:off x="7246938" y="2787650"/>
            <a:ext cx="720725"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-1</a:t>
            </a:r>
            <a:endParaRPr lang="zh-TW" altLang="en-US" sz="2400" dirty="0">
              <a:solidFill>
                <a:schemeClr val="dk1"/>
              </a:solidFill>
              <a:latin typeface="+mn-lt"/>
              <a:ea typeface="+mn-ea"/>
            </a:endParaRPr>
          </a:p>
        </p:txBody>
      </p:sp>
      <p:sp>
        <p:nvSpPr>
          <p:cNvPr id="11" name="橢圓 15"/>
          <p:cNvSpPr>
            <a:spLocks noChangeArrowheads="1"/>
          </p:cNvSpPr>
          <p:nvPr/>
        </p:nvSpPr>
        <p:spPr bwMode="auto">
          <a:xfrm>
            <a:off x="4722813" y="3587750"/>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-3</a:t>
            </a:r>
            <a:endParaRPr lang="zh-TW" altLang="en-US" sz="2400" dirty="0">
              <a:solidFill>
                <a:schemeClr val="dk1"/>
              </a:solidFill>
              <a:latin typeface="+mn-lt"/>
              <a:ea typeface="+mn-ea"/>
            </a:endParaRPr>
          </a:p>
        </p:txBody>
      </p:sp>
      <p:sp>
        <p:nvSpPr>
          <p:cNvPr id="12" name="橢圓 16"/>
          <p:cNvSpPr>
            <a:spLocks noChangeArrowheads="1"/>
          </p:cNvSpPr>
          <p:nvPr/>
        </p:nvSpPr>
        <p:spPr bwMode="auto">
          <a:xfrm>
            <a:off x="5564188" y="3587750"/>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1</a:t>
            </a:r>
            <a:endParaRPr lang="zh-TW" altLang="en-US" sz="2400" dirty="0">
              <a:solidFill>
                <a:schemeClr val="dk1"/>
              </a:solidFill>
              <a:latin typeface="+mn-lt"/>
              <a:ea typeface="+mn-ea"/>
            </a:endParaRPr>
          </a:p>
        </p:txBody>
      </p:sp>
      <p:sp>
        <p:nvSpPr>
          <p:cNvPr id="13" name="橢圓 17"/>
          <p:cNvSpPr>
            <a:spLocks noChangeArrowheads="1"/>
          </p:cNvSpPr>
          <p:nvPr/>
        </p:nvSpPr>
        <p:spPr bwMode="auto">
          <a:xfrm>
            <a:off x="6405563" y="3587750"/>
            <a:ext cx="720725"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0</a:t>
            </a:r>
            <a:endParaRPr lang="zh-TW" altLang="en-US" sz="2400" dirty="0">
              <a:solidFill>
                <a:schemeClr val="dk1"/>
              </a:solidFill>
              <a:latin typeface="+mn-lt"/>
              <a:ea typeface="+mn-ea"/>
            </a:endParaRPr>
          </a:p>
        </p:txBody>
      </p:sp>
      <p:sp>
        <p:nvSpPr>
          <p:cNvPr id="14" name="橢圓 18"/>
          <p:cNvSpPr>
            <a:spLocks noChangeArrowheads="1"/>
          </p:cNvSpPr>
          <p:nvPr/>
        </p:nvSpPr>
        <p:spPr bwMode="auto">
          <a:xfrm>
            <a:off x="7246938" y="3587750"/>
            <a:ext cx="720725"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-3</a:t>
            </a:r>
            <a:endParaRPr lang="zh-TW" altLang="en-US" sz="2400" dirty="0">
              <a:solidFill>
                <a:schemeClr val="dk1"/>
              </a:solidFill>
              <a:latin typeface="+mn-lt"/>
              <a:ea typeface="+mn-ea"/>
            </a:endParaRPr>
          </a:p>
        </p:txBody>
      </p:sp>
      <p:sp>
        <p:nvSpPr>
          <p:cNvPr id="15" name="橢圓 19"/>
          <p:cNvSpPr>
            <a:spLocks noChangeArrowheads="1"/>
          </p:cNvSpPr>
          <p:nvPr/>
        </p:nvSpPr>
        <p:spPr bwMode="auto">
          <a:xfrm>
            <a:off x="4722813" y="4446588"/>
            <a:ext cx="719137"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-3</a:t>
            </a:r>
            <a:endParaRPr lang="zh-TW" altLang="en-US" sz="2400" dirty="0">
              <a:solidFill>
                <a:schemeClr val="dk1"/>
              </a:solidFill>
              <a:latin typeface="+mn-lt"/>
              <a:ea typeface="+mn-ea"/>
            </a:endParaRPr>
          </a:p>
        </p:txBody>
      </p:sp>
      <p:sp>
        <p:nvSpPr>
          <p:cNvPr id="16" name="橢圓 20"/>
          <p:cNvSpPr>
            <a:spLocks noChangeArrowheads="1"/>
          </p:cNvSpPr>
          <p:nvPr/>
        </p:nvSpPr>
        <p:spPr bwMode="auto">
          <a:xfrm>
            <a:off x="5564188" y="4446588"/>
            <a:ext cx="719137"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-3</a:t>
            </a:r>
            <a:endParaRPr lang="zh-TW" altLang="en-US" sz="2400" dirty="0">
              <a:solidFill>
                <a:schemeClr val="dk1"/>
              </a:solidFill>
              <a:latin typeface="+mn-lt"/>
              <a:ea typeface="+mn-ea"/>
            </a:endParaRPr>
          </a:p>
        </p:txBody>
      </p:sp>
      <p:sp>
        <p:nvSpPr>
          <p:cNvPr id="17" name="橢圓 21"/>
          <p:cNvSpPr>
            <a:spLocks noChangeArrowheads="1"/>
          </p:cNvSpPr>
          <p:nvPr/>
        </p:nvSpPr>
        <p:spPr bwMode="auto">
          <a:xfrm>
            <a:off x="6405563" y="4446588"/>
            <a:ext cx="720725"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0</a:t>
            </a:r>
            <a:endParaRPr lang="zh-TW" altLang="en-US" sz="2400" dirty="0">
              <a:solidFill>
                <a:schemeClr val="dk1"/>
              </a:solidFill>
              <a:latin typeface="+mn-lt"/>
              <a:ea typeface="+mn-ea"/>
            </a:endParaRPr>
          </a:p>
        </p:txBody>
      </p:sp>
      <p:sp>
        <p:nvSpPr>
          <p:cNvPr id="18" name="橢圓 22"/>
          <p:cNvSpPr>
            <a:spLocks noChangeArrowheads="1"/>
          </p:cNvSpPr>
          <p:nvPr/>
        </p:nvSpPr>
        <p:spPr bwMode="auto">
          <a:xfrm>
            <a:off x="7246938" y="4446588"/>
            <a:ext cx="720725"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1</a:t>
            </a:r>
            <a:endParaRPr lang="zh-TW" altLang="en-US" sz="2400" dirty="0">
              <a:solidFill>
                <a:schemeClr val="dk1"/>
              </a:solidFill>
              <a:latin typeface="+mn-lt"/>
              <a:ea typeface="+mn-ea"/>
            </a:endParaRPr>
          </a:p>
        </p:txBody>
      </p:sp>
      <p:sp>
        <p:nvSpPr>
          <p:cNvPr id="19" name="橢圓 23"/>
          <p:cNvSpPr>
            <a:spLocks noChangeArrowheads="1"/>
          </p:cNvSpPr>
          <p:nvPr/>
        </p:nvSpPr>
        <p:spPr bwMode="auto">
          <a:xfrm>
            <a:off x="4796363" y="5389563"/>
            <a:ext cx="719137"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3</a:t>
            </a:r>
            <a:endParaRPr lang="zh-TW" altLang="en-US" sz="2400" dirty="0">
              <a:solidFill>
                <a:schemeClr val="dk1"/>
              </a:solidFill>
              <a:latin typeface="+mn-lt"/>
              <a:ea typeface="+mn-ea"/>
            </a:endParaRPr>
          </a:p>
        </p:txBody>
      </p:sp>
      <p:sp>
        <p:nvSpPr>
          <p:cNvPr id="20" name="橢圓 24"/>
          <p:cNvSpPr>
            <a:spLocks noChangeArrowheads="1"/>
          </p:cNvSpPr>
          <p:nvPr/>
        </p:nvSpPr>
        <p:spPr bwMode="auto">
          <a:xfrm>
            <a:off x="5564188" y="5246688"/>
            <a:ext cx="719137"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-2</a:t>
            </a:r>
            <a:endParaRPr lang="zh-TW" altLang="en-US" sz="2400" dirty="0">
              <a:solidFill>
                <a:schemeClr val="dk1"/>
              </a:solidFill>
              <a:latin typeface="+mn-lt"/>
              <a:ea typeface="+mn-ea"/>
            </a:endParaRPr>
          </a:p>
        </p:txBody>
      </p:sp>
      <p:sp>
        <p:nvSpPr>
          <p:cNvPr id="21" name="橢圓 25"/>
          <p:cNvSpPr>
            <a:spLocks noChangeArrowheads="1"/>
          </p:cNvSpPr>
          <p:nvPr/>
        </p:nvSpPr>
        <p:spPr bwMode="auto">
          <a:xfrm>
            <a:off x="6405563" y="5246688"/>
            <a:ext cx="720725"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-2</a:t>
            </a:r>
            <a:endParaRPr lang="zh-TW" altLang="en-US" sz="2400" dirty="0">
              <a:solidFill>
                <a:schemeClr val="dk1"/>
              </a:solidFill>
              <a:latin typeface="+mn-lt"/>
              <a:ea typeface="+mn-ea"/>
            </a:endParaRPr>
          </a:p>
        </p:txBody>
      </p:sp>
      <p:sp>
        <p:nvSpPr>
          <p:cNvPr id="22" name="橢圓 26"/>
          <p:cNvSpPr>
            <a:spLocks noChangeArrowheads="1"/>
          </p:cNvSpPr>
          <p:nvPr/>
        </p:nvSpPr>
        <p:spPr bwMode="auto">
          <a:xfrm>
            <a:off x="7246938" y="5246688"/>
            <a:ext cx="720725"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-1</a:t>
            </a:r>
            <a:endParaRPr lang="zh-TW" altLang="en-US" sz="2400" dirty="0">
              <a:solidFill>
                <a:schemeClr val="dk1"/>
              </a:solidFill>
              <a:latin typeface="+mn-lt"/>
              <a:ea typeface="+mn-ea"/>
            </a:endParaRPr>
          </a:p>
        </p:txBody>
      </p:sp>
      <p:graphicFrame>
        <p:nvGraphicFramePr>
          <p:cNvPr id="23" name="表格 34"/>
          <p:cNvGraphicFramePr>
            <a:graphicFrameLocks noGrp="1"/>
          </p:cNvGraphicFramePr>
          <p:nvPr>
            <p:extLst>
              <p:ext uri="{D42A27DB-BD31-4B8C-83A1-F6EECF244321}">
                <p14:modId xmlns:p14="http://schemas.microsoft.com/office/powerpoint/2010/main" val="8190430"/>
              </p:ext>
            </p:extLst>
          </p:nvPr>
        </p:nvGraphicFramePr>
        <p:xfrm>
          <a:off x="7126288" y="609193"/>
          <a:ext cx="1622424" cy="1371600"/>
        </p:xfrm>
        <a:graphic>
          <a:graphicData uri="http://schemas.openxmlformats.org/drawingml/2006/table">
            <a:tbl>
              <a:tblPr firstRow="1" bandRow="1">
                <a:tableStyleId>{5940675A-B579-460E-94D1-54222C63F5DA}</a:tableStyleId>
              </a:tblPr>
              <a:tblGrid>
                <a:gridCol w="540808">
                  <a:extLst>
                    <a:ext uri="{9D8B030D-6E8A-4147-A177-3AD203B41FA5}">
                      <a16:colId xmlns:a16="http://schemas.microsoft.com/office/drawing/2014/main" val="20000"/>
                    </a:ext>
                  </a:extLst>
                </a:gridCol>
                <a:gridCol w="540808">
                  <a:extLst>
                    <a:ext uri="{9D8B030D-6E8A-4147-A177-3AD203B41FA5}">
                      <a16:colId xmlns:a16="http://schemas.microsoft.com/office/drawing/2014/main" val="20001"/>
                    </a:ext>
                  </a:extLst>
                </a:gridCol>
                <a:gridCol w="540808">
                  <a:extLst>
                    <a:ext uri="{9D8B030D-6E8A-4147-A177-3AD203B41FA5}">
                      <a16:colId xmlns:a16="http://schemas.microsoft.com/office/drawing/2014/main" val="20002"/>
                    </a:ext>
                  </a:extLst>
                </a:gridCol>
              </a:tblGrid>
              <a:tr h="370840">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extLst>
                  <a:ext uri="{0D108BD9-81ED-4DB2-BD59-A6C34878D82A}">
                    <a16:rowId xmlns:a16="http://schemas.microsoft.com/office/drawing/2014/main" val="10002"/>
                  </a:ext>
                </a:extLst>
              </a:tr>
            </a:tbl>
          </a:graphicData>
        </a:graphic>
      </p:graphicFrame>
      <p:sp>
        <p:nvSpPr>
          <p:cNvPr id="12377" name="文字方塊 35"/>
          <p:cNvSpPr txBox="1">
            <a:spLocks noChangeArrowheads="1"/>
          </p:cNvSpPr>
          <p:nvPr/>
        </p:nvSpPr>
        <p:spPr bwMode="auto">
          <a:xfrm>
            <a:off x="7224803" y="116632"/>
            <a:ext cx="1447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n-US" altLang="zh-TW" sz="2400" dirty="0">
                <a:solidFill>
                  <a:srgbClr val="FF0000"/>
                </a:solidFill>
              </a:rPr>
              <a:t>Filter 2</a:t>
            </a:r>
            <a:endParaRPr lang="zh-TW" altLang="en-US" sz="2400" dirty="0">
              <a:solidFill>
                <a:srgbClr val="FF0000"/>
              </a:solidFill>
            </a:endParaRPr>
          </a:p>
        </p:txBody>
      </p:sp>
      <p:sp>
        <p:nvSpPr>
          <p:cNvPr id="25" name="矩形 36"/>
          <p:cNvSpPr/>
          <p:nvPr/>
        </p:nvSpPr>
        <p:spPr>
          <a:xfrm>
            <a:off x="985838" y="2398713"/>
            <a:ext cx="1416050" cy="1382712"/>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6" name="矩形 37"/>
          <p:cNvSpPr/>
          <p:nvPr/>
        </p:nvSpPr>
        <p:spPr>
          <a:xfrm>
            <a:off x="1489075" y="2398713"/>
            <a:ext cx="1417638" cy="1382712"/>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7" name="矩形 38"/>
          <p:cNvSpPr/>
          <p:nvPr/>
        </p:nvSpPr>
        <p:spPr>
          <a:xfrm>
            <a:off x="1930400" y="2400300"/>
            <a:ext cx="1417638" cy="1382713"/>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8" name="矩形 39"/>
          <p:cNvSpPr/>
          <p:nvPr/>
        </p:nvSpPr>
        <p:spPr>
          <a:xfrm>
            <a:off x="2406650" y="2398713"/>
            <a:ext cx="1417638" cy="1382712"/>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9" name="矩形 40"/>
          <p:cNvSpPr/>
          <p:nvPr/>
        </p:nvSpPr>
        <p:spPr>
          <a:xfrm>
            <a:off x="985838" y="2809875"/>
            <a:ext cx="1416050" cy="1382713"/>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30" name="橢圓 41"/>
          <p:cNvSpPr>
            <a:spLocks noChangeArrowheads="1"/>
          </p:cNvSpPr>
          <p:nvPr/>
        </p:nvSpPr>
        <p:spPr bwMode="auto">
          <a:xfrm>
            <a:off x="4905375" y="2995613"/>
            <a:ext cx="720725" cy="720725"/>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-1</a:t>
            </a:r>
            <a:endParaRPr lang="zh-TW" altLang="en-US" sz="2400" dirty="0">
              <a:solidFill>
                <a:schemeClr val="dk1"/>
              </a:solidFill>
              <a:latin typeface="+mn-lt"/>
              <a:ea typeface="+mn-ea"/>
            </a:endParaRPr>
          </a:p>
        </p:txBody>
      </p:sp>
      <p:sp>
        <p:nvSpPr>
          <p:cNvPr id="31" name="橢圓 42"/>
          <p:cNvSpPr>
            <a:spLocks noChangeArrowheads="1"/>
          </p:cNvSpPr>
          <p:nvPr/>
        </p:nvSpPr>
        <p:spPr bwMode="auto">
          <a:xfrm>
            <a:off x="5746750" y="2995613"/>
            <a:ext cx="720725" cy="720725"/>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-1</a:t>
            </a:r>
            <a:endParaRPr lang="zh-TW" altLang="en-US" sz="2400" dirty="0">
              <a:solidFill>
                <a:schemeClr val="dk1"/>
              </a:solidFill>
              <a:latin typeface="+mn-lt"/>
              <a:ea typeface="+mn-ea"/>
            </a:endParaRPr>
          </a:p>
        </p:txBody>
      </p:sp>
      <p:sp>
        <p:nvSpPr>
          <p:cNvPr id="32" name="橢圓 43"/>
          <p:cNvSpPr>
            <a:spLocks noChangeArrowheads="1"/>
          </p:cNvSpPr>
          <p:nvPr/>
        </p:nvSpPr>
        <p:spPr bwMode="auto">
          <a:xfrm>
            <a:off x="6589713" y="2995613"/>
            <a:ext cx="719137" cy="720725"/>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-1</a:t>
            </a:r>
            <a:endParaRPr lang="zh-TW" altLang="en-US" sz="2400" dirty="0">
              <a:solidFill>
                <a:schemeClr val="dk1"/>
              </a:solidFill>
              <a:latin typeface="+mn-lt"/>
              <a:ea typeface="+mn-ea"/>
            </a:endParaRPr>
          </a:p>
        </p:txBody>
      </p:sp>
      <p:sp>
        <p:nvSpPr>
          <p:cNvPr id="33" name="橢圓 44"/>
          <p:cNvSpPr>
            <a:spLocks noChangeArrowheads="1"/>
          </p:cNvSpPr>
          <p:nvPr/>
        </p:nvSpPr>
        <p:spPr bwMode="auto">
          <a:xfrm>
            <a:off x="7431088" y="2995613"/>
            <a:ext cx="720725" cy="720725"/>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-1</a:t>
            </a:r>
            <a:endParaRPr lang="zh-TW" altLang="en-US" sz="2400" dirty="0">
              <a:solidFill>
                <a:schemeClr val="dk1"/>
              </a:solidFill>
              <a:latin typeface="+mn-lt"/>
              <a:ea typeface="+mn-ea"/>
            </a:endParaRPr>
          </a:p>
        </p:txBody>
      </p:sp>
      <p:sp>
        <p:nvSpPr>
          <p:cNvPr id="34" name="橢圓 45"/>
          <p:cNvSpPr>
            <a:spLocks noChangeArrowheads="1"/>
          </p:cNvSpPr>
          <p:nvPr/>
        </p:nvSpPr>
        <p:spPr bwMode="auto">
          <a:xfrm>
            <a:off x="4905375" y="3795713"/>
            <a:ext cx="720725" cy="720725"/>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-1</a:t>
            </a:r>
            <a:endParaRPr lang="zh-TW" altLang="en-US" sz="2400" dirty="0">
              <a:solidFill>
                <a:schemeClr val="dk1"/>
              </a:solidFill>
              <a:latin typeface="+mn-lt"/>
              <a:ea typeface="+mn-ea"/>
            </a:endParaRPr>
          </a:p>
        </p:txBody>
      </p:sp>
      <p:sp>
        <p:nvSpPr>
          <p:cNvPr id="35" name="橢圓 46"/>
          <p:cNvSpPr>
            <a:spLocks noChangeArrowheads="1"/>
          </p:cNvSpPr>
          <p:nvPr/>
        </p:nvSpPr>
        <p:spPr bwMode="auto">
          <a:xfrm>
            <a:off x="5746750" y="3795713"/>
            <a:ext cx="720725" cy="720725"/>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-1</a:t>
            </a:r>
            <a:endParaRPr lang="zh-TW" altLang="en-US" sz="2400" dirty="0">
              <a:solidFill>
                <a:schemeClr val="dk1"/>
              </a:solidFill>
              <a:latin typeface="+mn-lt"/>
              <a:ea typeface="+mn-ea"/>
            </a:endParaRPr>
          </a:p>
        </p:txBody>
      </p:sp>
      <p:sp>
        <p:nvSpPr>
          <p:cNvPr id="36" name="橢圓 47"/>
          <p:cNvSpPr>
            <a:spLocks noChangeArrowheads="1"/>
          </p:cNvSpPr>
          <p:nvPr/>
        </p:nvSpPr>
        <p:spPr bwMode="auto">
          <a:xfrm>
            <a:off x="6589713" y="3795713"/>
            <a:ext cx="719137" cy="720725"/>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-2</a:t>
            </a:r>
            <a:endParaRPr lang="zh-TW" altLang="en-US" sz="2400" dirty="0">
              <a:solidFill>
                <a:schemeClr val="dk1"/>
              </a:solidFill>
              <a:latin typeface="+mn-lt"/>
              <a:ea typeface="+mn-ea"/>
            </a:endParaRPr>
          </a:p>
        </p:txBody>
      </p:sp>
      <p:sp>
        <p:nvSpPr>
          <p:cNvPr id="37" name="橢圓 48"/>
          <p:cNvSpPr>
            <a:spLocks noChangeArrowheads="1"/>
          </p:cNvSpPr>
          <p:nvPr/>
        </p:nvSpPr>
        <p:spPr bwMode="auto">
          <a:xfrm>
            <a:off x="7431088" y="3795713"/>
            <a:ext cx="720725" cy="720725"/>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1</a:t>
            </a:r>
            <a:endParaRPr lang="zh-TW" altLang="en-US" sz="2400" dirty="0">
              <a:solidFill>
                <a:schemeClr val="dk1"/>
              </a:solidFill>
              <a:latin typeface="+mn-lt"/>
              <a:ea typeface="+mn-ea"/>
            </a:endParaRPr>
          </a:p>
        </p:txBody>
      </p:sp>
      <p:sp>
        <p:nvSpPr>
          <p:cNvPr id="38" name="橢圓 49"/>
          <p:cNvSpPr>
            <a:spLocks noChangeArrowheads="1"/>
          </p:cNvSpPr>
          <p:nvPr/>
        </p:nvSpPr>
        <p:spPr bwMode="auto">
          <a:xfrm>
            <a:off x="4905375" y="4654550"/>
            <a:ext cx="720725" cy="719138"/>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-1</a:t>
            </a:r>
            <a:endParaRPr lang="zh-TW" altLang="en-US" sz="2400" dirty="0">
              <a:solidFill>
                <a:schemeClr val="dk1"/>
              </a:solidFill>
              <a:latin typeface="+mn-lt"/>
              <a:ea typeface="+mn-ea"/>
            </a:endParaRPr>
          </a:p>
        </p:txBody>
      </p:sp>
      <p:sp>
        <p:nvSpPr>
          <p:cNvPr id="39" name="橢圓 50"/>
          <p:cNvSpPr>
            <a:spLocks noChangeArrowheads="1"/>
          </p:cNvSpPr>
          <p:nvPr/>
        </p:nvSpPr>
        <p:spPr bwMode="auto">
          <a:xfrm>
            <a:off x="5746750" y="4654550"/>
            <a:ext cx="720725" cy="719138"/>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-1</a:t>
            </a:r>
            <a:endParaRPr lang="zh-TW" altLang="en-US" sz="2400" dirty="0">
              <a:solidFill>
                <a:schemeClr val="dk1"/>
              </a:solidFill>
              <a:latin typeface="+mn-lt"/>
              <a:ea typeface="+mn-ea"/>
            </a:endParaRPr>
          </a:p>
        </p:txBody>
      </p:sp>
      <p:sp>
        <p:nvSpPr>
          <p:cNvPr id="40" name="橢圓 51"/>
          <p:cNvSpPr>
            <a:spLocks noChangeArrowheads="1"/>
          </p:cNvSpPr>
          <p:nvPr/>
        </p:nvSpPr>
        <p:spPr bwMode="auto">
          <a:xfrm>
            <a:off x="6589713" y="4654550"/>
            <a:ext cx="719137" cy="719138"/>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-2</a:t>
            </a:r>
            <a:endParaRPr lang="zh-TW" altLang="en-US" sz="2400" dirty="0">
              <a:solidFill>
                <a:schemeClr val="dk1"/>
              </a:solidFill>
              <a:latin typeface="+mn-lt"/>
              <a:ea typeface="+mn-ea"/>
            </a:endParaRPr>
          </a:p>
        </p:txBody>
      </p:sp>
      <p:sp>
        <p:nvSpPr>
          <p:cNvPr id="41" name="橢圓 52"/>
          <p:cNvSpPr>
            <a:spLocks noChangeArrowheads="1"/>
          </p:cNvSpPr>
          <p:nvPr/>
        </p:nvSpPr>
        <p:spPr bwMode="auto">
          <a:xfrm>
            <a:off x="7431088" y="4654550"/>
            <a:ext cx="720725" cy="719138"/>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1</a:t>
            </a:r>
            <a:endParaRPr lang="zh-TW" altLang="en-US" sz="2400" dirty="0">
              <a:solidFill>
                <a:schemeClr val="dk1"/>
              </a:solidFill>
              <a:latin typeface="+mn-lt"/>
              <a:ea typeface="+mn-ea"/>
            </a:endParaRPr>
          </a:p>
        </p:txBody>
      </p:sp>
      <p:sp>
        <p:nvSpPr>
          <p:cNvPr id="42" name="橢圓 53"/>
          <p:cNvSpPr>
            <a:spLocks noChangeArrowheads="1"/>
          </p:cNvSpPr>
          <p:nvPr/>
        </p:nvSpPr>
        <p:spPr bwMode="auto">
          <a:xfrm>
            <a:off x="4905375" y="5454650"/>
            <a:ext cx="720725" cy="719138"/>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-1</a:t>
            </a:r>
            <a:endParaRPr lang="zh-TW" altLang="en-US" sz="2400" dirty="0">
              <a:solidFill>
                <a:schemeClr val="dk1"/>
              </a:solidFill>
              <a:latin typeface="+mn-lt"/>
              <a:ea typeface="+mn-ea"/>
            </a:endParaRPr>
          </a:p>
        </p:txBody>
      </p:sp>
      <p:sp>
        <p:nvSpPr>
          <p:cNvPr id="43" name="橢圓 54"/>
          <p:cNvSpPr>
            <a:spLocks noChangeArrowheads="1"/>
          </p:cNvSpPr>
          <p:nvPr/>
        </p:nvSpPr>
        <p:spPr bwMode="auto">
          <a:xfrm>
            <a:off x="5746750" y="5454650"/>
            <a:ext cx="720725" cy="719138"/>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0</a:t>
            </a:r>
            <a:endParaRPr lang="zh-TW" altLang="en-US" sz="2400" dirty="0">
              <a:solidFill>
                <a:schemeClr val="dk1"/>
              </a:solidFill>
              <a:latin typeface="+mn-lt"/>
              <a:ea typeface="+mn-ea"/>
            </a:endParaRPr>
          </a:p>
        </p:txBody>
      </p:sp>
      <p:sp>
        <p:nvSpPr>
          <p:cNvPr id="44" name="橢圓 55"/>
          <p:cNvSpPr>
            <a:spLocks noChangeArrowheads="1"/>
          </p:cNvSpPr>
          <p:nvPr/>
        </p:nvSpPr>
        <p:spPr bwMode="auto">
          <a:xfrm>
            <a:off x="6589713" y="5454650"/>
            <a:ext cx="719137" cy="719138"/>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-4</a:t>
            </a:r>
            <a:endParaRPr lang="zh-TW" altLang="en-US" sz="2400" dirty="0">
              <a:solidFill>
                <a:schemeClr val="dk1"/>
              </a:solidFill>
              <a:latin typeface="+mn-lt"/>
              <a:ea typeface="+mn-ea"/>
            </a:endParaRPr>
          </a:p>
        </p:txBody>
      </p:sp>
      <p:sp>
        <p:nvSpPr>
          <p:cNvPr id="45" name="橢圓 56"/>
          <p:cNvSpPr>
            <a:spLocks noChangeArrowheads="1"/>
          </p:cNvSpPr>
          <p:nvPr/>
        </p:nvSpPr>
        <p:spPr bwMode="auto">
          <a:xfrm>
            <a:off x="7431088" y="5454650"/>
            <a:ext cx="720725" cy="719138"/>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3</a:t>
            </a:r>
            <a:endParaRPr lang="zh-TW" altLang="en-US" sz="2400" dirty="0">
              <a:solidFill>
                <a:schemeClr val="dk1"/>
              </a:solidFill>
              <a:latin typeface="+mn-lt"/>
              <a:ea typeface="+mn-ea"/>
            </a:endParaRPr>
          </a:p>
        </p:txBody>
      </p:sp>
      <p:sp>
        <p:nvSpPr>
          <p:cNvPr id="46" name="文字方塊 2"/>
          <p:cNvSpPr txBox="1">
            <a:spLocks noChangeArrowheads="1"/>
          </p:cNvSpPr>
          <p:nvPr/>
        </p:nvSpPr>
        <p:spPr bwMode="auto">
          <a:xfrm>
            <a:off x="4479925" y="1902243"/>
            <a:ext cx="457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TW" sz="2800" dirty="0">
                <a:solidFill>
                  <a:srgbClr val="0000FF"/>
                </a:solidFill>
              </a:rPr>
              <a:t>Repeat this for each filter</a:t>
            </a:r>
            <a:endParaRPr lang="zh-TW" altLang="en-US" sz="2800" dirty="0">
              <a:solidFill>
                <a:srgbClr val="0000FF"/>
              </a:solidFill>
            </a:endParaRPr>
          </a:p>
        </p:txBody>
      </p:sp>
      <p:sp>
        <p:nvSpPr>
          <p:cNvPr id="47" name="矩形 57"/>
          <p:cNvSpPr/>
          <p:nvPr/>
        </p:nvSpPr>
        <p:spPr>
          <a:xfrm>
            <a:off x="2416175" y="3783013"/>
            <a:ext cx="1416050" cy="1382712"/>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2401" name="矩形 58"/>
          <p:cNvSpPr>
            <a:spLocks noChangeArrowheads="1"/>
          </p:cNvSpPr>
          <p:nvPr/>
        </p:nvSpPr>
        <p:spPr bwMode="auto">
          <a:xfrm>
            <a:off x="1166813" y="1731963"/>
            <a:ext cx="1208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TW" sz="2400"/>
              <a:t>s</a:t>
            </a:r>
            <a:r>
              <a:rPr lang="zh-TW" altLang="en-US" sz="2400"/>
              <a:t>tride</a:t>
            </a:r>
            <a:r>
              <a:rPr lang="en-US" altLang="zh-TW" sz="2400"/>
              <a:t>=1</a:t>
            </a:r>
            <a:endParaRPr lang="zh-TW" altLang="en-US" sz="2400"/>
          </a:p>
        </p:txBody>
      </p:sp>
      <p:sp>
        <p:nvSpPr>
          <p:cNvPr id="49" name="文字方塊 59"/>
          <p:cNvSpPr txBox="1">
            <a:spLocks noChangeArrowheads="1"/>
          </p:cNvSpPr>
          <p:nvPr/>
        </p:nvSpPr>
        <p:spPr bwMode="auto">
          <a:xfrm>
            <a:off x="4953000" y="6172200"/>
            <a:ext cx="3657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n-US" altLang="zh-TW" sz="2000">
                <a:solidFill>
                  <a:srgbClr val="FF0000"/>
                </a:solidFill>
              </a:rPr>
              <a:t>Two 4 x 4 images</a:t>
            </a:r>
          </a:p>
          <a:p>
            <a:pPr algn="ctr" eaLnBrk="1" hangingPunct="1"/>
            <a:r>
              <a:rPr lang="en-US" altLang="zh-TW" sz="2000">
                <a:solidFill>
                  <a:srgbClr val="FF0000"/>
                </a:solidFill>
              </a:rPr>
              <a:t>Forming 2 x 4 x 4 matrix</a:t>
            </a:r>
            <a:endParaRPr lang="zh-TW" altLang="en-US" sz="2000">
              <a:solidFill>
                <a:srgbClr val="FF0000"/>
              </a:solidFill>
            </a:endParaRPr>
          </a:p>
        </p:txBody>
      </p:sp>
      <p:sp>
        <p:nvSpPr>
          <p:cNvPr id="50" name="矩形 5"/>
          <p:cNvSpPr/>
          <p:nvPr/>
        </p:nvSpPr>
        <p:spPr>
          <a:xfrm>
            <a:off x="5334000" y="4038600"/>
            <a:ext cx="2320925" cy="97313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altLang="zh-TW" sz="2800" dirty="0">
                <a:solidFill>
                  <a:srgbClr val="000000"/>
                </a:solidFill>
              </a:rPr>
              <a:t>Feature</a:t>
            </a:r>
          </a:p>
          <a:p>
            <a:pPr algn="ctr">
              <a:defRPr/>
            </a:pPr>
            <a:r>
              <a:rPr lang="en-US" altLang="zh-TW" sz="2800" dirty="0">
                <a:solidFill>
                  <a:srgbClr val="000000"/>
                </a:solidFill>
              </a:rPr>
              <a:t>Map</a:t>
            </a:r>
            <a:endParaRPr lang="zh-TW" altLang="en-US" sz="2800" dirty="0">
              <a:solidFill>
                <a:srgbClr val="000000"/>
              </a:solidFill>
            </a:endParaRPr>
          </a:p>
        </p:txBody>
      </p:sp>
      <p:sp>
        <p:nvSpPr>
          <p:cNvPr id="24" name="Slide Number Placeholder 23"/>
          <p:cNvSpPr>
            <a:spLocks noGrp="1"/>
          </p:cNvSpPr>
          <p:nvPr>
            <p:ph type="sldNum" sz="quarter" idx="12"/>
          </p:nvPr>
        </p:nvSpPr>
        <p:spPr>
          <a:xfrm>
            <a:off x="6918325" y="6343649"/>
            <a:ext cx="2133600" cy="365125"/>
          </a:xfrm>
        </p:spPr>
        <p:txBody>
          <a:bodyPr/>
          <a:lstStyle/>
          <a:p>
            <a:fld id="{292AF3CE-BEB3-4025-B3D1-E2978D5266F5}" type="slidenum">
              <a:rPr lang="en-IN" smtClean="0"/>
              <a:t>18</a:t>
            </a:fld>
            <a:endParaRPr lang="en-IN" dirty="0"/>
          </a:p>
        </p:txBody>
      </p:sp>
    </p:spTree>
    <p:extLst>
      <p:ext uri="{BB962C8B-B14F-4D97-AF65-F5344CB8AC3E}">
        <p14:creationId xmlns:p14="http://schemas.microsoft.com/office/powerpoint/2010/main" val="919966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25"/>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26"/>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27"/>
                                        </p:tgtEl>
                                        <p:attrNameLst>
                                          <p:attrName>style.visibility</p:attrName>
                                        </p:attrNameLst>
                                      </p:cBhvr>
                                      <p:to>
                                        <p:strVal val="hidden"/>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28"/>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childTnLst>
                                </p:cTn>
                              </p:par>
                              <p:par>
                                <p:cTn id="77" presetID="1" presetClass="exit" presetSubtype="0" fill="hold" grpId="1" nodeType="withEffect">
                                  <p:stCondLst>
                                    <p:cond delay="0"/>
                                  </p:stCondLst>
                                  <p:childTnLst>
                                    <p:set>
                                      <p:cBhvr>
                                        <p:cTn id="78" dur="1" fill="hold">
                                          <p:stCondLst>
                                            <p:cond delay="0"/>
                                          </p:stCondLst>
                                        </p:cTn>
                                        <p:tgtEl>
                                          <p:spTgt spid="29"/>
                                        </p:tgtEl>
                                        <p:attrNameLst>
                                          <p:attrName>style.visibility</p:attrName>
                                        </p:attrNameLst>
                                      </p:cBhvr>
                                      <p:to>
                                        <p:strVal val="hidden"/>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p:bldP spid="47" grpId="0" animBg="1"/>
      <p:bldP spid="49" grpId="0"/>
      <p:bldP spid="5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標題 1"/>
          <p:cNvSpPr>
            <a:spLocks noGrp="1"/>
          </p:cNvSpPr>
          <p:nvPr>
            <p:ph type="title"/>
          </p:nvPr>
        </p:nvSpPr>
        <p:spPr>
          <a:xfrm>
            <a:off x="628650" y="365125"/>
            <a:ext cx="7886700" cy="1325563"/>
          </a:xfrm>
        </p:spPr>
        <p:txBody>
          <a:bodyPr/>
          <a:lstStyle/>
          <a:p>
            <a:r>
              <a:rPr lang="en-US" altLang="zh-TW">
                <a:ea typeface="ＭＳ Ｐゴシック" pitchFamily="34" charset="-128"/>
              </a:rPr>
              <a:t>Color image: RGB 3 channels</a:t>
            </a:r>
            <a:endParaRPr lang="zh-TW" altLang="en-US">
              <a:ea typeface="ＭＳ Ｐゴシック" pitchFamily="34" charset="-128"/>
            </a:endParaRPr>
          </a:p>
        </p:txBody>
      </p:sp>
      <p:graphicFrame>
        <p:nvGraphicFramePr>
          <p:cNvPr id="6" name="內容版面配置區 3"/>
          <p:cNvGraphicFramePr>
            <a:graphicFrameLocks/>
          </p:cNvGraphicFramePr>
          <p:nvPr>
            <p:extLst>
              <p:ext uri="{D42A27DB-BD31-4B8C-83A1-F6EECF244321}">
                <p14:modId xmlns:p14="http://schemas.microsoft.com/office/powerpoint/2010/main" val="2436501588"/>
              </p:ext>
            </p:extLst>
          </p:nvPr>
        </p:nvGraphicFramePr>
        <p:xfrm>
          <a:off x="4844944" y="3085451"/>
          <a:ext cx="2873376" cy="2743200"/>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478896">
                  <a:extLst>
                    <a:ext uri="{9D8B030D-6E8A-4147-A177-3AD203B41FA5}">
                      <a16:colId xmlns:a16="http://schemas.microsoft.com/office/drawing/2014/main" val="20004"/>
                    </a:ext>
                  </a:extLst>
                </a:gridCol>
                <a:gridCol w="478896">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4"/>
                  </a:ext>
                </a:extLst>
              </a:tr>
              <a:tr h="407359">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5"/>
                  </a:ext>
                </a:extLst>
              </a:tr>
            </a:tbl>
          </a:graphicData>
        </a:graphic>
      </p:graphicFrame>
      <p:graphicFrame>
        <p:nvGraphicFramePr>
          <p:cNvPr id="7" name="內容版面配置區 3"/>
          <p:cNvGraphicFramePr>
            <a:graphicFrameLocks/>
          </p:cNvGraphicFramePr>
          <p:nvPr>
            <p:extLst>
              <p:ext uri="{D42A27DB-BD31-4B8C-83A1-F6EECF244321}">
                <p14:modId xmlns:p14="http://schemas.microsoft.com/office/powerpoint/2010/main" val="2241719844"/>
              </p:ext>
            </p:extLst>
          </p:nvPr>
        </p:nvGraphicFramePr>
        <p:xfrm>
          <a:off x="5008456" y="3291826"/>
          <a:ext cx="2873376" cy="2743200"/>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478896">
                  <a:extLst>
                    <a:ext uri="{9D8B030D-6E8A-4147-A177-3AD203B41FA5}">
                      <a16:colId xmlns:a16="http://schemas.microsoft.com/office/drawing/2014/main" val="20004"/>
                    </a:ext>
                  </a:extLst>
                </a:gridCol>
                <a:gridCol w="478896">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5"/>
                  </a:ext>
                </a:extLst>
              </a:tr>
            </a:tbl>
          </a:graphicData>
        </a:graphic>
      </p:graphicFrame>
      <p:graphicFrame>
        <p:nvGraphicFramePr>
          <p:cNvPr id="8" name="內容版面配置區 3"/>
          <p:cNvGraphicFramePr>
            <a:graphicFrameLocks/>
          </p:cNvGraphicFramePr>
          <p:nvPr>
            <p:extLst>
              <p:ext uri="{D42A27DB-BD31-4B8C-83A1-F6EECF244321}">
                <p14:modId xmlns:p14="http://schemas.microsoft.com/office/powerpoint/2010/main" val="3051128360"/>
              </p:ext>
            </p:extLst>
          </p:nvPr>
        </p:nvGraphicFramePr>
        <p:xfrm>
          <a:off x="5214831" y="3493439"/>
          <a:ext cx="2873376" cy="2743200"/>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507769">
                  <a:extLst>
                    <a:ext uri="{9D8B030D-6E8A-4147-A177-3AD203B41FA5}">
                      <a16:colId xmlns:a16="http://schemas.microsoft.com/office/drawing/2014/main" val="20004"/>
                    </a:ext>
                  </a:extLst>
                </a:gridCol>
                <a:gridCol w="450023">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5"/>
                  </a:ext>
                </a:extLst>
              </a:tr>
            </a:tbl>
          </a:graphicData>
        </a:graphic>
      </p:graphicFrame>
      <p:graphicFrame>
        <p:nvGraphicFramePr>
          <p:cNvPr id="9" name="表格 8"/>
          <p:cNvGraphicFramePr>
            <a:graphicFrameLocks noGrp="1"/>
          </p:cNvGraphicFramePr>
          <p:nvPr/>
        </p:nvGraphicFramePr>
        <p:xfrm>
          <a:off x="2967038" y="1614488"/>
          <a:ext cx="1622424" cy="1371600"/>
        </p:xfrm>
        <a:graphic>
          <a:graphicData uri="http://schemas.openxmlformats.org/drawingml/2006/table">
            <a:tbl>
              <a:tblPr firstRow="1" bandRow="1">
                <a:tableStyleId>{5940675A-B579-460E-94D1-54222C63F5DA}</a:tableStyleId>
              </a:tblPr>
              <a:tblGrid>
                <a:gridCol w="540808">
                  <a:extLst>
                    <a:ext uri="{9D8B030D-6E8A-4147-A177-3AD203B41FA5}">
                      <a16:colId xmlns:a16="http://schemas.microsoft.com/office/drawing/2014/main" val="20000"/>
                    </a:ext>
                  </a:extLst>
                </a:gridCol>
                <a:gridCol w="540808">
                  <a:extLst>
                    <a:ext uri="{9D8B030D-6E8A-4147-A177-3AD203B41FA5}">
                      <a16:colId xmlns:a16="http://schemas.microsoft.com/office/drawing/2014/main" val="20001"/>
                    </a:ext>
                  </a:extLst>
                </a:gridCol>
                <a:gridCol w="540808">
                  <a:extLst>
                    <a:ext uri="{9D8B030D-6E8A-4147-A177-3AD203B41FA5}">
                      <a16:colId xmlns:a16="http://schemas.microsoft.com/office/drawing/2014/main" val="20002"/>
                    </a:ext>
                  </a:extLst>
                </a:gridCol>
              </a:tblGrid>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2"/>
                  </a:ext>
                </a:extLst>
              </a:tr>
            </a:tbl>
          </a:graphicData>
        </a:graphic>
      </p:graphicFrame>
      <p:sp>
        <p:nvSpPr>
          <p:cNvPr id="10" name="文字方塊 9"/>
          <p:cNvSpPr txBox="1">
            <a:spLocks noChangeArrowheads="1"/>
          </p:cNvSpPr>
          <p:nvPr/>
        </p:nvSpPr>
        <p:spPr bwMode="auto">
          <a:xfrm>
            <a:off x="4676775" y="2341563"/>
            <a:ext cx="1447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n-US" altLang="zh-TW" sz="2400" dirty="0"/>
              <a:t>Filter </a:t>
            </a:r>
            <a:endParaRPr lang="zh-TW" altLang="en-US" sz="2400" dirty="0"/>
          </a:p>
        </p:txBody>
      </p:sp>
      <p:graphicFrame>
        <p:nvGraphicFramePr>
          <p:cNvPr id="13" name="表格 12"/>
          <p:cNvGraphicFramePr>
            <a:graphicFrameLocks noGrp="1"/>
          </p:cNvGraphicFramePr>
          <p:nvPr/>
        </p:nvGraphicFramePr>
        <p:xfrm>
          <a:off x="3119438" y="1766888"/>
          <a:ext cx="1622424" cy="1371600"/>
        </p:xfrm>
        <a:graphic>
          <a:graphicData uri="http://schemas.openxmlformats.org/drawingml/2006/table">
            <a:tbl>
              <a:tblPr firstRow="1" bandRow="1">
                <a:tableStyleId>{5940675A-B579-460E-94D1-54222C63F5DA}</a:tableStyleId>
              </a:tblPr>
              <a:tblGrid>
                <a:gridCol w="540808">
                  <a:extLst>
                    <a:ext uri="{9D8B030D-6E8A-4147-A177-3AD203B41FA5}">
                      <a16:colId xmlns:a16="http://schemas.microsoft.com/office/drawing/2014/main" val="20000"/>
                    </a:ext>
                  </a:extLst>
                </a:gridCol>
                <a:gridCol w="540808">
                  <a:extLst>
                    <a:ext uri="{9D8B030D-6E8A-4147-A177-3AD203B41FA5}">
                      <a16:colId xmlns:a16="http://schemas.microsoft.com/office/drawing/2014/main" val="20001"/>
                    </a:ext>
                  </a:extLst>
                </a:gridCol>
                <a:gridCol w="540808">
                  <a:extLst>
                    <a:ext uri="{9D8B030D-6E8A-4147-A177-3AD203B41FA5}">
                      <a16:colId xmlns:a16="http://schemas.microsoft.com/office/drawing/2014/main" val="20002"/>
                    </a:ext>
                  </a:extLst>
                </a:gridCol>
              </a:tblGrid>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2"/>
                  </a:ext>
                </a:extLst>
              </a:tr>
            </a:tbl>
          </a:graphicData>
        </a:graphic>
      </p:graphicFrame>
      <p:graphicFrame>
        <p:nvGraphicFramePr>
          <p:cNvPr id="14" name="表格 13"/>
          <p:cNvGraphicFramePr>
            <a:graphicFrameLocks noGrp="1"/>
          </p:cNvGraphicFramePr>
          <p:nvPr/>
        </p:nvGraphicFramePr>
        <p:xfrm>
          <a:off x="3271838" y="1882775"/>
          <a:ext cx="1622424" cy="1371600"/>
        </p:xfrm>
        <a:graphic>
          <a:graphicData uri="http://schemas.openxmlformats.org/drawingml/2006/table">
            <a:tbl>
              <a:tblPr firstRow="1" bandRow="1">
                <a:tableStyleId>{5940675A-B579-460E-94D1-54222C63F5DA}</a:tableStyleId>
              </a:tblPr>
              <a:tblGrid>
                <a:gridCol w="540808">
                  <a:extLst>
                    <a:ext uri="{9D8B030D-6E8A-4147-A177-3AD203B41FA5}">
                      <a16:colId xmlns:a16="http://schemas.microsoft.com/office/drawing/2014/main" val="20000"/>
                    </a:ext>
                  </a:extLst>
                </a:gridCol>
                <a:gridCol w="540808">
                  <a:extLst>
                    <a:ext uri="{9D8B030D-6E8A-4147-A177-3AD203B41FA5}">
                      <a16:colId xmlns:a16="http://schemas.microsoft.com/office/drawing/2014/main" val="20001"/>
                    </a:ext>
                  </a:extLst>
                </a:gridCol>
                <a:gridCol w="540808">
                  <a:extLst>
                    <a:ext uri="{9D8B030D-6E8A-4147-A177-3AD203B41FA5}">
                      <a16:colId xmlns:a16="http://schemas.microsoft.com/office/drawing/2014/main" val="20002"/>
                    </a:ext>
                  </a:extLst>
                </a:gridCol>
              </a:tblGrid>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2"/>
                  </a:ext>
                </a:extLst>
              </a:tr>
            </a:tbl>
          </a:graphicData>
        </a:graphic>
      </p:graphicFrame>
      <p:sp>
        <p:nvSpPr>
          <p:cNvPr id="17" name="向右箭號 4"/>
          <p:cNvSpPr/>
          <p:nvPr/>
        </p:nvSpPr>
        <p:spPr>
          <a:xfrm>
            <a:off x="4295775" y="4379913"/>
            <a:ext cx="508000" cy="868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grpSp>
        <p:nvGrpSpPr>
          <p:cNvPr id="2" name="群組 17"/>
          <p:cNvGrpSpPr>
            <a:grpSpLocks/>
          </p:cNvGrpSpPr>
          <p:nvPr/>
        </p:nvGrpSpPr>
        <p:grpSpPr bwMode="auto">
          <a:xfrm>
            <a:off x="368300" y="2812831"/>
            <a:ext cx="3927475" cy="3630612"/>
            <a:chOff x="353684" y="3059766"/>
            <a:chExt cx="3927508" cy="3629534"/>
          </a:xfrm>
        </p:grpSpPr>
        <p:pic>
          <p:nvPicPr>
            <p:cNvPr id="13580" name="圖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4122" y="3442427"/>
              <a:ext cx="3907070" cy="3246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81" name="文字方塊 16"/>
            <p:cNvSpPr txBox="1">
              <a:spLocks noChangeArrowheads="1"/>
            </p:cNvSpPr>
            <p:nvPr/>
          </p:nvSpPr>
          <p:spPr bwMode="auto">
            <a:xfrm>
              <a:off x="353684" y="3059766"/>
              <a:ext cx="19976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TW" sz="2400"/>
                <a:t>Color image</a:t>
              </a:r>
              <a:endParaRPr lang="zh-TW" altLang="en-US" sz="2400"/>
            </a:p>
          </p:txBody>
        </p:sp>
      </p:grpSp>
      <p:sp>
        <p:nvSpPr>
          <p:cNvPr id="12" name="Slide Number Placeholder 11"/>
          <p:cNvSpPr>
            <a:spLocks noGrp="1"/>
          </p:cNvSpPr>
          <p:nvPr>
            <p:ph type="sldNum" sz="quarter" idx="12"/>
          </p:nvPr>
        </p:nvSpPr>
        <p:spPr>
          <a:xfrm>
            <a:off x="6948264" y="6443443"/>
            <a:ext cx="2133600" cy="365125"/>
          </a:xfrm>
        </p:spPr>
        <p:txBody>
          <a:bodyPr/>
          <a:lstStyle/>
          <a:p>
            <a:fld id="{292AF3CE-BEB3-4025-B3D1-E2978D5266F5}" type="slidenum">
              <a:rPr lang="en-IN" smtClean="0"/>
              <a:t>19</a:t>
            </a:fld>
            <a:endParaRPr lang="en-IN"/>
          </a:p>
        </p:txBody>
      </p:sp>
    </p:spTree>
    <p:extLst>
      <p:ext uri="{BB962C8B-B14F-4D97-AF65-F5344CB8AC3E}">
        <p14:creationId xmlns:p14="http://schemas.microsoft.com/office/powerpoint/2010/main" val="815589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3455"/>
            <a:ext cx="8229600" cy="634082"/>
          </a:xfrm>
        </p:spPr>
        <p:txBody>
          <a:bodyPr>
            <a:normAutofit/>
          </a:bodyPr>
          <a:lstStyle/>
          <a:p>
            <a:r>
              <a:rPr lang="en-IN" sz="3200" b="1"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179512" y="764704"/>
            <a:ext cx="8712968" cy="5760640"/>
          </a:xfrm>
        </p:spPr>
        <p:txBody>
          <a:bodyPr>
            <a:normAutofit fontScale="92500" lnSpcReduction="10000"/>
          </a:bodyPr>
          <a:lstStyle/>
          <a:p>
            <a:pPr algn="just">
              <a:lnSpc>
                <a:spcPct val="150000"/>
              </a:lnSpc>
            </a:pPr>
            <a:r>
              <a:rPr lang="en-US" sz="2000" dirty="0">
                <a:latin typeface="Times New Roman" pitchFamily="18" charset="0"/>
                <a:cs typeface="Times New Roman" pitchFamily="18" charset="0"/>
              </a:rPr>
              <a:t>Convolutional neural network is a class of deep, feed-forward artificial neural networks.</a:t>
            </a:r>
          </a:p>
          <a:p>
            <a:pPr algn="just">
              <a:lnSpc>
                <a:spcPct val="150000"/>
              </a:lnSpc>
            </a:pPr>
            <a:r>
              <a:rPr lang="en-US" sz="2000" dirty="0">
                <a:latin typeface="Times New Roman" pitchFamily="18" charset="0"/>
                <a:cs typeface="Times New Roman" pitchFamily="18" charset="0"/>
              </a:rPr>
              <a:t>CNNs, like neural networks, are made up of neurons with learnable weights and biases. </a:t>
            </a:r>
          </a:p>
          <a:p>
            <a:pPr algn="just">
              <a:lnSpc>
                <a:spcPct val="150000"/>
              </a:lnSpc>
            </a:pPr>
            <a:r>
              <a:rPr lang="en-US" sz="2000" dirty="0">
                <a:latin typeface="Times New Roman" pitchFamily="18" charset="0"/>
                <a:cs typeface="Times New Roman" pitchFamily="18" charset="0"/>
              </a:rPr>
              <a:t>CNN has an input layer, number of hidden layers, and an output layer.</a:t>
            </a:r>
          </a:p>
          <a:p>
            <a:pPr algn="just">
              <a:lnSpc>
                <a:spcPct val="150000"/>
              </a:lnSpc>
            </a:pPr>
            <a:r>
              <a:rPr lang="en-US" sz="2000" dirty="0">
                <a:latin typeface="Times New Roman" pitchFamily="18" charset="0"/>
                <a:cs typeface="Times New Roman" pitchFamily="18" charset="0"/>
              </a:rPr>
              <a:t>Each neuron receives numerous </a:t>
            </a:r>
            <a:r>
              <a:rPr lang="en-US" sz="2000" dirty="0" err="1">
                <a:latin typeface="Times New Roman" pitchFamily="18" charset="0"/>
                <a:cs typeface="Times New Roman" pitchFamily="18" charset="0"/>
              </a:rPr>
              <a:t>i</a:t>
            </a:r>
            <a:r>
              <a:rPr lang="en-US" sz="2000" dirty="0">
                <a:latin typeface="Times New Roman" pitchFamily="18" charset="0"/>
                <a:cs typeface="Times New Roman" pitchFamily="18" charset="0"/>
              </a:rPr>
              <a:t>/p, take a weighted sum and passes it through an activation function.</a:t>
            </a:r>
          </a:p>
          <a:p>
            <a:pPr algn="just">
              <a:lnSpc>
                <a:spcPct val="150000"/>
              </a:lnSpc>
            </a:pPr>
            <a:r>
              <a:rPr lang="en-US" sz="2000" dirty="0">
                <a:latin typeface="Times New Roman" pitchFamily="18" charset="0"/>
                <a:cs typeface="Times New Roman" pitchFamily="18" charset="0"/>
              </a:rPr>
              <a:t>The architecture of a ConvNet is analogous to that of the connectivity pattern of neurons in Human Brain &amp; was inspired by the organization of the Visual Cortex.</a:t>
            </a:r>
          </a:p>
          <a:p>
            <a:pPr algn="just">
              <a:lnSpc>
                <a:spcPct val="150000"/>
              </a:lnSpc>
            </a:pPr>
            <a:r>
              <a:rPr lang="en-US" sz="2000" dirty="0">
                <a:latin typeface="Times New Roman" pitchFamily="18" charset="0"/>
                <a:cs typeface="Times New Roman" pitchFamily="18" charset="0"/>
              </a:rPr>
              <a:t>The role of ConvNet is to reduce the images into a form which is easier to process without losing features which are critical for getting a good prediction.</a:t>
            </a:r>
          </a:p>
          <a:p>
            <a:pPr algn="just">
              <a:lnSpc>
                <a:spcPct val="150000"/>
              </a:lnSpc>
            </a:pPr>
            <a:r>
              <a:rPr lang="en-US" sz="2000" dirty="0">
                <a:latin typeface="Times New Roman" pitchFamily="18" charset="0"/>
                <a:cs typeface="Times New Roman" pitchFamily="18" charset="0"/>
              </a:rPr>
              <a:t>The objective of the convolution operation is to extract the high-level features such as edges from the </a:t>
            </a:r>
            <a:r>
              <a:rPr lang="en-US" sz="2000" dirty="0" err="1">
                <a:latin typeface="Times New Roman" pitchFamily="18" charset="0"/>
                <a:cs typeface="Times New Roman" pitchFamily="18" charset="0"/>
              </a:rPr>
              <a:t>i</a:t>
            </a:r>
            <a:r>
              <a:rPr lang="en-US" sz="2000" dirty="0">
                <a:latin typeface="Times New Roman" pitchFamily="18" charset="0"/>
                <a:cs typeface="Times New Roman" pitchFamily="18" charset="0"/>
              </a:rPr>
              <a:t>/p image</a:t>
            </a:r>
          </a:p>
        </p:txBody>
      </p:sp>
      <p:sp>
        <p:nvSpPr>
          <p:cNvPr id="8" name="Slide Number Placeholder 7"/>
          <p:cNvSpPr>
            <a:spLocks noGrp="1"/>
          </p:cNvSpPr>
          <p:nvPr>
            <p:ph type="sldNum" sz="quarter" idx="12"/>
          </p:nvPr>
        </p:nvSpPr>
        <p:spPr>
          <a:xfrm>
            <a:off x="6876256" y="6381328"/>
            <a:ext cx="2133600" cy="365125"/>
          </a:xfrm>
        </p:spPr>
        <p:txBody>
          <a:bodyPr/>
          <a:lstStyle/>
          <a:p>
            <a:fld id="{292AF3CE-BEB3-4025-B3D1-E2978D5266F5}" type="slidenum">
              <a:rPr lang="en-IN" smtClean="0"/>
              <a:t>2</a:t>
            </a:fld>
            <a:endParaRPr lang="en-IN" dirty="0"/>
          </a:p>
        </p:txBody>
      </p:sp>
    </p:spTree>
    <p:extLst>
      <p:ext uri="{BB962C8B-B14F-4D97-AF65-F5344CB8AC3E}">
        <p14:creationId xmlns:p14="http://schemas.microsoft.com/office/powerpoint/2010/main" val="2810046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p:cNvGraphicFramePr>
          <p:nvPr/>
        </p:nvGraphicFramePr>
        <p:xfrm>
          <a:off x="400050" y="1849438"/>
          <a:ext cx="2873376" cy="2743200"/>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478896">
                  <a:extLst>
                    <a:ext uri="{9D8B030D-6E8A-4147-A177-3AD203B41FA5}">
                      <a16:colId xmlns:a16="http://schemas.microsoft.com/office/drawing/2014/main" val="20004"/>
                    </a:ext>
                  </a:extLst>
                </a:gridCol>
                <a:gridCol w="478896">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1"/>
                  </a:ext>
                </a:extLst>
              </a:tr>
              <a:tr h="370840">
                <a:tc>
                  <a:txBody>
                    <a:bodyPr/>
                    <a:lstStyle/>
                    <a:p>
                      <a:pPr algn="ctr"/>
                      <a:r>
                        <a:rPr lang="en-US" altLang="zh-TW" sz="2400"/>
                        <a:t>0</a:t>
                      </a:r>
                      <a:endParaRPr lang="zh-TW" altLang="en-US" sz="2400" dirty="0"/>
                    </a:p>
                  </a:txBody>
                  <a:tcPr marL="91421" marR="91421"/>
                </a:tc>
                <a:tc>
                  <a:txBody>
                    <a:bodyPr/>
                    <a:lstStyle/>
                    <a:p>
                      <a:pPr algn="ctr"/>
                      <a:r>
                        <a:rPr lang="en-US" altLang="zh-TW" sz="2400"/>
                        <a:t>0</a:t>
                      </a:r>
                      <a:endParaRPr lang="zh-TW" altLang="en-US" sz="2400" dirty="0"/>
                    </a:p>
                  </a:txBody>
                  <a:tcPr marL="91421" marR="91421"/>
                </a:tc>
                <a:tc>
                  <a:txBody>
                    <a:bodyPr/>
                    <a:lstStyle/>
                    <a:p>
                      <a:pPr algn="ctr"/>
                      <a:r>
                        <a:rPr lang="en-US" altLang="zh-TW" sz="240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5"/>
                  </a:ext>
                </a:extLst>
              </a:tr>
            </a:tbl>
          </a:graphicData>
        </a:graphic>
      </p:graphicFrame>
      <p:sp>
        <p:nvSpPr>
          <p:cNvPr id="14389" name="文字方塊 4"/>
          <p:cNvSpPr txBox="1">
            <a:spLocks noChangeArrowheads="1"/>
          </p:cNvSpPr>
          <p:nvPr/>
        </p:nvSpPr>
        <p:spPr bwMode="auto">
          <a:xfrm>
            <a:off x="708025" y="4640263"/>
            <a:ext cx="23479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n-US" altLang="zh-TW" sz="2400"/>
              <a:t>6 x 6 image</a:t>
            </a:r>
            <a:endParaRPr lang="zh-TW" altLang="en-US" sz="2400"/>
          </a:p>
        </p:txBody>
      </p:sp>
      <p:graphicFrame>
        <p:nvGraphicFramePr>
          <p:cNvPr id="6" name="表格 5"/>
          <p:cNvGraphicFramePr>
            <a:graphicFrameLocks noGrp="1"/>
          </p:cNvGraphicFramePr>
          <p:nvPr/>
        </p:nvGraphicFramePr>
        <p:xfrm>
          <a:off x="400050" y="152400"/>
          <a:ext cx="1622424" cy="1371600"/>
        </p:xfrm>
        <a:graphic>
          <a:graphicData uri="http://schemas.openxmlformats.org/drawingml/2006/table">
            <a:tbl>
              <a:tblPr firstRow="1" bandRow="1">
                <a:tableStyleId>{5940675A-B579-460E-94D1-54222C63F5DA}</a:tableStyleId>
              </a:tblPr>
              <a:tblGrid>
                <a:gridCol w="540808">
                  <a:extLst>
                    <a:ext uri="{9D8B030D-6E8A-4147-A177-3AD203B41FA5}">
                      <a16:colId xmlns:a16="http://schemas.microsoft.com/office/drawing/2014/main" val="20000"/>
                    </a:ext>
                  </a:extLst>
                </a:gridCol>
                <a:gridCol w="540808">
                  <a:extLst>
                    <a:ext uri="{9D8B030D-6E8A-4147-A177-3AD203B41FA5}">
                      <a16:colId xmlns:a16="http://schemas.microsoft.com/office/drawing/2014/main" val="20001"/>
                    </a:ext>
                  </a:extLst>
                </a:gridCol>
                <a:gridCol w="540808">
                  <a:extLst>
                    <a:ext uri="{9D8B030D-6E8A-4147-A177-3AD203B41FA5}">
                      <a16:colId xmlns:a16="http://schemas.microsoft.com/office/drawing/2014/main" val="20002"/>
                    </a:ext>
                  </a:extLst>
                </a:gridCol>
              </a:tblGrid>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2"/>
                  </a:ext>
                </a:extLst>
              </a:tr>
            </a:tbl>
          </a:graphicData>
        </a:graphic>
      </p:graphicFrame>
      <p:sp>
        <p:nvSpPr>
          <p:cNvPr id="7" name="文字方塊 6"/>
          <p:cNvSpPr txBox="1">
            <a:spLocks noChangeArrowheads="1"/>
          </p:cNvSpPr>
          <p:nvPr/>
        </p:nvSpPr>
        <p:spPr bwMode="auto">
          <a:xfrm>
            <a:off x="1846263" y="236538"/>
            <a:ext cx="1447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n-US" altLang="zh-TW" sz="2400"/>
              <a:t>Filter 1</a:t>
            </a:r>
            <a:endParaRPr lang="zh-TW" altLang="en-US" sz="2400"/>
          </a:p>
        </p:txBody>
      </p:sp>
      <p:sp>
        <p:nvSpPr>
          <p:cNvPr id="8" name="矩形 7"/>
          <p:cNvSpPr/>
          <p:nvPr/>
        </p:nvSpPr>
        <p:spPr>
          <a:xfrm>
            <a:off x="400050" y="1849438"/>
            <a:ext cx="1417638"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pic>
        <p:nvPicPr>
          <p:cNvPr id="9" name="圖片 31"/>
          <p:cNvPicPr>
            <a:picLocks noChangeAspect="1"/>
          </p:cNvPicPr>
          <p:nvPr/>
        </p:nvPicPr>
        <p:blipFill>
          <a:blip r:embed="rId2"/>
          <a:srcRect/>
          <a:stretch>
            <a:fillRect/>
          </a:stretch>
        </p:blipFill>
        <p:spPr bwMode="auto">
          <a:xfrm>
            <a:off x="2746375" y="1196975"/>
            <a:ext cx="2239963" cy="2227263"/>
          </a:xfrm>
          <a:prstGeom prst="rect">
            <a:avLst/>
          </a:prstGeom>
          <a:noFill/>
          <a:ln w="38100" cap="sq">
            <a:solidFill>
              <a:srgbClr val="000000"/>
            </a:solidFill>
            <a:miter lim="800000"/>
            <a:headEnd/>
            <a:tailEnd/>
          </a:ln>
          <a:effectLst>
            <a:outerShdw dist="38100" dir="2700000" algn="tl" rotWithShape="0">
              <a:srgbClr val="808080">
                <a:alpha val="42999"/>
              </a:srgbClr>
            </a:outerShdw>
          </a:effectLst>
        </p:spPr>
      </p:pic>
      <p:cxnSp>
        <p:nvCxnSpPr>
          <p:cNvPr id="10" name="直線單箭頭接點 33"/>
          <p:cNvCxnSpPr/>
          <p:nvPr/>
        </p:nvCxnSpPr>
        <p:spPr>
          <a:xfrm>
            <a:off x="2022475" y="838200"/>
            <a:ext cx="860425" cy="5699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34"/>
          <p:cNvCxnSpPr/>
          <p:nvPr/>
        </p:nvCxnSpPr>
        <p:spPr>
          <a:xfrm flipV="1">
            <a:off x="1839913" y="1571625"/>
            <a:ext cx="1042987" cy="9652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字方塊 37"/>
          <p:cNvSpPr txBox="1">
            <a:spLocks noChangeArrowheads="1"/>
          </p:cNvSpPr>
          <p:nvPr/>
        </p:nvSpPr>
        <p:spPr bwMode="auto">
          <a:xfrm>
            <a:off x="5445125" y="49213"/>
            <a:ext cx="387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TW" sz="2400"/>
              <a:t>1</a:t>
            </a:r>
            <a:endParaRPr lang="zh-TW" altLang="en-US" sz="2400"/>
          </a:p>
        </p:txBody>
      </p:sp>
      <p:sp>
        <p:nvSpPr>
          <p:cNvPr id="13" name="文字方塊 38"/>
          <p:cNvSpPr txBox="1">
            <a:spLocks noChangeArrowheads="1"/>
          </p:cNvSpPr>
          <p:nvPr/>
        </p:nvSpPr>
        <p:spPr bwMode="auto">
          <a:xfrm>
            <a:off x="5445125" y="511175"/>
            <a:ext cx="387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TW" sz="2400" dirty="0"/>
              <a:t>2</a:t>
            </a:r>
            <a:endParaRPr lang="zh-TW" altLang="en-US" sz="2400" dirty="0"/>
          </a:p>
        </p:txBody>
      </p:sp>
      <p:sp>
        <p:nvSpPr>
          <p:cNvPr id="14" name="文字方塊 39"/>
          <p:cNvSpPr txBox="1">
            <a:spLocks noChangeArrowheads="1"/>
          </p:cNvSpPr>
          <p:nvPr/>
        </p:nvSpPr>
        <p:spPr bwMode="auto">
          <a:xfrm>
            <a:off x="5445125" y="960438"/>
            <a:ext cx="387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TW" sz="2400" dirty="0"/>
              <a:t>3</a:t>
            </a:r>
            <a:endParaRPr lang="zh-TW" altLang="en-US" sz="2400" dirty="0"/>
          </a:p>
        </p:txBody>
      </p:sp>
      <p:sp>
        <p:nvSpPr>
          <p:cNvPr id="15" name="文字方塊 40"/>
          <p:cNvSpPr txBox="1">
            <a:spLocks noChangeArrowheads="1"/>
          </p:cNvSpPr>
          <p:nvPr/>
        </p:nvSpPr>
        <p:spPr bwMode="auto">
          <a:xfrm rot="5400000">
            <a:off x="5308600" y="1811338"/>
            <a:ext cx="8207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n-US" altLang="zh-TW" sz="2800" b="1"/>
              <a:t>…</a:t>
            </a:r>
            <a:endParaRPr lang="zh-TW" altLang="en-US" sz="2800" b="1"/>
          </a:p>
        </p:txBody>
      </p:sp>
      <p:sp>
        <p:nvSpPr>
          <p:cNvPr id="17" name="文字方塊 42"/>
          <p:cNvSpPr txBox="1">
            <a:spLocks noChangeArrowheads="1"/>
          </p:cNvSpPr>
          <p:nvPr/>
        </p:nvSpPr>
        <p:spPr bwMode="auto">
          <a:xfrm>
            <a:off x="5461000" y="2701925"/>
            <a:ext cx="387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TW" sz="2400"/>
              <a:t>8</a:t>
            </a:r>
            <a:endParaRPr lang="zh-TW" altLang="en-US" sz="2400"/>
          </a:p>
        </p:txBody>
      </p:sp>
      <p:sp>
        <p:nvSpPr>
          <p:cNvPr id="18" name="文字方塊 43"/>
          <p:cNvSpPr txBox="1">
            <a:spLocks noChangeArrowheads="1"/>
          </p:cNvSpPr>
          <p:nvPr/>
        </p:nvSpPr>
        <p:spPr bwMode="auto">
          <a:xfrm>
            <a:off x="5461000" y="3151188"/>
            <a:ext cx="387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TW" sz="2400"/>
              <a:t>9</a:t>
            </a:r>
            <a:endParaRPr lang="zh-TW" altLang="en-US" sz="2400"/>
          </a:p>
        </p:txBody>
      </p:sp>
      <p:sp>
        <p:nvSpPr>
          <p:cNvPr id="19" name="文字方塊 44"/>
          <p:cNvSpPr txBox="1">
            <a:spLocks noChangeArrowheads="1"/>
          </p:cNvSpPr>
          <p:nvPr/>
        </p:nvSpPr>
        <p:spPr bwMode="auto">
          <a:xfrm rot="5400000">
            <a:off x="5446713" y="3987800"/>
            <a:ext cx="539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n-US" altLang="zh-TW" sz="2800" b="1"/>
              <a:t>…</a:t>
            </a:r>
            <a:endParaRPr lang="zh-TW" altLang="en-US" sz="2800" b="1"/>
          </a:p>
        </p:txBody>
      </p:sp>
      <p:sp>
        <p:nvSpPr>
          <p:cNvPr id="20" name="文字方塊 45"/>
          <p:cNvSpPr txBox="1">
            <a:spLocks noChangeArrowheads="1"/>
          </p:cNvSpPr>
          <p:nvPr/>
        </p:nvSpPr>
        <p:spPr bwMode="auto">
          <a:xfrm>
            <a:off x="5302250" y="4438650"/>
            <a:ext cx="522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TW" sz="2400"/>
              <a:t>13</a:t>
            </a:r>
            <a:endParaRPr lang="zh-TW" altLang="en-US" sz="2400"/>
          </a:p>
        </p:txBody>
      </p:sp>
      <p:sp>
        <p:nvSpPr>
          <p:cNvPr id="21" name="文字方塊 46"/>
          <p:cNvSpPr txBox="1">
            <a:spLocks noChangeArrowheads="1"/>
          </p:cNvSpPr>
          <p:nvPr/>
        </p:nvSpPr>
        <p:spPr bwMode="auto">
          <a:xfrm>
            <a:off x="5295900" y="4902200"/>
            <a:ext cx="523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TW" sz="2400"/>
              <a:t>14</a:t>
            </a:r>
            <a:endParaRPr lang="zh-TW" altLang="en-US" sz="2400"/>
          </a:p>
        </p:txBody>
      </p:sp>
      <p:sp>
        <p:nvSpPr>
          <p:cNvPr id="22" name="文字方塊 47"/>
          <p:cNvSpPr txBox="1">
            <a:spLocks noChangeArrowheads="1"/>
          </p:cNvSpPr>
          <p:nvPr/>
        </p:nvSpPr>
        <p:spPr bwMode="auto">
          <a:xfrm>
            <a:off x="5295900" y="5380038"/>
            <a:ext cx="596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TW" sz="2400"/>
              <a:t>15</a:t>
            </a:r>
            <a:endParaRPr lang="zh-TW" altLang="en-US" sz="2400"/>
          </a:p>
        </p:txBody>
      </p:sp>
      <p:sp>
        <p:nvSpPr>
          <p:cNvPr id="23" name="文字方塊 48"/>
          <p:cNvSpPr txBox="1">
            <a:spLocks noChangeArrowheads="1"/>
          </p:cNvSpPr>
          <p:nvPr/>
        </p:nvSpPr>
        <p:spPr bwMode="auto">
          <a:xfrm rot="5400000">
            <a:off x="5495131" y="6217444"/>
            <a:ext cx="4238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n-US" altLang="zh-TW" sz="2800" b="1"/>
              <a:t>…</a:t>
            </a:r>
            <a:endParaRPr lang="zh-TW" altLang="en-US" sz="2800" b="1"/>
          </a:p>
        </p:txBody>
      </p:sp>
      <p:sp>
        <p:nvSpPr>
          <p:cNvPr id="24" name="文字方塊 49"/>
          <p:cNvSpPr txBox="1">
            <a:spLocks noChangeArrowheads="1"/>
          </p:cNvSpPr>
          <p:nvPr/>
        </p:nvSpPr>
        <p:spPr bwMode="auto">
          <a:xfrm>
            <a:off x="6496050" y="5303838"/>
            <a:ext cx="2370138" cy="1200150"/>
          </a:xfrm>
          <a:prstGeom prst="rect">
            <a:avLst/>
          </a:prstGeom>
          <a:gradFill rotWithShape="1">
            <a:gsLst>
              <a:gs pos="0">
                <a:srgbClr val="F7F6FF"/>
              </a:gs>
              <a:gs pos="64999">
                <a:srgbClr val="ECEBFF"/>
              </a:gs>
              <a:gs pos="100000">
                <a:srgbClr val="E5E3FF"/>
              </a:gs>
            </a:gsLst>
            <a:lin ang="5400000" scaled="1"/>
          </a:gradFill>
          <a:ln w="9525">
            <a:solidFill>
              <a:srgbClr val="D4D3E7"/>
            </a:solidFill>
            <a:miter lim="800000"/>
            <a:headEnd/>
            <a:tailEnd/>
          </a:ln>
          <a:effectLst>
            <a:outerShdw dist="20000" dir="5400000" rotWithShape="0">
              <a:srgbClr val="808080">
                <a:alpha val="37999"/>
              </a:srgbClr>
            </a:outerShdw>
          </a:effectLst>
        </p:spPr>
        <p:txBody>
          <a:bodyPr>
            <a:spAutoFit/>
          </a:bodyPr>
          <a:lstStyle/>
          <a:p>
            <a:pPr>
              <a:defRPr/>
            </a:pPr>
            <a:r>
              <a:rPr lang="en-US" altLang="zh-TW" sz="2400" dirty="0">
                <a:solidFill>
                  <a:schemeClr val="dk1"/>
                </a:solidFill>
                <a:latin typeface="+mn-lt"/>
                <a:ea typeface="+mn-ea"/>
              </a:rPr>
              <a:t>Only connect to 9 inputs, not fully connected</a:t>
            </a:r>
            <a:endParaRPr lang="zh-TW" altLang="en-US" sz="2400" dirty="0">
              <a:solidFill>
                <a:schemeClr val="dk1"/>
              </a:solidFill>
              <a:latin typeface="+mn-lt"/>
              <a:ea typeface="+mn-ea"/>
            </a:endParaRPr>
          </a:p>
        </p:txBody>
      </p:sp>
      <p:sp>
        <p:nvSpPr>
          <p:cNvPr id="25" name="文字方塊 50"/>
          <p:cNvSpPr txBox="1">
            <a:spLocks noChangeArrowheads="1"/>
          </p:cNvSpPr>
          <p:nvPr/>
        </p:nvSpPr>
        <p:spPr bwMode="auto">
          <a:xfrm>
            <a:off x="5454650" y="1408113"/>
            <a:ext cx="3889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TW" sz="2400" dirty="0"/>
              <a:t>4:</a:t>
            </a:r>
            <a:endParaRPr lang="zh-TW" altLang="en-US" sz="2400" dirty="0"/>
          </a:p>
        </p:txBody>
      </p:sp>
      <p:sp>
        <p:nvSpPr>
          <p:cNvPr id="26" name="文字方塊 51"/>
          <p:cNvSpPr txBox="1">
            <a:spLocks noChangeArrowheads="1"/>
          </p:cNvSpPr>
          <p:nvPr/>
        </p:nvSpPr>
        <p:spPr bwMode="auto">
          <a:xfrm>
            <a:off x="5229225" y="3562350"/>
            <a:ext cx="6397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TW" sz="2400"/>
              <a:t>10:</a:t>
            </a:r>
            <a:endParaRPr lang="zh-TW" altLang="en-US" sz="2400"/>
          </a:p>
        </p:txBody>
      </p:sp>
      <p:sp>
        <p:nvSpPr>
          <p:cNvPr id="27" name="文字方塊 52"/>
          <p:cNvSpPr txBox="1">
            <a:spLocks noChangeArrowheads="1"/>
          </p:cNvSpPr>
          <p:nvPr/>
        </p:nvSpPr>
        <p:spPr bwMode="auto">
          <a:xfrm>
            <a:off x="5291138" y="5789613"/>
            <a:ext cx="596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TW" sz="2400"/>
              <a:t>16</a:t>
            </a:r>
            <a:endParaRPr lang="zh-TW" altLang="en-US" sz="2400"/>
          </a:p>
        </p:txBody>
      </p:sp>
      <p:sp>
        <p:nvSpPr>
          <p:cNvPr id="28" name="矩形 54"/>
          <p:cNvSpPr/>
          <p:nvPr/>
        </p:nvSpPr>
        <p:spPr>
          <a:xfrm>
            <a:off x="5888038" y="146050"/>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1</a:t>
            </a:r>
            <a:endParaRPr lang="zh-TW" altLang="en-US" sz="2400" dirty="0"/>
          </a:p>
        </p:txBody>
      </p:sp>
      <p:sp>
        <p:nvSpPr>
          <p:cNvPr id="29" name="矩形 55"/>
          <p:cNvSpPr/>
          <p:nvPr/>
        </p:nvSpPr>
        <p:spPr>
          <a:xfrm>
            <a:off x="5888038" y="614363"/>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0</a:t>
            </a:r>
            <a:endParaRPr lang="zh-TW" altLang="en-US" sz="2400" dirty="0"/>
          </a:p>
        </p:txBody>
      </p:sp>
      <p:sp>
        <p:nvSpPr>
          <p:cNvPr id="30" name="矩形 56"/>
          <p:cNvSpPr/>
          <p:nvPr/>
        </p:nvSpPr>
        <p:spPr>
          <a:xfrm>
            <a:off x="5888038" y="1057275"/>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0</a:t>
            </a:r>
            <a:endParaRPr lang="zh-TW" altLang="en-US" sz="2400" dirty="0"/>
          </a:p>
        </p:txBody>
      </p:sp>
      <p:sp>
        <p:nvSpPr>
          <p:cNvPr id="31" name="矩形 57"/>
          <p:cNvSpPr/>
          <p:nvPr/>
        </p:nvSpPr>
        <p:spPr>
          <a:xfrm>
            <a:off x="5888038" y="1517650"/>
            <a:ext cx="269875" cy="271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0</a:t>
            </a:r>
            <a:endParaRPr lang="zh-TW" altLang="en-US" sz="2400" dirty="0"/>
          </a:p>
        </p:txBody>
      </p:sp>
      <p:sp>
        <p:nvSpPr>
          <p:cNvPr id="32" name="矩形 58"/>
          <p:cNvSpPr/>
          <p:nvPr/>
        </p:nvSpPr>
        <p:spPr>
          <a:xfrm>
            <a:off x="5888038" y="2355850"/>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0</a:t>
            </a:r>
            <a:endParaRPr lang="zh-TW" altLang="en-US" sz="2400" dirty="0"/>
          </a:p>
        </p:txBody>
      </p:sp>
      <p:sp>
        <p:nvSpPr>
          <p:cNvPr id="33" name="矩形 59"/>
          <p:cNvSpPr/>
          <p:nvPr/>
        </p:nvSpPr>
        <p:spPr>
          <a:xfrm>
            <a:off x="5888038" y="2825750"/>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1</a:t>
            </a:r>
            <a:endParaRPr lang="zh-TW" altLang="en-US" sz="2400" dirty="0"/>
          </a:p>
        </p:txBody>
      </p:sp>
      <p:sp>
        <p:nvSpPr>
          <p:cNvPr id="34" name="矩形 60"/>
          <p:cNvSpPr/>
          <p:nvPr/>
        </p:nvSpPr>
        <p:spPr>
          <a:xfrm>
            <a:off x="5888038" y="3267075"/>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0</a:t>
            </a:r>
            <a:endParaRPr lang="zh-TW" altLang="en-US" sz="2400" dirty="0"/>
          </a:p>
        </p:txBody>
      </p:sp>
      <p:sp>
        <p:nvSpPr>
          <p:cNvPr id="35" name="矩形 61"/>
          <p:cNvSpPr/>
          <p:nvPr/>
        </p:nvSpPr>
        <p:spPr>
          <a:xfrm>
            <a:off x="5888038" y="3729038"/>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0</a:t>
            </a:r>
            <a:endParaRPr lang="zh-TW" altLang="en-US" sz="2400" dirty="0"/>
          </a:p>
        </p:txBody>
      </p:sp>
      <p:sp>
        <p:nvSpPr>
          <p:cNvPr id="36" name="矩形 62"/>
          <p:cNvSpPr/>
          <p:nvPr/>
        </p:nvSpPr>
        <p:spPr>
          <a:xfrm>
            <a:off x="5888038" y="4519613"/>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0</a:t>
            </a:r>
            <a:endParaRPr lang="zh-TW" altLang="en-US" sz="2400" dirty="0"/>
          </a:p>
        </p:txBody>
      </p:sp>
      <p:sp>
        <p:nvSpPr>
          <p:cNvPr id="37" name="矩形 63"/>
          <p:cNvSpPr/>
          <p:nvPr/>
        </p:nvSpPr>
        <p:spPr>
          <a:xfrm>
            <a:off x="5888038" y="4987925"/>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0</a:t>
            </a:r>
            <a:endParaRPr lang="zh-TW" altLang="en-US" sz="2400" dirty="0"/>
          </a:p>
        </p:txBody>
      </p:sp>
      <p:sp>
        <p:nvSpPr>
          <p:cNvPr id="38" name="矩形 64"/>
          <p:cNvSpPr/>
          <p:nvPr/>
        </p:nvSpPr>
        <p:spPr>
          <a:xfrm>
            <a:off x="5888038" y="5430838"/>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1</a:t>
            </a:r>
            <a:endParaRPr lang="zh-TW" altLang="en-US" sz="2400" dirty="0"/>
          </a:p>
        </p:txBody>
      </p:sp>
      <p:sp>
        <p:nvSpPr>
          <p:cNvPr id="39" name="矩形 65"/>
          <p:cNvSpPr/>
          <p:nvPr/>
        </p:nvSpPr>
        <p:spPr>
          <a:xfrm>
            <a:off x="5888038" y="5892800"/>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1</a:t>
            </a:r>
            <a:endParaRPr lang="zh-TW" altLang="en-US" sz="2400" dirty="0"/>
          </a:p>
        </p:txBody>
      </p:sp>
      <p:cxnSp>
        <p:nvCxnSpPr>
          <p:cNvPr id="40" name="直線單箭頭接點 67"/>
          <p:cNvCxnSpPr>
            <a:stCxn id="28" idx="3"/>
          </p:cNvCxnSpPr>
          <p:nvPr/>
        </p:nvCxnSpPr>
        <p:spPr>
          <a:xfrm>
            <a:off x="6157913" y="280988"/>
            <a:ext cx="1420812" cy="127635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68"/>
          <p:cNvCxnSpPr>
            <a:stCxn id="29" idx="3"/>
          </p:cNvCxnSpPr>
          <p:nvPr/>
        </p:nvCxnSpPr>
        <p:spPr>
          <a:xfrm>
            <a:off x="6157913" y="749300"/>
            <a:ext cx="1420812" cy="80803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70"/>
          <p:cNvCxnSpPr>
            <a:stCxn id="30" idx="3"/>
          </p:cNvCxnSpPr>
          <p:nvPr/>
        </p:nvCxnSpPr>
        <p:spPr>
          <a:xfrm>
            <a:off x="6157913" y="1192213"/>
            <a:ext cx="1420812" cy="365125"/>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78"/>
          <p:cNvCxnSpPr/>
          <p:nvPr/>
        </p:nvCxnSpPr>
        <p:spPr>
          <a:xfrm flipV="1">
            <a:off x="6176963" y="1597025"/>
            <a:ext cx="1350962" cy="893763"/>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79"/>
          <p:cNvCxnSpPr>
            <a:endCxn id="49" idx="2"/>
          </p:cNvCxnSpPr>
          <p:nvPr/>
        </p:nvCxnSpPr>
        <p:spPr>
          <a:xfrm flipV="1">
            <a:off x="6176963" y="1536700"/>
            <a:ext cx="1371600" cy="1416050"/>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80"/>
          <p:cNvCxnSpPr>
            <a:endCxn id="49" idx="2"/>
          </p:cNvCxnSpPr>
          <p:nvPr/>
        </p:nvCxnSpPr>
        <p:spPr>
          <a:xfrm flipV="1">
            <a:off x="6176963" y="1536700"/>
            <a:ext cx="1371600" cy="186372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81"/>
          <p:cNvCxnSpPr>
            <a:stCxn id="36" idx="3"/>
          </p:cNvCxnSpPr>
          <p:nvPr/>
        </p:nvCxnSpPr>
        <p:spPr>
          <a:xfrm flipV="1">
            <a:off x="6157913" y="1644650"/>
            <a:ext cx="1350962" cy="30099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82"/>
          <p:cNvCxnSpPr>
            <a:endCxn id="49" idx="2"/>
          </p:cNvCxnSpPr>
          <p:nvPr/>
        </p:nvCxnSpPr>
        <p:spPr>
          <a:xfrm flipV="1">
            <a:off x="6157913" y="1536700"/>
            <a:ext cx="1390650" cy="356552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83"/>
          <p:cNvCxnSpPr>
            <a:endCxn id="49" idx="2"/>
          </p:cNvCxnSpPr>
          <p:nvPr/>
        </p:nvCxnSpPr>
        <p:spPr>
          <a:xfrm flipV="1">
            <a:off x="6157913" y="1536700"/>
            <a:ext cx="1390650" cy="401320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9" name="橢圓 108"/>
          <p:cNvSpPr>
            <a:spLocks noChangeArrowheads="1"/>
          </p:cNvSpPr>
          <p:nvPr/>
        </p:nvSpPr>
        <p:spPr bwMode="auto">
          <a:xfrm>
            <a:off x="7548563" y="1177925"/>
            <a:ext cx="720725" cy="719138"/>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3</a:t>
            </a:r>
            <a:endParaRPr lang="zh-TW" altLang="en-US" sz="2400" dirty="0">
              <a:solidFill>
                <a:schemeClr val="dk1"/>
              </a:solidFill>
              <a:latin typeface="+mn-lt"/>
              <a:ea typeface="+mn-ea"/>
            </a:endParaRPr>
          </a:p>
        </p:txBody>
      </p:sp>
      <p:sp>
        <p:nvSpPr>
          <p:cNvPr id="50" name="橢圓 116"/>
          <p:cNvSpPr/>
          <p:nvPr/>
        </p:nvSpPr>
        <p:spPr>
          <a:xfrm>
            <a:off x="446088" y="160338"/>
            <a:ext cx="455612" cy="455612"/>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51" name="橢圓 117"/>
          <p:cNvSpPr/>
          <p:nvPr/>
        </p:nvSpPr>
        <p:spPr>
          <a:xfrm>
            <a:off x="998538" y="131763"/>
            <a:ext cx="455612" cy="45561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52" name="橢圓 118"/>
          <p:cNvSpPr/>
          <p:nvPr/>
        </p:nvSpPr>
        <p:spPr>
          <a:xfrm>
            <a:off x="1509713" y="146050"/>
            <a:ext cx="455612" cy="454025"/>
          </a:xfrm>
          <a:prstGeom prst="ellipse">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53" name="橢圓 119"/>
          <p:cNvSpPr/>
          <p:nvPr/>
        </p:nvSpPr>
        <p:spPr>
          <a:xfrm>
            <a:off x="446088" y="619125"/>
            <a:ext cx="455612" cy="455613"/>
          </a:xfrm>
          <a:prstGeom prst="ellipse">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54" name="橢圓 120"/>
          <p:cNvSpPr/>
          <p:nvPr/>
        </p:nvSpPr>
        <p:spPr>
          <a:xfrm>
            <a:off x="998538" y="590550"/>
            <a:ext cx="455612" cy="455613"/>
          </a:xfrm>
          <a:prstGeom prst="ellipse">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55" name="橢圓 121"/>
          <p:cNvSpPr/>
          <p:nvPr/>
        </p:nvSpPr>
        <p:spPr>
          <a:xfrm>
            <a:off x="1509713" y="603250"/>
            <a:ext cx="455612" cy="455613"/>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56" name="橢圓 122"/>
          <p:cNvSpPr/>
          <p:nvPr/>
        </p:nvSpPr>
        <p:spPr>
          <a:xfrm>
            <a:off x="458788" y="1074738"/>
            <a:ext cx="455612" cy="455612"/>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57" name="橢圓 123"/>
          <p:cNvSpPr/>
          <p:nvPr/>
        </p:nvSpPr>
        <p:spPr>
          <a:xfrm>
            <a:off x="1011238" y="1046163"/>
            <a:ext cx="455612" cy="455612"/>
          </a:xfrm>
          <a:prstGeom prst="ellipse">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58" name="橢圓 124"/>
          <p:cNvSpPr/>
          <p:nvPr/>
        </p:nvSpPr>
        <p:spPr>
          <a:xfrm>
            <a:off x="1522413" y="1058863"/>
            <a:ext cx="455612" cy="455612"/>
          </a:xfrm>
          <a:prstGeom prst="ellipse">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59" name="文字方塊 66"/>
          <p:cNvSpPr txBox="1"/>
          <p:nvPr/>
        </p:nvSpPr>
        <p:spPr>
          <a:xfrm>
            <a:off x="381000" y="5258561"/>
            <a:ext cx="3276600" cy="523220"/>
          </a:xfrm>
          <a:prstGeom prst="rect">
            <a:avLst/>
          </a:prstGeom>
        </p:spPr>
        <p:style>
          <a:lnRef idx="0">
            <a:schemeClr val="accent5"/>
          </a:lnRef>
          <a:fillRef idx="3">
            <a:schemeClr val="accent5"/>
          </a:fillRef>
          <a:effectRef idx="3">
            <a:schemeClr val="accent5"/>
          </a:effectRef>
          <a:fontRef idx="minor">
            <a:schemeClr val="lt1"/>
          </a:fontRef>
        </p:style>
        <p:txBody>
          <a:bodyPr>
            <a:spAutoFit/>
          </a:bodyPr>
          <a:lstStyle/>
          <a:p>
            <a:pPr>
              <a:defRPr/>
            </a:pPr>
            <a:r>
              <a:rPr lang="en-US" altLang="zh-TW" sz="2800" dirty="0">
                <a:solidFill>
                  <a:srgbClr val="000000"/>
                </a:solidFill>
              </a:rPr>
              <a:t>fewer parameters!</a:t>
            </a:r>
            <a:endParaRPr lang="zh-TW" altLang="en-US" sz="2800" dirty="0">
              <a:solidFill>
                <a:srgbClr val="000000"/>
              </a:solidFill>
            </a:endParaRPr>
          </a:p>
        </p:txBody>
      </p:sp>
      <p:sp>
        <p:nvSpPr>
          <p:cNvPr id="61" name="Slide Number Placeholder 60"/>
          <p:cNvSpPr>
            <a:spLocks noGrp="1"/>
          </p:cNvSpPr>
          <p:nvPr>
            <p:ph type="sldNum" sz="quarter" idx="12"/>
          </p:nvPr>
        </p:nvSpPr>
        <p:spPr>
          <a:xfrm>
            <a:off x="6988750" y="6430252"/>
            <a:ext cx="2133600" cy="365125"/>
          </a:xfrm>
        </p:spPr>
        <p:txBody>
          <a:bodyPr/>
          <a:lstStyle/>
          <a:p>
            <a:fld id="{292AF3CE-BEB3-4025-B3D1-E2978D5266F5}" type="slidenum">
              <a:rPr lang="en-IN" smtClean="0"/>
              <a:t>20</a:t>
            </a:fld>
            <a:endParaRPr lang="en-IN" dirty="0"/>
          </a:p>
        </p:txBody>
      </p:sp>
    </p:spTree>
    <p:extLst>
      <p:ext uri="{BB962C8B-B14F-4D97-AF65-F5344CB8AC3E}">
        <p14:creationId xmlns:p14="http://schemas.microsoft.com/office/powerpoint/2010/main" val="19578623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9"/>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9"/>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8"/>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nodeType="clickEffect">
                                  <p:stCondLst>
                                    <p:cond delay="0"/>
                                  </p:stCondLst>
                                  <p:childTnLst>
                                    <p:set>
                                      <p:cBhvr>
                                        <p:cTn id="100" dur="1" fill="hold">
                                          <p:stCondLst>
                                            <p:cond delay="0"/>
                                          </p:stCondLst>
                                        </p:cTn>
                                        <p:tgtEl>
                                          <p:spTgt spid="4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1"/>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2"/>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3"/>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4"/>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5"/>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6"/>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7"/>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8"/>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4"/>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nodeType="clickEffect">
                                  <p:stCondLst>
                                    <p:cond delay="0"/>
                                  </p:stCondLst>
                                  <p:childTnLst>
                                    <p:set>
                                      <p:cBhvr>
                                        <p:cTn id="12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2" grpId="0"/>
      <p:bldP spid="13" grpId="0"/>
      <p:bldP spid="14" grpId="0"/>
      <p:bldP spid="15" grpId="0"/>
      <p:bldP spid="17" grpId="0"/>
      <p:bldP spid="18" grpId="0"/>
      <p:bldP spid="19" grpId="0"/>
      <p:bldP spid="20" grpId="0"/>
      <p:bldP spid="21" grpId="0"/>
      <p:bldP spid="22" grpId="0"/>
      <p:bldP spid="23" grpId="0"/>
      <p:bldP spid="24" grpId="0" animBg="1"/>
      <p:bldP spid="25" grpId="0"/>
      <p:bldP spid="26" grpId="0"/>
      <p:bldP spid="27" grpId="0"/>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p:cNvGraphicFramePr>
          <p:nvPr/>
        </p:nvGraphicFramePr>
        <p:xfrm>
          <a:off x="400050" y="1849438"/>
          <a:ext cx="2873376" cy="2743200"/>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478896">
                  <a:extLst>
                    <a:ext uri="{9D8B030D-6E8A-4147-A177-3AD203B41FA5}">
                      <a16:colId xmlns:a16="http://schemas.microsoft.com/office/drawing/2014/main" val="20004"/>
                    </a:ext>
                  </a:extLst>
                </a:gridCol>
                <a:gridCol w="478896">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1"/>
                  </a:ext>
                </a:extLst>
              </a:tr>
              <a:tr h="370840">
                <a:tc>
                  <a:txBody>
                    <a:bodyPr/>
                    <a:lstStyle/>
                    <a:p>
                      <a:pPr algn="ctr"/>
                      <a:r>
                        <a:rPr lang="en-US" altLang="zh-TW" sz="2400"/>
                        <a:t>0</a:t>
                      </a:r>
                      <a:endParaRPr lang="zh-TW" altLang="en-US" sz="2400" dirty="0"/>
                    </a:p>
                  </a:txBody>
                  <a:tcPr marL="91421" marR="91421"/>
                </a:tc>
                <a:tc>
                  <a:txBody>
                    <a:bodyPr/>
                    <a:lstStyle/>
                    <a:p>
                      <a:pPr algn="ctr"/>
                      <a:r>
                        <a:rPr lang="en-US" altLang="zh-TW" sz="2400"/>
                        <a:t>0</a:t>
                      </a:r>
                      <a:endParaRPr lang="zh-TW" altLang="en-US" sz="2400" dirty="0"/>
                    </a:p>
                  </a:txBody>
                  <a:tcPr marL="91421" marR="91421"/>
                </a:tc>
                <a:tc>
                  <a:txBody>
                    <a:bodyPr/>
                    <a:lstStyle/>
                    <a:p>
                      <a:pPr algn="ctr"/>
                      <a:r>
                        <a:rPr lang="en-US" altLang="zh-TW" sz="240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5"/>
                  </a:ext>
                </a:extLst>
              </a:tr>
            </a:tbl>
          </a:graphicData>
        </a:graphic>
      </p:graphicFrame>
      <p:graphicFrame>
        <p:nvGraphicFramePr>
          <p:cNvPr id="5" name="表格 5"/>
          <p:cNvGraphicFramePr>
            <a:graphicFrameLocks noGrp="1"/>
          </p:cNvGraphicFramePr>
          <p:nvPr/>
        </p:nvGraphicFramePr>
        <p:xfrm>
          <a:off x="400050" y="152400"/>
          <a:ext cx="1622424" cy="1371600"/>
        </p:xfrm>
        <a:graphic>
          <a:graphicData uri="http://schemas.openxmlformats.org/drawingml/2006/table">
            <a:tbl>
              <a:tblPr firstRow="1" bandRow="1">
                <a:tableStyleId>{5940675A-B579-460E-94D1-54222C63F5DA}</a:tableStyleId>
              </a:tblPr>
              <a:tblGrid>
                <a:gridCol w="540808">
                  <a:extLst>
                    <a:ext uri="{9D8B030D-6E8A-4147-A177-3AD203B41FA5}">
                      <a16:colId xmlns:a16="http://schemas.microsoft.com/office/drawing/2014/main" val="20000"/>
                    </a:ext>
                  </a:extLst>
                </a:gridCol>
                <a:gridCol w="540808">
                  <a:extLst>
                    <a:ext uri="{9D8B030D-6E8A-4147-A177-3AD203B41FA5}">
                      <a16:colId xmlns:a16="http://schemas.microsoft.com/office/drawing/2014/main" val="20001"/>
                    </a:ext>
                  </a:extLst>
                </a:gridCol>
                <a:gridCol w="540808">
                  <a:extLst>
                    <a:ext uri="{9D8B030D-6E8A-4147-A177-3AD203B41FA5}">
                      <a16:colId xmlns:a16="http://schemas.microsoft.com/office/drawing/2014/main" val="20002"/>
                    </a:ext>
                  </a:extLst>
                </a:gridCol>
              </a:tblGrid>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2"/>
                  </a:ext>
                </a:extLst>
              </a:tr>
            </a:tbl>
          </a:graphicData>
        </a:graphic>
      </p:graphicFrame>
      <p:sp>
        <p:nvSpPr>
          <p:cNvPr id="15431" name="文字方塊 6"/>
          <p:cNvSpPr txBox="1">
            <a:spLocks noChangeArrowheads="1"/>
          </p:cNvSpPr>
          <p:nvPr/>
        </p:nvSpPr>
        <p:spPr bwMode="auto">
          <a:xfrm>
            <a:off x="2022475" y="606425"/>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n-US" altLang="zh-TW" sz="2400"/>
              <a:t>Filter 1</a:t>
            </a:r>
            <a:endParaRPr lang="zh-TW" altLang="en-US" sz="2400"/>
          </a:p>
        </p:txBody>
      </p:sp>
      <p:sp>
        <p:nvSpPr>
          <p:cNvPr id="7" name="矩形 7"/>
          <p:cNvSpPr/>
          <p:nvPr/>
        </p:nvSpPr>
        <p:spPr>
          <a:xfrm>
            <a:off x="911225" y="1835150"/>
            <a:ext cx="1417638" cy="138112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5433" name="文字方塊 37"/>
          <p:cNvSpPr txBox="1">
            <a:spLocks noChangeArrowheads="1"/>
          </p:cNvSpPr>
          <p:nvPr/>
        </p:nvSpPr>
        <p:spPr bwMode="auto">
          <a:xfrm>
            <a:off x="5445125" y="49213"/>
            <a:ext cx="387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TW" sz="2400"/>
              <a:t>1:</a:t>
            </a:r>
            <a:endParaRPr lang="zh-TW" altLang="en-US" sz="2400"/>
          </a:p>
        </p:txBody>
      </p:sp>
      <p:sp>
        <p:nvSpPr>
          <p:cNvPr id="15434" name="文字方塊 38"/>
          <p:cNvSpPr txBox="1">
            <a:spLocks noChangeArrowheads="1"/>
          </p:cNvSpPr>
          <p:nvPr/>
        </p:nvSpPr>
        <p:spPr bwMode="auto">
          <a:xfrm>
            <a:off x="5445125" y="511175"/>
            <a:ext cx="387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TW" sz="2400"/>
              <a:t>2:</a:t>
            </a:r>
            <a:endParaRPr lang="zh-TW" altLang="en-US" sz="2400"/>
          </a:p>
        </p:txBody>
      </p:sp>
      <p:sp>
        <p:nvSpPr>
          <p:cNvPr id="15435" name="文字方塊 39"/>
          <p:cNvSpPr txBox="1">
            <a:spLocks noChangeArrowheads="1"/>
          </p:cNvSpPr>
          <p:nvPr/>
        </p:nvSpPr>
        <p:spPr bwMode="auto">
          <a:xfrm>
            <a:off x="5445125" y="960438"/>
            <a:ext cx="387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TW" sz="2400"/>
              <a:t>3:</a:t>
            </a:r>
            <a:endParaRPr lang="zh-TW" altLang="en-US" sz="2400"/>
          </a:p>
        </p:txBody>
      </p:sp>
      <p:sp>
        <p:nvSpPr>
          <p:cNvPr id="15436" name="文字方塊 40"/>
          <p:cNvSpPr txBox="1">
            <a:spLocks noChangeArrowheads="1"/>
          </p:cNvSpPr>
          <p:nvPr/>
        </p:nvSpPr>
        <p:spPr bwMode="auto">
          <a:xfrm rot="5400000">
            <a:off x="5308600" y="1811338"/>
            <a:ext cx="8207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n-US" altLang="zh-TW" sz="2800" b="1"/>
              <a:t>…</a:t>
            </a:r>
            <a:endParaRPr lang="zh-TW" altLang="en-US" sz="2800" b="1"/>
          </a:p>
        </p:txBody>
      </p:sp>
      <p:sp>
        <p:nvSpPr>
          <p:cNvPr id="15437" name="文字方塊 41"/>
          <p:cNvSpPr txBox="1">
            <a:spLocks noChangeArrowheads="1"/>
          </p:cNvSpPr>
          <p:nvPr/>
        </p:nvSpPr>
        <p:spPr bwMode="auto">
          <a:xfrm>
            <a:off x="5461000" y="2239963"/>
            <a:ext cx="387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TW" sz="2400"/>
              <a:t>7:</a:t>
            </a:r>
            <a:endParaRPr lang="zh-TW" altLang="en-US" sz="2400"/>
          </a:p>
        </p:txBody>
      </p:sp>
      <p:sp>
        <p:nvSpPr>
          <p:cNvPr id="15438" name="文字方塊 42"/>
          <p:cNvSpPr txBox="1">
            <a:spLocks noChangeArrowheads="1"/>
          </p:cNvSpPr>
          <p:nvPr/>
        </p:nvSpPr>
        <p:spPr bwMode="auto">
          <a:xfrm>
            <a:off x="5461000" y="2701925"/>
            <a:ext cx="387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TW" sz="2400"/>
              <a:t>8:</a:t>
            </a:r>
            <a:endParaRPr lang="zh-TW" altLang="en-US" sz="2400"/>
          </a:p>
        </p:txBody>
      </p:sp>
      <p:sp>
        <p:nvSpPr>
          <p:cNvPr id="15439" name="文字方塊 43"/>
          <p:cNvSpPr txBox="1">
            <a:spLocks noChangeArrowheads="1"/>
          </p:cNvSpPr>
          <p:nvPr/>
        </p:nvSpPr>
        <p:spPr bwMode="auto">
          <a:xfrm>
            <a:off x="5461000" y="3151188"/>
            <a:ext cx="387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TW" sz="2400"/>
              <a:t>9:</a:t>
            </a:r>
            <a:endParaRPr lang="zh-TW" altLang="en-US" sz="2400"/>
          </a:p>
        </p:txBody>
      </p:sp>
      <p:sp>
        <p:nvSpPr>
          <p:cNvPr id="15440" name="文字方塊 44"/>
          <p:cNvSpPr txBox="1">
            <a:spLocks noChangeArrowheads="1"/>
          </p:cNvSpPr>
          <p:nvPr/>
        </p:nvSpPr>
        <p:spPr bwMode="auto">
          <a:xfrm rot="5400000">
            <a:off x="5446713" y="3987800"/>
            <a:ext cx="539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n-US" altLang="zh-TW" sz="2800" b="1"/>
              <a:t>…</a:t>
            </a:r>
            <a:endParaRPr lang="zh-TW" altLang="en-US" sz="2800" b="1"/>
          </a:p>
        </p:txBody>
      </p:sp>
      <p:sp>
        <p:nvSpPr>
          <p:cNvPr id="15441" name="文字方塊 45"/>
          <p:cNvSpPr txBox="1">
            <a:spLocks noChangeArrowheads="1"/>
          </p:cNvSpPr>
          <p:nvPr/>
        </p:nvSpPr>
        <p:spPr bwMode="auto">
          <a:xfrm>
            <a:off x="5302250" y="4438650"/>
            <a:ext cx="522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TW" sz="2400"/>
              <a:t>13:</a:t>
            </a:r>
            <a:endParaRPr lang="zh-TW" altLang="en-US" sz="2400"/>
          </a:p>
        </p:txBody>
      </p:sp>
      <p:sp>
        <p:nvSpPr>
          <p:cNvPr id="15442" name="文字方塊 46"/>
          <p:cNvSpPr txBox="1">
            <a:spLocks noChangeArrowheads="1"/>
          </p:cNvSpPr>
          <p:nvPr/>
        </p:nvSpPr>
        <p:spPr bwMode="auto">
          <a:xfrm>
            <a:off x="5295900" y="4902200"/>
            <a:ext cx="523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TW" sz="2400"/>
              <a:t>14:</a:t>
            </a:r>
            <a:endParaRPr lang="zh-TW" altLang="en-US" sz="2400"/>
          </a:p>
        </p:txBody>
      </p:sp>
      <p:sp>
        <p:nvSpPr>
          <p:cNvPr id="15443" name="文字方塊 47"/>
          <p:cNvSpPr txBox="1">
            <a:spLocks noChangeArrowheads="1"/>
          </p:cNvSpPr>
          <p:nvPr/>
        </p:nvSpPr>
        <p:spPr bwMode="auto">
          <a:xfrm>
            <a:off x="5295900" y="5380038"/>
            <a:ext cx="596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TW" sz="2400"/>
              <a:t>15:</a:t>
            </a:r>
            <a:endParaRPr lang="zh-TW" altLang="en-US" sz="2400"/>
          </a:p>
        </p:txBody>
      </p:sp>
      <p:sp>
        <p:nvSpPr>
          <p:cNvPr id="15444" name="文字方塊 48"/>
          <p:cNvSpPr txBox="1">
            <a:spLocks noChangeArrowheads="1"/>
          </p:cNvSpPr>
          <p:nvPr/>
        </p:nvSpPr>
        <p:spPr bwMode="auto">
          <a:xfrm rot="5400000">
            <a:off x="5495131" y="6217444"/>
            <a:ext cx="4238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n-US" altLang="zh-TW" sz="2800" b="1"/>
              <a:t>…</a:t>
            </a:r>
            <a:endParaRPr lang="zh-TW" altLang="en-US" sz="2800" b="1"/>
          </a:p>
        </p:txBody>
      </p:sp>
      <p:sp>
        <p:nvSpPr>
          <p:cNvPr id="15445" name="文字方塊 50"/>
          <p:cNvSpPr txBox="1">
            <a:spLocks noChangeArrowheads="1"/>
          </p:cNvSpPr>
          <p:nvPr/>
        </p:nvSpPr>
        <p:spPr bwMode="auto">
          <a:xfrm>
            <a:off x="5454650" y="1408113"/>
            <a:ext cx="3889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TW" sz="2400"/>
              <a:t>4:</a:t>
            </a:r>
            <a:endParaRPr lang="zh-TW" altLang="en-US" sz="2400"/>
          </a:p>
        </p:txBody>
      </p:sp>
      <p:sp>
        <p:nvSpPr>
          <p:cNvPr id="15446" name="文字方塊 51"/>
          <p:cNvSpPr txBox="1">
            <a:spLocks noChangeArrowheads="1"/>
          </p:cNvSpPr>
          <p:nvPr/>
        </p:nvSpPr>
        <p:spPr bwMode="auto">
          <a:xfrm>
            <a:off x="5229225" y="3562350"/>
            <a:ext cx="6397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TW" sz="2400"/>
              <a:t>10:</a:t>
            </a:r>
            <a:endParaRPr lang="zh-TW" altLang="en-US" sz="2400"/>
          </a:p>
        </p:txBody>
      </p:sp>
      <p:sp>
        <p:nvSpPr>
          <p:cNvPr id="15447" name="文字方塊 52"/>
          <p:cNvSpPr txBox="1">
            <a:spLocks noChangeArrowheads="1"/>
          </p:cNvSpPr>
          <p:nvPr/>
        </p:nvSpPr>
        <p:spPr bwMode="auto">
          <a:xfrm>
            <a:off x="5291138" y="5789613"/>
            <a:ext cx="596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TW" sz="2400"/>
              <a:t>16:</a:t>
            </a:r>
            <a:endParaRPr lang="zh-TW" altLang="en-US" sz="2400"/>
          </a:p>
        </p:txBody>
      </p:sp>
      <p:sp>
        <p:nvSpPr>
          <p:cNvPr id="23" name="矩形 54"/>
          <p:cNvSpPr/>
          <p:nvPr/>
        </p:nvSpPr>
        <p:spPr>
          <a:xfrm>
            <a:off x="5888038" y="146050"/>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1</a:t>
            </a:r>
            <a:endParaRPr lang="zh-TW" altLang="en-US" sz="2400" dirty="0"/>
          </a:p>
        </p:txBody>
      </p:sp>
      <p:sp>
        <p:nvSpPr>
          <p:cNvPr id="24" name="矩形 55"/>
          <p:cNvSpPr/>
          <p:nvPr/>
        </p:nvSpPr>
        <p:spPr>
          <a:xfrm>
            <a:off x="5888038" y="614363"/>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0</a:t>
            </a:r>
            <a:endParaRPr lang="zh-TW" altLang="en-US" sz="2400" dirty="0"/>
          </a:p>
        </p:txBody>
      </p:sp>
      <p:sp>
        <p:nvSpPr>
          <p:cNvPr id="25" name="矩形 56"/>
          <p:cNvSpPr/>
          <p:nvPr/>
        </p:nvSpPr>
        <p:spPr>
          <a:xfrm>
            <a:off x="5888038" y="1057275"/>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0</a:t>
            </a:r>
            <a:endParaRPr lang="zh-TW" altLang="en-US" sz="2400" dirty="0"/>
          </a:p>
        </p:txBody>
      </p:sp>
      <p:sp>
        <p:nvSpPr>
          <p:cNvPr id="26" name="矩形 57"/>
          <p:cNvSpPr/>
          <p:nvPr/>
        </p:nvSpPr>
        <p:spPr>
          <a:xfrm>
            <a:off x="5888038" y="1517650"/>
            <a:ext cx="269875" cy="271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0</a:t>
            </a:r>
            <a:endParaRPr lang="zh-TW" altLang="en-US" sz="2400" dirty="0"/>
          </a:p>
        </p:txBody>
      </p:sp>
      <p:sp>
        <p:nvSpPr>
          <p:cNvPr id="27" name="矩形 58"/>
          <p:cNvSpPr/>
          <p:nvPr/>
        </p:nvSpPr>
        <p:spPr>
          <a:xfrm>
            <a:off x="5888038" y="2355850"/>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0</a:t>
            </a:r>
            <a:endParaRPr lang="zh-TW" altLang="en-US" sz="2400" dirty="0"/>
          </a:p>
        </p:txBody>
      </p:sp>
      <p:sp>
        <p:nvSpPr>
          <p:cNvPr id="28" name="矩形 59"/>
          <p:cNvSpPr/>
          <p:nvPr/>
        </p:nvSpPr>
        <p:spPr>
          <a:xfrm>
            <a:off x="5888038" y="2825750"/>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1</a:t>
            </a:r>
            <a:endParaRPr lang="zh-TW" altLang="en-US" sz="2400" dirty="0"/>
          </a:p>
        </p:txBody>
      </p:sp>
      <p:sp>
        <p:nvSpPr>
          <p:cNvPr id="29" name="矩形 60"/>
          <p:cNvSpPr/>
          <p:nvPr/>
        </p:nvSpPr>
        <p:spPr>
          <a:xfrm>
            <a:off x="5888038" y="3267075"/>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0</a:t>
            </a:r>
            <a:endParaRPr lang="zh-TW" altLang="en-US" sz="2400" dirty="0"/>
          </a:p>
        </p:txBody>
      </p:sp>
      <p:sp>
        <p:nvSpPr>
          <p:cNvPr id="30" name="矩形 61"/>
          <p:cNvSpPr/>
          <p:nvPr/>
        </p:nvSpPr>
        <p:spPr>
          <a:xfrm>
            <a:off x="5888038" y="3729038"/>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0</a:t>
            </a:r>
            <a:endParaRPr lang="zh-TW" altLang="en-US" sz="2400" dirty="0"/>
          </a:p>
        </p:txBody>
      </p:sp>
      <p:sp>
        <p:nvSpPr>
          <p:cNvPr id="31" name="矩形 62"/>
          <p:cNvSpPr/>
          <p:nvPr/>
        </p:nvSpPr>
        <p:spPr>
          <a:xfrm>
            <a:off x="5888038" y="4519613"/>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0</a:t>
            </a:r>
            <a:endParaRPr lang="zh-TW" altLang="en-US" sz="2400" dirty="0"/>
          </a:p>
        </p:txBody>
      </p:sp>
      <p:sp>
        <p:nvSpPr>
          <p:cNvPr id="32" name="矩形 63"/>
          <p:cNvSpPr/>
          <p:nvPr/>
        </p:nvSpPr>
        <p:spPr>
          <a:xfrm>
            <a:off x="5888038" y="4987925"/>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0</a:t>
            </a:r>
            <a:endParaRPr lang="zh-TW" altLang="en-US" sz="2400" dirty="0"/>
          </a:p>
        </p:txBody>
      </p:sp>
      <p:sp>
        <p:nvSpPr>
          <p:cNvPr id="33" name="矩形 64"/>
          <p:cNvSpPr/>
          <p:nvPr/>
        </p:nvSpPr>
        <p:spPr>
          <a:xfrm>
            <a:off x="5888038" y="5430838"/>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1</a:t>
            </a:r>
            <a:endParaRPr lang="zh-TW" altLang="en-US" sz="2400" dirty="0"/>
          </a:p>
        </p:txBody>
      </p:sp>
      <p:sp>
        <p:nvSpPr>
          <p:cNvPr id="34" name="矩形 65"/>
          <p:cNvSpPr/>
          <p:nvPr/>
        </p:nvSpPr>
        <p:spPr>
          <a:xfrm>
            <a:off x="5888038" y="5892800"/>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t>1</a:t>
            </a:r>
            <a:endParaRPr lang="zh-TW" altLang="en-US" sz="2400" dirty="0"/>
          </a:p>
        </p:txBody>
      </p:sp>
      <p:cxnSp>
        <p:nvCxnSpPr>
          <p:cNvPr id="35" name="直線單箭頭接點 67"/>
          <p:cNvCxnSpPr>
            <a:stCxn id="23" idx="3"/>
          </p:cNvCxnSpPr>
          <p:nvPr/>
        </p:nvCxnSpPr>
        <p:spPr>
          <a:xfrm>
            <a:off x="6157913" y="280988"/>
            <a:ext cx="1420812" cy="127635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68"/>
          <p:cNvCxnSpPr>
            <a:stCxn id="24" idx="3"/>
          </p:cNvCxnSpPr>
          <p:nvPr/>
        </p:nvCxnSpPr>
        <p:spPr>
          <a:xfrm>
            <a:off x="6157913" y="749300"/>
            <a:ext cx="1420812" cy="80803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70"/>
          <p:cNvCxnSpPr>
            <a:stCxn id="25" idx="3"/>
          </p:cNvCxnSpPr>
          <p:nvPr/>
        </p:nvCxnSpPr>
        <p:spPr>
          <a:xfrm>
            <a:off x="6157913" y="1192213"/>
            <a:ext cx="1420812" cy="365125"/>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78"/>
          <p:cNvCxnSpPr/>
          <p:nvPr/>
        </p:nvCxnSpPr>
        <p:spPr>
          <a:xfrm flipV="1">
            <a:off x="6176963" y="1597025"/>
            <a:ext cx="1350962" cy="893763"/>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79"/>
          <p:cNvCxnSpPr>
            <a:endCxn id="44" idx="2"/>
          </p:cNvCxnSpPr>
          <p:nvPr/>
        </p:nvCxnSpPr>
        <p:spPr>
          <a:xfrm flipV="1">
            <a:off x="6176963" y="1536700"/>
            <a:ext cx="1371600" cy="1416050"/>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80"/>
          <p:cNvCxnSpPr>
            <a:endCxn id="44" idx="2"/>
          </p:cNvCxnSpPr>
          <p:nvPr/>
        </p:nvCxnSpPr>
        <p:spPr>
          <a:xfrm flipV="1">
            <a:off x="6176963" y="1536700"/>
            <a:ext cx="1371600" cy="186372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81"/>
          <p:cNvCxnSpPr>
            <a:stCxn id="31" idx="3"/>
          </p:cNvCxnSpPr>
          <p:nvPr/>
        </p:nvCxnSpPr>
        <p:spPr>
          <a:xfrm flipV="1">
            <a:off x="6157913" y="1644650"/>
            <a:ext cx="1350962" cy="30099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82"/>
          <p:cNvCxnSpPr>
            <a:endCxn id="44" idx="2"/>
          </p:cNvCxnSpPr>
          <p:nvPr/>
        </p:nvCxnSpPr>
        <p:spPr>
          <a:xfrm flipV="1">
            <a:off x="6157913" y="1536700"/>
            <a:ext cx="1390650" cy="356552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83"/>
          <p:cNvCxnSpPr>
            <a:endCxn id="44" idx="2"/>
          </p:cNvCxnSpPr>
          <p:nvPr/>
        </p:nvCxnSpPr>
        <p:spPr>
          <a:xfrm flipV="1">
            <a:off x="6157913" y="1536700"/>
            <a:ext cx="1390650" cy="401320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4" name="橢圓 108"/>
          <p:cNvSpPr>
            <a:spLocks noChangeArrowheads="1"/>
          </p:cNvSpPr>
          <p:nvPr/>
        </p:nvSpPr>
        <p:spPr bwMode="auto">
          <a:xfrm>
            <a:off x="7548563" y="1177925"/>
            <a:ext cx="720725" cy="719138"/>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3</a:t>
            </a:r>
            <a:endParaRPr lang="zh-TW" altLang="en-US" sz="2400" dirty="0">
              <a:solidFill>
                <a:schemeClr val="dk1"/>
              </a:solidFill>
              <a:latin typeface="+mn-lt"/>
              <a:ea typeface="+mn-ea"/>
            </a:endParaRPr>
          </a:p>
        </p:txBody>
      </p:sp>
      <p:sp>
        <p:nvSpPr>
          <p:cNvPr id="45" name="橢圓 109"/>
          <p:cNvSpPr>
            <a:spLocks noChangeArrowheads="1"/>
          </p:cNvSpPr>
          <p:nvPr/>
        </p:nvSpPr>
        <p:spPr bwMode="auto">
          <a:xfrm>
            <a:off x="7527925" y="2973388"/>
            <a:ext cx="720725"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-1</a:t>
            </a:r>
            <a:endParaRPr lang="zh-TW" altLang="en-US" sz="2400" dirty="0">
              <a:solidFill>
                <a:schemeClr val="dk1"/>
              </a:solidFill>
              <a:latin typeface="+mn-lt"/>
              <a:ea typeface="+mn-ea"/>
            </a:endParaRPr>
          </a:p>
        </p:txBody>
      </p:sp>
      <p:sp>
        <p:nvSpPr>
          <p:cNvPr id="46" name="橢圓 116"/>
          <p:cNvSpPr/>
          <p:nvPr/>
        </p:nvSpPr>
        <p:spPr>
          <a:xfrm>
            <a:off x="446088" y="160338"/>
            <a:ext cx="455612" cy="455612"/>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47" name="橢圓 117"/>
          <p:cNvSpPr/>
          <p:nvPr/>
        </p:nvSpPr>
        <p:spPr>
          <a:xfrm>
            <a:off x="998538" y="131763"/>
            <a:ext cx="455612" cy="45561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48" name="橢圓 118"/>
          <p:cNvSpPr/>
          <p:nvPr/>
        </p:nvSpPr>
        <p:spPr>
          <a:xfrm>
            <a:off x="1509713" y="146050"/>
            <a:ext cx="455612" cy="454025"/>
          </a:xfrm>
          <a:prstGeom prst="ellipse">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49" name="橢圓 119"/>
          <p:cNvSpPr/>
          <p:nvPr/>
        </p:nvSpPr>
        <p:spPr>
          <a:xfrm>
            <a:off x="446088" y="619125"/>
            <a:ext cx="455612" cy="455613"/>
          </a:xfrm>
          <a:prstGeom prst="ellipse">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50" name="橢圓 120"/>
          <p:cNvSpPr/>
          <p:nvPr/>
        </p:nvSpPr>
        <p:spPr>
          <a:xfrm>
            <a:off x="998538" y="590550"/>
            <a:ext cx="455612" cy="455613"/>
          </a:xfrm>
          <a:prstGeom prst="ellipse">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51" name="橢圓 121"/>
          <p:cNvSpPr/>
          <p:nvPr/>
        </p:nvSpPr>
        <p:spPr>
          <a:xfrm>
            <a:off x="1509713" y="603250"/>
            <a:ext cx="455612" cy="455613"/>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52" name="橢圓 122"/>
          <p:cNvSpPr/>
          <p:nvPr/>
        </p:nvSpPr>
        <p:spPr>
          <a:xfrm>
            <a:off x="458788" y="1074738"/>
            <a:ext cx="455612" cy="455612"/>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53" name="橢圓 123"/>
          <p:cNvSpPr/>
          <p:nvPr/>
        </p:nvSpPr>
        <p:spPr>
          <a:xfrm>
            <a:off x="1011238" y="1046163"/>
            <a:ext cx="455612" cy="455612"/>
          </a:xfrm>
          <a:prstGeom prst="ellipse">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54" name="橢圓 124"/>
          <p:cNvSpPr/>
          <p:nvPr/>
        </p:nvSpPr>
        <p:spPr>
          <a:xfrm>
            <a:off x="1522413" y="1058863"/>
            <a:ext cx="455612" cy="455612"/>
          </a:xfrm>
          <a:prstGeom prst="ellipse">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55" name="文字方塊 66"/>
          <p:cNvSpPr txBox="1">
            <a:spLocks noChangeArrowheads="1"/>
          </p:cNvSpPr>
          <p:nvPr/>
        </p:nvSpPr>
        <p:spPr bwMode="auto">
          <a:xfrm>
            <a:off x="6515100" y="5761038"/>
            <a:ext cx="2628900" cy="460375"/>
          </a:xfrm>
          <a:prstGeom prst="rect">
            <a:avLst/>
          </a:prstGeom>
          <a:gradFill rotWithShape="1">
            <a:gsLst>
              <a:gs pos="0">
                <a:srgbClr val="F7F6FF"/>
              </a:gs>
              <a:gs pos="64999">
                <a:srgbClr val="ECEBFF"/>
              </a:gs>
              <a:gs pos="100000">
                <a:srgbClr val="E5E3FF"/>
              </a:gs>
            </a:gsLst>
            <a:lin ang="5400000" scaled="1"/>
          </a:gradFill>
          <a:ln w="9525">
            <a:solidFill>
              <a:srgbClr val="D4D3E7"/>
            </a:solidFill>
            <a:miter lim="800000"/>
            <a:headEnd/>
            <a:tailEnd/>
          </a:ln>
          <a:effectLst>
            <a:outerShdw dist="20000" dir="5400000" rotWithShape="0">
              <a:srgbClr val="808080">
                <a:alpha val="37999"/>
              </a:srgbClr>
            </a:outerShdw>
          </a:effectLst>
        </p:spPr>
        <p:txBody>
          <a:bodyPr>
            <a:spAutoFit/>
          </a:bodyPr>
          <a:lstStyle/>
          <a:p>
            <a:pPr>
              <a:defRPr/>
            </a:pPr>
            <a:r>
              <a:rPr lang="en-US" altLang="zh-TW" sz="2400" dirty="0">
                <a:solidFill>
                  <a:schemeClr val="dk1"/>
                </a:solidFill>
                <a:latin typeface="+mn-lt"/>
                <a:ea typeface="+mn-ea"/>
              </a:rPr>
              <a:t>Shared weights</a:t>
            </a:r>
            <a:endParaRPr lang="zh-TW" altLang="en-US" sz="2400" dirty="0">
              <a:solidFill>
                <a:schemeClr val="dk1"/>
              </a:solidFill>
              <a:latin typeface="+mn-lt"/>
              <a:ea typeface="+mn-ea"/>
            </a:endParaRPr>
          </a:p>
        </p:txBody>
      </p:sp>
      <p:cxnSp>
        <p:nvCxnSpPr>
          <p:cNvPr id="56" name="直線單箭頭接點 71"/>
          <p:cNvCxnSpPr>
            <a:stCxn id="24" idx="3"/>
            <a:endCxn id="45" idx="2"/>
          </p:cNvCxnSpPr>
          <p:nvPr/>
        </p:nvCxnSpPr>
        <p:spPr>
          <a:xfrm>
            <a:off x="6157913" y="749300"/>
            <a:ext cx="1370012" cy="258445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72"/>
          <p:cNvCxnSpPr>
            <a:stCxn id="25" idx="3"/>
            <a:endCxn id="45" idx="2"/>
          </p:cNvCxnSpPr>
          <p:nvPr/>
        </p:nvCxnSpPr>
        <p:spPr>
          <a:xfrm>
            <a:off x="6157913" y="1192213"/>
            <a:ext cx="1370012" cy="214153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73"/>
          <p:cNvCxnSpPr>
            <a:stCxn id="26" idx="3"/>
            <a:endCxn id="45" idx="2"/>
          </p:cNvCxnSpPr>
          <p:nvPr/>
        </p:nvCxnSpPr>
        <p:spPr>
          <a:xfrm>
            <a:off x="6157913" y="1654175"/>
            <a:ext cx="1370012" cy="1679575"/>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74"/>
          <p:cNvCxnSpPr>
            <a:endCxn id="45" idx="2"/>
          </p:cNvCxnSpPr>
          <p:nvPr/>
        </p:nvCxnSpPr>
        <p:spPr>
          <a:xfrm>
            <a:off x="6186488" y="2981325"/>
            <a:ext cx="1341437" cy="352425"/>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75"/>
          <p:cNvCxnSpPr>
            <a:endCxn id="45" idx="2"/>
          </p:cNvCxnSpPr>
          <p:nvPr/>
        </p:nvCxnSpPr>
        <p:spPr>
          <a:xfrm flipV="1">
            <a:off x="6173788" y="3333750"/>
            <a:ext cx="1354137" cy="125413"/>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76"/>
          <p:cNvCxnSpPr>
            <a:endCxn id="45" idx="2"/>
          </p:cNvCxnSpPr>
          <p:nvPr/>
        </p:nvCxnSpPr>
        <p:spPr>
          <a:xfrm flipV="1">
            <a:off x="6173788" y="3333750"/>
            <a:ext cx="1354137" cy="56991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77"/>
          <p:cNvCxnSpPr>
            <a:stCxn id="32" idx="3"/>
          </p:cNvCxnSpPr>
          <p:nvPr/>
        </p:nvCxnSpPr>
        <p:spPr>
          <a:xfrm flipV="1">
            <a:off x="6157913" y="3360738"/>
            <a:ext cx="1336675" cy="1762125"/>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84"/>
          <p:cNvCxnSpPr>
            <a:stCxn id="33" idx="3"/>
          </p:cNvCxnSpPr>
          <p:nvPr/>
        </p:nvCxnSpPr>
        <p:spPr>
          <a:xfrm flipV="1">
            <a:off x="6157913" y="3327400"/>
            <a:ext cx="1358900" cy="223837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85"/>
          <p:cNvCxnSpPr>
            <a:stCxn id="34" idx="3"/>
          </p:cNvCxnSpPr>
          <p:nvPr/>
        </p:nvCxnSpPr>
        <p:spPr>
          <a:xfrm flipV="1">
            <a:off x="6157913" y="3389313"/>
            <a:ext cx="1343025" cy="2638425"/>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5490" name="文字方塊 87"/>
          <p:cNvSpPr txBox="1">
            <a:spLocks noChangeArrowheads="1"/>
          </p:cNvSpPr>
          <p:nvPr/>
        </p:nvSpPr>
        <p:spPr bwMode="auto">
          <a:xfrm>
            <a:off x="708025" y="4640263"/>
            <a:ext cx="23479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n-US" altLang="zh-TW" sz="2400"/>
              <a:t>6 x 6 image</a:t>
            </a:r>
            <a:endParaRPr lang="zh-TW" altLang="en-US" sz="2400"/>
          </a:p>
        </p:txBody>
      </p:sp>
      <p:pic>
        <p:nvPicPr>
          <p:cNvPr id="66" name="圖片 86"/>
          <p:cNvPicPr>
            <a:picLocks noChangeAspect="1"/>
          </p:cNvPicPr>
          <p:nvPr/>
        </p:nvPicPr>
        <p:blipFill>
          <a:blip r:embed="rId2"/>
          <a:srcRect/>
          <a:stretch>
            <a:fillRect/>
          </a:stretch>
        </p:blipFill>
        <p:spPr bwMode="auto">
          <a:xfrm>
            <a:off x="2714625" y="1216025"/>
            <a:ext cx="2230438" cy="2243138"/>
          </a:xfrm>
          <a:prstGeom prst="rect">
            <a:avLst/>
          </a:prstGeom>
          <a:noFill/>
          <a:ln w="38100" cap="sq">
            <a:solidFill>
              <a:srgbClr val="000000"/>
            </a:solidFill>
            <a:miter lim="800000"/>
            <a:headEnd/>
            <a:tailEnd/>
          </a:ln>
          <a:effectLst>
            <a:outerShdw dist="38100" dir="2700000" algn="tl" rotWithShape="0">
              <a:srgbClr val="808080">
                <a:alpha val="42999"/>
              </a:srgbClr>
            </a:outerShdw>
          </a:effectLst>
        </p:spPr>
      </p:pic>
      <p:cxnSp>
        <p:nvCxnSpPr>
          <p:cNvPr id="67" name="直線單箭頭接點 34"/>
          <p:cNvCxnSpPr/>
          <p:nvPr/>
        </p:nvCxnSpPr>
        <p:spPr>
          <a:xfrm flipV="1">
            <a:off x="2328863" y="1557338"/>
            <a:ext cx="944562" cy="9334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33"/>
          <p:cNvCxnSpPr/>
          <p:nvPr/>
        </p:nvCxnSpPr>
        <p:spPr>
          <a:xfrm>
            <a:off x="2022475" y="838200"/>
            <a:ext cx="1250950" cy="685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9" name="文字方塊 91"/>
          <p:cNvSpPr txBox="1"/>
          <p:nvPr/>
        </p:nvSpPr>
        <p:spPr>
          <a:xfrm>
            <a:off x="609600" y="5257800"/>
            <a:ext cx="3483048" cy="461665"/>
          </a:xfrm>
          <a:prstGeom prst="rect">
            <a:avLst/>
          </a:prstGeom>
        </p:spPr>
        <p:style>
          <a:lnRef idx="0">
            <a:schemeClr val="accent5"/>
          </a:lnRef>
          <a:fillRef idx="3">
            <a:schemeClr val="accent5"/>
          </a:fillRef>
          <a:effectRef idx="3">
            <a:schemeClr val="accent5"/>
          </a:effectRef>
          <a:fontRef idx="minor">
            <a:schemeClr val="lt1"/>
          </a:fontRef>
        </p:style>
        <p:txBody>
          <a:bodyPr>
            <a:spAutoFit/>
          </a:bodyPr>
          <a:lstStyle/>
          <a:p>
            <a:pPr>
              <a:defRPr/>
            </a:pPr>
            <a:r>
              <a:rPr lang="en-US" altLang="zh-TW" sz="2400" dirty="0">
                <a:solidFill>
                  <a:srgbClr val="000000"/>
                </a:solidFill>
              </a:rPr>
              <a:t>Fewer parameters</a:t>
            </a:r>
            <a:endParaRPr lang="zh-TW" altLang="en-US" sz="2400" dirty="0">
              <a:solidFill>
                <a:srgbClr val="000000"/>
              </a:solidFill>
            </a:endParaRPr>
          </a:p>
        </p:txBody>
      </p:sp>
      <p:sp>
        <p:nvSpPr>
          <p:cNvPr id="70" name="文字方塊 92"/>
          <p:cNvSpPr txBox="1"/>
          <p:nvPr/>
        </p:nvSpPr>
        <p:spPr>
          <a:xfrm>
            <a:off x="629478" y="5937959"/>
            <a:ext cx="3485322" cy="461665"/>
          </a:xfrm>
          <a:prstGeom prst="rect">
            <a:avLst/>
          </a:prstGeom>
        </p:spPr>
        <p:style>
          <a:lnRef idx="0">
            <a:schemeClr val="accent5"/>
          </a:lnRef>
          <a:fillRef idx="3">
            <a:schemeClr val="accent5"/>
          </a:fillRef>
          <a:effectRef idx="3">
            <a:schemeClr val="accent5"/>
          </a:effectRef>
          <a:fontRef idx="minor">
            <a:schemeClr val="lt1"/>
          </a:fontRef>
        </p:style>
        <p:txBody>
          <a:bodyPr>
            <a:spAutoFit/>
          </a:bodyPr>
          <a:lstStyle/>
          <a:p>
            <a:pPr>
              <a:defRPr/>
            </a:pPr>
            <a:r>
              <a:rPr lang="en-US" altLang="zh-TW" sz="2400" dirty="0">
                <a:solidFill>
                  <a:srgbClr val="000000"/>
                </a:solidFill>
              </a:rPr>
              <a:t>Even fewer parameters</a:t>
            </a:r>
            <a:endParaRPr lang="zh-TW" altLang="en-US" sz="2400" dirty="0">
              <a:solidFill>
                <a:srgbClr val="000000"/>
              </a:solidFill>
            </a:endParaRPr>
          </a:p>
        </p:txBody>
      </p:sp>
      <p:sp>
        <p:nvSpPr>
          <p:cNvPr id="9" name="Slide Number Placeholder 8"/>
          <p:cNvSpPr>
            <a:spLocks noGrp="1"/>
          </p:cNvSpPr>
          <p:nvPr>
            <p:ph type="sldNum" sz="quarter" idx="12"/>
          </p:nvPr>
        </p:nvSpPr>
        <p:spPr>
          <a:xfrm>
            <a:off x="6882764" y="6399624"/>
            <a:ext cx="2133600" cy="365125"/>
          </a:xfrm>
        </p:spPr>
        <p:txBody>
          <a:bodyPr/>
          <a:lstStyle/>
          <a:p>
            <a:fld id="{292AF3CE-BEB3-4025-B3D1-E2978D5266F5}" type="slidenum">
              <a:rPr lang="en-IN" smtClean="0"/>
              <a:t>21</a:t>
            </a:fld>
            <a:endParaRPr lang="en-IN"/>
          </a:p>
        </p:txBody>
      </p:sp>
    </p:spTree>
    <p:extLst>
      <p:ext uri="{BB962C8B-B14F-4D97-AF65-F5344CB8AC3E}">
        <p14:creationId xmlns:p14="http://schemas.microsoft.com/office/powerpoint/2010/main" val="14616302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5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標題 1"/>
          <p:cNvSpPr>
            <a:spLocks noGrp="1"/>
          </p:cNvSpPr>
          <p:nvPr>
            <p:ph type="title"/>
          </p:nvPr>
        </p:nvSpPr>
        <p:spPr>
          <a:xfrm>
            <a:off x="728872" y="4852"/>
            <a:ext cx="7886700" cy="615603"/>
          </a:xfrm>
        </p:spPr>
        <p:txBody>
          <a:bodyPr>
            <a:normAutofit fontScale="90000"/>
          </a:bodyPr>
          <a:lstStyle/>
          <a:p>
            <a:r>
              <a:rPr lang="en-US" altLang="zh-TW" dirty="0">
                <a:ea typeface="ＭＳ Ｐゴシック" pitchFamily="34" charset="-128"/>
              </a:rPr>
              <a:t>Max Pooling</a:t>
            </a:r>
            <a:endParaRPr lang="zh-TW" altLang="en-US" dirty="0">
              <a:ea typeface="ＭＳ Ｐゴシック" pitchFamily="34" charset="-128"/>
            </a:endParaRPr>
          </a:p>
        </p:txBody>
      </p:sp>
      <p:graphicFrame>
        <p:nvGraphicFramePr>
          <p:cNvPr id="5" name="內容版面配置區 3"/>
          <p:cNvGraphicFramePr>
            <a:graphicFrameLocks/>
          </p:cNvGraphicFramePr>
          <p:nvPr>
            <p:extLst>
              <p:ext uri="{D42A27DB-BD31-4B8C-83A1-F6EECF244321}">
                <p14:modId xmlns:p14="http://schemas.microsoft.com/office/powerpoint/2010/main" val="1353076348"/>
              </p:ext>
            </p:extLst>
          </p:nvPr>
        </p:nvGraphicFramePr>
        <p:xfrm>
          <a:off x="179512" y="303211"/>
          <a:ext cx="2874960" cy="2743200"/>
        </p:xfrm>
        <a:graphic>
          <a:graphicData uri="http://schemas.openxmlformats.org/drawingml/2006/table">
            <a:tbl>
              <a:tblPr firstRow="1" bandRow="1">
                <a:tableStyleId>{5940675A-B579-460E-94D1-54222C63F5DA}</a:tableStyleId>
              </a:tblPr>
              <a:tblGrid>
                <a:gridCol w="479160">
                  <a:extLst>
                    <a:ext uri="{9D8B030D-6E8A-4147-A177-3AD203B41FA5}">
                      <a16:colId xmlns:a16="http://schemas.microsoft.com/office/drawing/2014/main" val="20000"/>
                    </a:ext>
                  </a:extLst>
                </a:gridCol>
                <a:gridCol w="479160">
                  <a:extLst>
                    <a:ext uri="{9D8B030D-6E8A-4147-A177-3AD203B41FA5}">
                      <a16:colId xmlns:a16="http://schemas.microsoft.com/office/drawing/2014/main" val="20001"/>
                    </a:ext>
                  </a:extLst>
                </a:gridCol>
                <a:gridCol w="479160">
                  <a:extLst>
                    <a:ext uri="{9D8B030D-6E8A-4147-A177-3AD203B41FA5}">
                      <a16:colId xmlns:a16="http://schemas.microsoft.com/office/drawing/2014/main" val="20002"/>
                    </a:ext>
                  </a:extLst>
                </a:gridCol>
                <a:gridCol w="479160">
                  <a:extLst>
                    <a:ext uri="{9D8B030D-6E8A-4147-A177-3AD203B41FA5}">
                      <a16:colId xmlns:a16="http://schemas.microsoft.com/office/drawing/2014/main" val="20003"/>
                    </a:ext>
                  </a:extLst>
                </a:gridCol>
                <a:gridCol w="479160">
                  <a:extLst>
                    <a:ext uri="{9D8B030D-6E8A-4147-A177-3AD203B41FA5}">
                      <a16:colId xmlns:a16="http://schemas.microsoft.com/office/drawing/2014/main" val="20004"/>
                    </a:ext>
                  </a:extLst>
                </a:gridCol>
                <a:gridCol w="479160">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72" marR="91472"/>
                </a:tc>
                <a:tc>
                  <a:txBody>
                    <a:bodyPr/>
                    <a:lstStyle/>
                    <a:p>
                      <a:pPr algn="ctr"/>
                      <a:r>
                        <a:rPr lang="en-US" altLang="zh-TW" sz="2400" dirty="0"/>
                        <a:t>0</a:t>
                      </a:r>
                      <a:endParaRPr lang="zh-TW" altLang="en-US" sz="2400" dirty="0"/>
                    </a:p>
                  </a:txBody>
                  <a:tcPr marL="91472" marR="91472"/>
                </a:tc>
                <a:tc>
                  <a:txBody>
                    <a:bodyPr/>
                    <a:lstStyle/>
                    <a:p>
                      <a:pPr algn="ctr"/>
                      <a:r>
                        <a:rPr lang="en-US" altLang="zh-TW" sz="2400" dirty="0"/>
                        <a:t>0</a:t>
                      </a:r>
                      <a:endParaRPr lang="zh-TW" altLang="en-US" sz="2400" dirty="0"/>
                    </a:p>
                  </a:txBody>
                  <a:tcPr marL="91472" marR="91472"/>
                </a:tc>
                <a:tc>
                  <a:txBody>
                    <a:bodyPr/>
                    <a:lstStyle/>
                    <a:p>
                      <a:pPr algn="ctr"/>
                      <a:r>
                        <a:rPr lang="en-US" altLang="zh-TW" sz="2400" dirty="0"/>
                        <a:t>0</a:t>
                      </a:r>
                      <a:endParaRPr lang="zh-TW" altLang="en-US" sz="2400" dirty="0"/>
                    </a:p>
                  </a:txBody>
                  <a:tcPr marL="91472" marR="91472"/>
                </a:tc>
                <a:tc>
                  <a:txBody>
                    <a:bodyPr/>
                    <a:lstStyle/>
                    <a:p>
                      <a:pPr algn="ctr"/>
                      <a:r>
                        <a:rPr lang="en-US" altLang="zh-TW" sz="2400" dirty="0"/>
                        <a:t>0</a:t>
                      </a:r>
                      <a:endParaRPr lang="zh-TW" altLang="en-US" sz="2400" dirty="0"/>
                    </a:p>
                  </a:txBody>
                  <a:tcPr marL="91472" marR="91472"/>
                </a:tc>
                <a:tc>
                  <a:txBody>
                    <a:bodyPr/>
                    <a:lstStyle/>
                    <a:p>
                      <a:pPr algn="ctr"/>
                      <a:r>
                        <a:rPr lang="en-US" altLang="zh-TW" sz="2400" dirty="0">
                          <a:solidFill>
                            <a:srgbClr val="0000FF"/>
                          </a:solidFill>
                        </a:rPr>
                        <a:t>1</a:t>
                      </a:r>
                      <a:endParaRPr lang="zh-TW" altLang="en-US" sz="2400" dirty="0">
                        <a:solidFill>
                          <a:srgbClr val="0000FF"/>
                        </a:solidFill>
                      </a:endParaRPr>
                    </a:p>
                  </a:txBody>
                  <a:tcPr marL="91472" marR="91472"/>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72" marR="91472"/>
                </a:tc>
                <a:tc>
                  <a:txBody>
                    <a:bodyPr/>
                    <a:lstStyle/>
                    <a:p>
                      <a:pPr algn="ctr"/>
                      <a:r>
                        <a:rPr lang="en-US" altLang="zh-TW" sz="2400" dirty="0">
                          <a:solidFill>
                            <a:srgbClr val="0000FF"/>
                          </a:solidFill>
                        </a:rPr>
                        <a:t>1</a:t>
                      </a:r>
                      <a:endParaRPr lang="zh-TW" altLang="en-US" sz="2400" dirty="0">
                        <a:solidFill>
                          <a:srgbClr val="0000FF"/>
                        </a:solidFill>
                      </a:endParaRPr>
                    </a:p>
                  </a:txBody>
                  <a:tcPr marL="91472" marR="91472"/>
                </a:tc>
                <a:tc>
                  <a:txBody>
                    <a:bodyPr/>
                    <a:lstStyle/>
                    <a:p>
                      <a:pPr algn="ctr"/>
                      <a:r>
                        <a:rPr lang="en-US" altLang="zh-TW" sz="2400" dirty="0"/>
                        <a:t>0</a:t>
                      </a:r>
                      <a:endParaRPr lang="zh-TW" altLang="en-US" sz="2400" dirty="0"/>
                    </a:p>
                  </a:txBody>
                  <a:tcPr marL="91472" marR="91472"/>
                </a:tc>
                <a:tc>
                  <a:txBody>
                    <a:bodyPr/>
                    <a:lstStyle/>
                    <a:p>
                      <a:pPr algn="ctr"/>
                      <a:r>
                        <a:rPr lang="en-US" altLang="zh-TW" sz="2400" dirty="0"/>
                        <a:t>0</a:t>
                      </a:r>
                      <a:endParaRPr lang="zh-TW" altLang="en-US" sz="2400" dirty="0"/>
                    </a:p>
                  </a:txBody>
                  <a:tcPr marL="91472" marR="91472"/>
                </a:tc>
                <a:tc>
                  <a:txBody>
                    <a:bodyPr/>
                    <a:lstStyle/>
                    <a:p>
                      <a:pPr algn="ctr"/>
                      <a:r>
                        <a:rPr lang="en-US" altLang="zh-TW" sz="2400" dirty="0">
                          <a:solidFill>
                            <a:srgbClr val="0000FF"/>
                          </a:solidFill>
                        </a:rPr>
                        <a:t>1</a:t>
                      </a:r>
                      <a:endParaRPr lang="zh-TW" altLang="en-US" sz="2400" dirty="0">
                        <a:solidFill>
                          <a:srgbClr val="0000FF"/>
                        </a:solidFill>
                      </a:endParaRPr>
                    </a:p>
                  </a:txBody>
                  <a:tcPr marL="91472" marR="91472"/>
                </a:tc>
                <a:tc>
                  <a:txBody>
                    <a:bodyPr/>
                    <a:lstStyle/>
                    <a:p>
                      <a:pPr algn="ctr"/>
                      <a:r>
                        <a:rPr lang="en-US" altLang="zh-TW" sz="2400" dirty="0"/>
                        <a:t>0</a:t>
                      </a:r>
                      <a:endParaRPr lang="zh-TW" altLang="en-US" sz="2400" dirty="0"/>
                    </a:p>
                  </a:txBody>
                  <a:tcPr marL="91472" marR="91472"/>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72" marR="91472"/>
                </a:tc>
                <a:tc>
                  <a:txBody>
                    <a:bodyPr/>
                    <a:lstStyle/>
                    <a:p>
                      <a:pPr algn="ctr"/>
                      <a:r>
                        <a:rPr lang="en-US" altLang="zh-TW" sz="2400" dirty="0"/>
                        <a:t>0</a:t>
                      </a:r>
                      <a:endParaRPr lang="zh-TW" altLang="en-US" sz="2400" dirty="0"/>
                    </a:p>
                  </a:txBody>
                  <a:tcPr marL="91472" marR="91472"/>
                </a:tc>
                <a:tc>
                  <a:txBody>
                    <a:bodyPr/>
                    <a:lstStyle/>
                    <a:p>
                      <a:pPr algn="ctr"/>
                      <a:r>
                        <a:rPr lang="en-US" altLang="zh-TW" sz="2400" dirty="0">
                          <a:solidFill>
                            <a:srgbClr val="0000FF"/>
                          </a:solidFill>
                        </a:rPr>
                        <a:t>1</a:t>
                      </a:r>
                      <a:endParaRPr lang="zh-TW" altLang="en-US" sz="2400" dirty="0">
                        <a:solidFill>
                          <a:srgbClr val="0000FF"/>
                        </a:solidFill>
                      </a:endParaRPr>
                    </a:p>
                  </a:txBody>
                  <a:tcPr marL="91472" marR="91472"/>
                </a:tc>
                <a:tc>
                  <a:txBody>
                    <a:bodyPr/>
                    <a:lstStyle/>
                    <a:p>
                      <a:pPr algn="ctr"/>
                      <a:r>
                        <a:rPr lang="en-US" altLang="zh-TW" sz="2400" dirty="0">
                          <a:solidFill>
                            <a:srgbClr val="0000FF"/>
                          </a:solidFill>
                        </a:rPr>
                        <a:t>1</a:t>
                      </a:r>
                      <a:endParaRPr lang="zh-TW" altLang="en-US" sz="2400" dirty="0">
                        <a:solidFill>
                          <a:srgbClr val="0000FF"/>
                        </a:solidFill>
                      </a:endParaRPr>
                    </a:p>
                  </a:txBody>
                  <a:tcPr marL="91472" marR="91472"/>
                </a:tc>
                <a:tc>
                  <a:txBody>
                    <a:bodyPr/>
                    <a:lstStyle/>
                    <a:p>
                      <a:pPr algn="ctr"/>
                      <a:r>
                        <a:rPr lang="en-US" altLang="zh-TW" sz="2400" dirty="0"/>
                        <a:t>0</a:t>
                      </a:r>
                      <a:endParaRPr lang="zh-TW" altLang="en-US" sz="2400" dirty="0"/>
                    </a:p>
                  </a:txBody>
                  <a:tcPr marL="91472" marR="91472"/>
                </a:tc>
                <a:tc>
                  <a:txBody>
                    <a:bodyPr/>
                    <a:lstStyle/>
                    <a:p>
                      <a:pPr algn="ctr"/>
                      <a:r>
                        <a:rPr lang="en-US" altLang="zh-TW" sz="2400" dirty="0"/>
                        <a:t>0</a:t>
                      </a:r>
                      <a:endParaRPr lang="zh-TW" altLang="en-US" sz="2400" dirty="0"/>
                    </a:p>
                  </a:txBody>
                  <a:tcPr marL="91472" marR="91472"/>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72" marR="91472"/>
                </a:tc>
                <a:tc>
                  <a:txBody>
                    <a:bodyPr/>
                    <a:lstStyle/>
                    <a:p>
                      <a:pPr algn="ctr"/>
                      <a:r>
                        <a:rPr lang="en-US" altLang="zh-TW" sz="2400" dirty="0"/>
                        <a:t>0</a:t>
                      </a:r>
                      <a:endParaRPr lang="zh-TW" altLang="en-US" sz="2400" dirty="0"/>
                    </a:p>
                  </a:txBody>
                  <a:tcPr marL="91472" marR="91472"/>
                </a:tc>
                <a:tc>
                  <a:txBody>
                    <a:bodyPr/>
                    <a:lstStyle/>
                    <a:p>
                      <a:pPr algn="ctr"/>
                      <a:r>
                        <a:rPr lang="en-US" altLang="zh-TW" sz="2400" dirty="0"/>
                        <a:t>0</a:t>
                      </a:r>
                      <a:endParaRPr lang="zh-TW" altLang="en-US" sz="2400" dirty="0"/>
                    </a:p>
                  </a:txBody>
                  <a:tcPr marL="91472" marR="91472"/>
                </a:tc>
                <a:tc>
                  <a:txBody>
                    <a:bodyPr/>
                    <a:lstStyle/>
                    <a:p>
                      <a:pPr algn="ctr"/>
                      <a:r>
                        <a:rPr lang="en-US" altLang="zh-TW" sz="2400" dirty="0"/>
                        <a:t>0</a:t>
                      </a:r>
                      <a:endParaRPr lang="zh-TW" altLang="en-US" sz="2400" dirty="0"/>
                    </a:p>
                  </a:txBody>
                  <a:tcPr marL="91472" marR="91472"/>
                </a:tc>
                <a:tc>
                  <a:txBody>
                    <a:bodyPr/>
                    <a:lstStyle/>
                    <a:p>
                      <a:pPr algn="ctr"/>
                      <a:r>
                        <a:rPr lang="en-US" altLang="zh-TW" sz="2400" dirty="0">
                          <a:solidFill>
                            <a:srgbClr val="0000FF"/>
                          </a:solidFill>
                        </a:rPr>
                        <a:t>1</a:t>
                      </a:r>
                      <a:endParaRPr lang="zh-TW" altLang="en-US" sz="2400" dirty="0">
                        <a:solidFill>
                          <a:srgbClr val="0000FF"/>
                        </a:solidFill>
                      </a:endParaRPr>
                    </a:p>
                  </a:txBody>
                  <a:tcPr marL="91472" marR="91472"/>
                </a:tc>
                <a:tc>
                  <a:txBody>
                    <a:bodyPr/>
                    <a:lstStyle/>
                    <a:p>
                      <a:pPr algn="ctr"/>
                      <a:r>
                        <a:rPr lang="en-US" altLang="zh-TW" sz="2400" dirty="0"/>
                        <a:t>0</a:t>
                      </a:r>
                      <a:endParaRPr lang="zh-TW" altLang="en-US" sz="2400" dirty="0"/>
                    </a:p>
                  </a:txBody>
                  <a:tcPr marL="91472" marR="91472"/>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72" marR="91472"/>
                </a:tc>
                <a:tc>
                  <a:txBody>
                    <a:bodyPr/>
                    <a:lstStyle/>
                    <a:p>
                      <a:pPr algn="ctr"/>
                      <a:r>
                        <a:rPr lang="en-US" altLang="zh-TW" sz="2400" dirty="0">
                          <a:solidFill>
                            <a:srgbClr val="0000FF"/>
                          </a:solidFill>
                        </a:rPr>
                        <a:t>1</a:t>
                      </a:r>
                      <a:endParaRPr lang="zh-TW" altLang="en-US" sz="2400" dirty="0">
                        <a:solidFill>
                          <a:srgbClr val="0000FF"/>
                        </a:solidFill>
                      </a:endParaRPr>
                    </a:p>
                  </a:txBody>
                  <a:tcPr marL="91472" marR="91472"/>
                </a:tc>
                <a:tc>
                  <a:txBody>
                    <a:bodyPr/>
                    <a:lstStyle/>
                    <a:p>
                      <a:pPr algn="ctr"/>
                      <a:r>
                        <a:rPr lang="en-US" altLang="zh-TW" sz="2400" dirty="0"/>
                        <a:t>0</a:t>
                      </a:r>
                      <a:endParaRPr lang="zh-TW" altLang="en-US" sz="2400" dirty="0"/>
                    </a:p>
                  </a:txBody>
                  <a:tcPr marL="91472" marR="91472"/>
                </a:tc>
                <a:tc>
                  <a:txBody>
                    <a:bodyPr/>
                    <a:lstStyle/>
                    <a:p>
                      <a:pPr algn="ctr"/>
                      <a:r>
                        <a:rPr lang="en-US" altLang="zh-TW" sz="2400" dirty="0"/>
                        <a:t>0</a:t>
                      </a:r>
                      <a:endParaRPr lang="zh-TW" altLang="en-US" sz="2400" dirty="0"/>
                    </a:p>
                  </a:txBody>
                  <a:tcPr marL="91472" marR="91472"/>
                </a:tc>
                <a:tc>
                  <a:txBody>
                    <a:bodyPr/>
                    <a:lstStyle/>
                    <a:p>
                      <a:pPr algn="ctr"/>
                      <a:r>
                        <a:rPr lang="en-US" altLang="zh-TW" sz="2400" dirty="0">
                          <a:solidFill>
                            <a:srgbClr val="0000FF"/>
                          </a:solidFill>
                        </a:rPr>
                        <a:t>1</a:t>
                      </a:r>
                      <a:endParaRPr lang="zh-TW" altLang="en-US" sz="2400" dirty="0">
                        <a:solidFill>
                          <a:srgbClr val="0000FF"/>
                        </a:solidFill>
                      </a:endParaRPr>
                    </a:p>
                  </a:txBody>
                  <a:tcPr marL="91472" marR="91472"/>
                </a:tc>
                <a:tc>
                  <a:txBody>
                    <a:bodyPr/>
                    <a:lstStyle/>
                    <a:p>
                      <a:pPr algn="ctr"/>
                      <a:r>
                        <a:rPr lang="en-US" altLang="zh-TW" sz="2400" dirty="0"/>
                        <a:t>0</a:t>
                      </a:r>
                      <a:endParaRPr lang="zh-TW" altLang="en-US" sz="2400" dirty="0"/>
                    </a:p>
                  </a:txBody>
                  <a:tcPr marL="91472" marR="91472"/>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marL="91472" marR="91472"/>
                </a:tc>
                <a:tc>
                  <a:txBody>
                    <a:bodyPr/>
                    <a:lstStyle/>
                    <a:p>
                      <a:pPr algn="ctr"/>
                      <a:r>
                        <a:rPr lang="en-US" altLang="zh-TW" sz="2400" dirty="0"/>
                        <a:t>0</a:t>
                      </a:r>
                      <a:endParaRPr lang="zh-TW" altLang="en-US" sz="2400" dirty="0"/>
                    </a:p>
                  </a:txBody>
                  <a:tcPr marL="91472" marR="91472"/>
                </a:tc>
                <a:tc>
                  <a:txBody>
                    <a:bodyPr/>
                    <a:lstStyle/>
                    <a:p>
                      <a:pPr algn="ctr"/>
                      <a:r>
                        <a:rPr lang="en-US" altLang="zh-TW" sz="2400" dirty="0">
                          <a:solidFill>
                            <a:srgbClr val="0000FF"/>
                          </a:solidFill>
                        </a:rPr>
                        <a:t>1</a:t>
                      </a:r>
                      <a:endParaRPr lang="zh-TW" altLang="en-US" sz="2400" dirty="0">
                        <a:solidFill>
                          <a:srgbClr val="0000FF"/>
                        </a:solidFill>
                      </a:endParaRPr>
                    </a:p>
                  </a:txBody>
                  <a:tcPr marL="91472" marR="91472"/>
                </a:tc>
                <a:tc>
                  <a:txBody>
                    <a:bodyPr/>
                    <a:lstStyle/>
                    <a:p>
                      <a:pPr algn="ctr"/>
                      <a:r>
                        <a:rPr lang="en-US" altLang="zh-TW" sz="2400" dirty="0"/>
                        <a:t>0</a:t>
                      </a:r>
                      <a:endParaRPr lang="zh-TW" altLang="en-US" sz="2400" dirty="0"/>
                    </a:p>
                  </a:txBody>
                  <a:tcPr marL="91472" marR="91472"/>
                </a:tc>
                <a:tc>
                  <a:txBody>
                    <a:bodyPr/>
                    <a:lstStyle/>
                    <a:p>
                      <a:pPr algn="ctr"/>
                      <a:r>
                        <a:rPr lang="en-US" altLang="zh-TW" sz="2400" dirty="0">
                          <a:solidFill>
                            <a:srgbClr val="0000FF"/>
                          </a:solidFill>
                        </a:rPr>
                        <a:t>1</a:t>
                      </a:r>
                      <a:endParaRPr lang="zh-TW" altLang="en-US" sz="2400" dirty="0">
                        <a:solidFill>
                          <a:srgbClr val="0000FF"/>
                        </a:solidFill>
                      </a:endParaRPr>
                    </a:p>
                  </a:txBody>
                  <a:tcPr marL="91472" marR="91472"/>
                </a:tc>
                <a:tc>
                  <a:txBody>
                    <a:bodyPr/>
                    <a:lstStyle/>
                    <a:p>
                      <a:pPr algn="ctr"/>
                      <a:r>
                        <a:rPr lang="en-US" altLang="zh-TW" sz="2400" dirty="0"/>
                        <a:t>0</a:t>
                      </a:r>
                      <a:endParaRPr lang="zh-TW" altLang="en-US" sz="2400" dirty="0"/>
                    </a:p>
                  </a:txBody>
                  <a:tcPr marL="91472" marR="91472"/>
                </a:tc>
                <a:extLst>
                  <a:ext uri="{0D108BD9-81ED-4DB2-BD59-A6C34878D82A}">
                    <a16:rowId xmlns:a16="http://schemas.microsoft.com/office/drawing/2014/main" val="10005"/>
                  </a:ext>
                </a:extLst>
              </a:tr>
            </a:tbl>
          </a:graphicData>
        </a:graphic>
      </p:graphicFrame>
      <p:sp>
        <p:nvSpPr>
          <p:cNvPr id="20534" name="文字方塊 4"/>
          <p:cNvSpPr txBox="1">
            <a:spLocks noChangeArrowheads="1"/>
          </p:cNvSpPr>
          <p:nvPr/>
        </p:nvSpPr>
        <p:spPr bwMode="auto">
          <a:xfrm>
            <a:off x="467544" y="3177274"/>
            <a:ext cx="23479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n-US" altLang="zh-TW" sz="2400" dirty="0"/>
              <a:t>6 x 6 image</a:t>
            </a:r>
            <a:endParaRPr lang="zh-TW" altLang="en-US" sz="2400" dirty="0"/>
          </a:p>
        </p:txBody>
      </p:sp>
      <p:sp>
        <p:nvSpPr>
          <p:cNvPr id="7" name="橢圓 5"/>
          <p:cNvSpPr>
            <a:spLocks noChangeArrowheads="1"/>
          </p:cNvSpPr>
          <p:nvPr/>
        </p:nvSpPr>
        <p:spPr bwMode="auto">
          <a:xfrm>
            <a:off x="6532878" y="5723731"/>
            <a:ext cx="637058" cy="539482"/>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3</a:t>
            </a:r>
            <a:endParaRPr lang="zh-TW" altLang="en-US" sz="2400" dirty="0">
              <a:solidFill>
                <a:schemeClr val="dk1"/>
              </a:solidFill>
              <a:latin typeface="+mn-lt"/>
              <a:ea typeface="+mn-ea"/>
            </a:endParaRPr>
          </a:p>
        </p:txBody>
      </p:sp>
      <p:sp>
        <p:nvSpPr>
          <p:cNvPr id="8" name="橢圓 6"/>
          <p:cNvSpPr>
            <a:spLocks noChangeArrowheads="1"/>
          </p:cNvSpPr>
          <p:nvPr/>
        </p:nvSpPr>
        <p:spPr bwMode="auto">
          <a:xfrm>
            <a:off x="7630923" y="5665128"/>
            <a:ext cx="601612" cy="579169"/>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0</a:t>
            </a:r>
            <a:endParaRPr lang="zh-TW" altLang="en-US" sz="2400" dirty="0">
              <a:solidFill>
                <a:schemeClr val="dk1"/>
              </a:solidFill>
              <a:latin typeface="+mn-lt"/>
              <a:ea typeface="+mn-ea"/>
            </a:endParaRPr>
          </a:p>
        </p:txBody>
      </p:sp>
      <p:sp>
        <p:nvSpPr>
          <p:cNvPr id="9" name="橢圓 7"/>
          <p:cNvSpPr>
            <a:spLocks noChangeArrowheads="1"/>
          </p:cNvSpPr>
          <p:nvPr/>
        </p:nvSpPr>
        <p:spPr bwMode="auto">
          <a:xfrm>
            <a:off x="7630923" y="6314097"/>
            <a:ext cx="601613" cy="549796"/>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1</a:t>
            </a:r>
            <a:endParaRPr lang="zh-TW" altLang="en-US" sz="2400" dirty="0">
              <a:solidFill>
                <a:schemeClr val="dk1"/>
              </a:solidFill>
              <a:latin typeface="+mn-lt"/>
              <a:ea typeface="+mn-ea"/>
            </a:endParaRPr>
          </a:p>
        </p:txBody>
      </p:sp>
      <p:sp>
        <p:nvSpPr>
          <p:cNvPr id="10" name="橢圓 8"/>
          <p:cNvSpPr>
            <a:spLocks noChangeArrowheads="1"/>
          </p:cNvSpPr>
          <p:nvPr/>
        </p:nvSpPr>
        <p:spPr bwMode="auto">
          <a:xfrm>
            <a:off x="6568369" y="6308342"/>
            <a:ext cx="637059" cy="549796"/>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3</a:t>
            </a:r>
            <a:endParaRPr lang="zh-TW" altLang="en-US" sz="2400" dirty="0">
              <a:solidFill>
                <a:schemeClr val="dk1"/>
              </a:solidFill>
              <a:latin typeface="+mn-lt"/>
              <a:ea typeface="+mn-ea"/>
            </a:endParaRPr>
          </a:p>
        </p:txBody>
      </p:sp>
      <p:sp>
        <p:nvSpPr>
          <p:cNvPr id="20543" name="文字方塊 13"/>
          <p:cNvSpPr txBox="1">
            <a:spLocks noChangeArrowheads="1"/>
          </p:cNvSpPr>
          <p:nvPr/>
        </p:nvSpPr>
        <p:spPr bwMode="auto">
          <a:xfrm>
            <a:off x="6532879" y="5186363"/>
            <a:ext cx="16996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n-US" altLang="zh-TW" dirty="0"/>
              <a:t>2 x 2 image</a:t>
            </a:r>
            <a:endParaRPr lang="zh-TW" altLang="en-US" dirty="0"/>
          </a:p>
        </p:txBody>
      </p:sp>
      <p:sp>
        <p:nvSpPr>
          <p:cNvPr id="17" name="向右箭號 15"/>
          <p:cNvSpPr/>
          <p:nvPr/>
        </p:nvSpPr>
        <p:spPr>
          <a:xfrm>
            <a:off x="3101721" y="1196751"/>
            <a:ext cx="858838" cy="50405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TW" altLang="en-US"/>
          </a:p>
        </p:txBody>
      </p:sp>
      <p:sp>
        <p:nvSpPr>
          <p:cNvPr id="19" name="矩形 18"/>
          <p:cNvSpPr/>
          <p:nvPr/>
        </p:nvSpPr>
        <p:spPr>
          <a:xfrm>
            <a:off x="3960559" y="976088"/>
            <a:ext cx="1374775" cy="106838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altLang="zh-TW" sz="2800" dirty="0">
                <a:solidFill>
                  <a:srgbClr val="000000"/>
                </a:solidFill>
              </a:rPr>
              <a:t>Conv</a:t>
            </a:r>
            <a:endParaRPr lang="zh-TW" altLang="en-US" sz="2800" dirty="0">
              <a:solidFill>
                <a:srgbClr val="000000"/>
              </a:solidFill>
            </a:endParaRPr>
          </a:p>
        </p:txBody>
      </p:sp>
      <p:sp>
        <p:nvSpPr>
          <p:cNvPr id="20" name="矩形 19"/>
          <p:cNvSpPr/>
          <p:nvPr/>
        </p:nvSpPr>
        <p:spPr>
          <a:xfrm>
            <a:off x="3983578" y="6024323"/>
            <a:ext cx="1377950" cy="68103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altLang="zh-TW" sz="2000" dirty="0">
                <a:solidFill>
                  <a:srgbClr val="000000"/>
                </a:solidFill>
              </a:rPr>
              <a:t>Max</a:t>
            </a:r>
          </a:p>
          <a:p>
            <a:pPr algn="ctr">
              <a:defRPr/>
            </a:pPr>
            <a:r>
              <a:rPr lang="en-US" altLang="zh-TW" sz="2000" dirty="0">
                <a:solidFill>
                  <a:srgbClr val="000000"/>
                </a:solidFill>
              </a:rPr>
              <a:t>Pooling</a:t>
            </a:r>
            <a:endParaRPr lang="zh-TW" altLang="en-US" sz="2000" dirty="0">
              <a:solidFill>
                <a:srgbClr val="000000"/>
              </a:solidFill>
            </a:endParaRPr>
          </a:p>
        </p:txBody>
      </p:sp>
      <p:sp>
        <p:nvSpPr>
          <p:cNvPr id="21" name="向右箭號 20"/>
          <p:cNvSpPr/>
          <p:nvPr/>
        </p:nvSpPr>
        <p:spPr>
          <a:xfrm>
            <a:off x="5378450" y="6165303"/>
            <a:ext cx="858838" cy="4236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TW" altLang="en-US"/>
          </a:p>
        </p:txBody>
      </p:sp>
      <p:sp>
        <p:nvSpPr>
          <p:cNvPr id="22" name="向右箭號 21"/>
          <p:cNvSpPr/>
          <p:nvPr/>
        </p:nvSpPr>
        <p:spPr>
          <a:xfrm rot="5400000">
            <a:off x="4503832" y="1968627"/>
            <a:ext cx="492125" cy="64382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TW" altLang="en-US"/>
          </a:p>
        </p:txBody>
      </p:sp>
      <p:sp>
        <p:nvSpPr>
          <p:cNvPr id="23" name="橢圓 11"/>
          <p:cNvSpPr>
            <a:spLocks noChangeArrowheads="1"/>
          </p:cNvSpPr>
          <p:nvPr/>
        </p:nvSpPr>
        <p:spPr bwMode="auto">
          <a:xfrm>
            <a:off x="3179509" y="2506931"/>
            <a:ext cx="719138"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3</a:t>
            </a:r>
            <a:endParaRPr lang="zh-TW" altLang="en-US" sz="2400" dirty="0">
              <a:solidFill>
                <a:schemeClr val="dk1"/>
              </a:solidFill>
              <a:latin typeface="+mn-lt"/>
              <a:ea typeface="+mn-ea"/>
            </a:endParaRPr>
          </a:p>
        </p:txBody>
      </p:sp>
      <p:sp>
        <p:nvSpPr>
          <p:cNvPr id="24" name="橢圓 12"/>
          <p:cNvSpPr>
            <a:spLocks noChangeArrowheads="1"/>
          </p:cNvSpPr>
          <p:nvPr/>
        </p:nvSpPr>
        <p:spPr bwMode="auto">
          <a:xfrm>
            <a:off x="4020884" y="2506931"/>
            <a:ext cx="720725"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-1</a:t>
            </a:r>
            <a:endParaRPr lang="zh-TW" altLang="en-US" sz="2400" dirty="0">
              <a:solidFill>
                <a:schemeClr val="dk1"/>
              </a:solidFill>
              <a:latin typeface="+mn-lt"/>
              <a:ea typeface="+mn-ea"/>
            </a:endParaRPr>
          </a:p>
        </p:txBody>
      </p:sp>
      <p:sp>
        <p:nvSpPr>
          <p:cNvPr id="25" name="橢圓 13"/>
          <p:cNvSpPr>
            <a:spLocks noChangeArrowheads="1"/>
          </p:cNvSpPr>
          <p:nvPr/>
        </p:nvSpPr>
        <p:spPr bwMode="auto">
          <a:xfrm>
            <a:off x="4863847" y="2506931"/>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-3</a:t>
            </a:r>
            <a:endParaRPr lang="zh-TW" altLang="en-US" sz="2400" dirty="0">
              <a:solidFill>
                <a:schemeClr val="dk1"/>
              </a:solidFill>
              <a:latin typeface="+mn-lt"/>
              <a:ea typeface="+mn-ea"/>
            </a:endParaRPr>
          </a:p>
        </p:txBody>
      </p:sp>
      <p:sp>
        <p:nvSpPr>
          <p:cNvPr id="26" name="橢圓 14"/>
          <p:cNvSpPr>
            <a:spLocks noChangeArrowheads="1"/>
          </p:cNvSpPr>
          <p:nvPr/>
        </p:nvSpPr>
        <p:spPr bwMode="auto">
          <a:xfrm>
            <a:off x="5705222" y="2506931"/>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-1</a:t>
            </a:r>
            <a:endParaRPr lang="zh-TW" altLang="en-US" sz="2400" dirty="0">
              <a:solidFill>
                <a:schemeClr val="dk1"/>
              </a:solidFill>
              <a:latin typeface="+mn-lt"/>
              <a:ea typeface="+mn-ea"/>
            </a:endParaRPr>
          </a:p>
        </p:txBody>
      </p:sp>
      <p:sp>
        <p:nvSpPr>
          <p:cNvPr id="27" name="橢圓 15"/>
          <p:cNvSpPr>
            <a:spLocks noChangeArrowheads="1"/>
          </p:cNvSpPr>
          <p:nvPr/>
        </p:nvSpPr>
        <p:spPr bwMode="auto">
          <a:xfrm>
            <a:off x="3179509" y="3307031"/>
            <a:ext cx="719138"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-3</a:t>
            </a:r>
            <a:endParaRPr lang="zh-TW" altLang="en-US" sz="2400" dirty="0">
              <a:solidFill>
                <a:schemeClr val="dk1"/>
              </a:solidFill>
              <a:latin typeface="+mn-lt"/>
              <a:ea typeface="+mn-ea"/>
            </a:endParaRPr>
          </a:p>
        </p:txBody>
      </p:sp>
      <p:sp>
        <p:nvSpPr>
          <p:cNvPr id="28" name="橢圓 16"/>
          <p:cNvSpPr>
            <a:spLocks noChangeArrowheads="1"/>
          </p:cNvSpPr>
          <p:nvPr/>
        </p:nvSpPr>
        <p:spPr bwMode="auto">
          <a:xfrm>
            <a:off x="4020884" y="3307031"/>
            <a:ext cx="720725"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1</a:t>
            </a:r>
            <a:endParaRPr lang="zh-TW" altLang="en-US" sz="2400" dirty="0">
              <a:solidFill>
                <a:schemeClr val="dk1"/>
              </a:solidFill>
              <a:latin typeface="+mn-lt"/>
              <a:ea typeface="+mn-ea"/>
            </a:endParaRPr>
          </a:p>
        </p:txBody>
      </p:sp>
      <p:sp>
        <p:nvSpPr>
          <p:cNvPr id="29" name="橢圓 17"/>
          <p:cNvSpPr>
            <a:spLocks noChangeArrowheads="1"/>
          </p:cNvSpPr>
          <p:nvPr/>
        </p:nvSpPr>
        <p:spPr bwMode="auto">
          <a:xfrm>
            <a:off x="4863847" y="3307031"/>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0</a:t>
            </a:r>
            <a:endParaRPr lang="zh-TW" altLang="en-US" sz="2400" dirty="0">
              <a:solidFill>
                <a:schemeClr val="dk1"/>
              </a:solidFill>
              <a:latin typeface="+mn-lt"/>
              <a:ea typeface="+mn-ea"/>
            </a:endParaRPr>
          </a:p>
        </p:txBody>
      </p:sp>
      <p:sp>
        <p:nvSpPr>
          <p:cNvPr id="30" name="橢圓 18"/>
          <p:cNvSpPr>
            <a:spLocks noChangeArrowheads="1"/>
          </p:cNvSpPr>
          <p:nvPr/>
        </p:nvSpPr>
        <p:spPr bwMode="auto">
          <a:xfrm>
            <a:off x="5705222" y="3307031"/>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-3</a:t>
            </a:r>
            <a:endParaRPr lang="zh-TW" altLang="en-US" sz="2400" dirty="0">
              <a:solidFill>
                <a:schemeClr val="dk1"/>
              </a:solidFill>
              <a:latin typeface="+mn-lt"/>
              <a:ea typeface="+mn-ea"/>
            </a:endParaRPr>
          </a:p>
        </p:txBody>
      </p:sp>
      <p:sp>
        <p:nvSpPr>
          <p:cNvPr id="31" name="橢圓 19"/>
          <p:cNvSpPr>
            <a:spLocks noChangeArrowheads="1"/>
          </p:cNvSpPr>
          <p:nvPr/>
        </p:nvSpPr>
        <p:spPr bwMode="auto">
          <a:xfrm>
            <a:off x="3179509" y="4165868"/>
            <a:ext cx="719138" cy="719138"/>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-3</a:t>
            </a:r>
            <a:endParaRPr lang="zh-TW" altLang="en-US" sz="2400" dirty="0">
              <a:solidFill>
                <a:schemeClr val="dk1"/>
              </a:solidFill>
              <a:latin typeface="+mn-lt"/>
              <a:ea typeface="+mn-ea"/>
            </a:endParaRPr>
          </a:p>
        </p:txBody>
      </p:sp>
      <p:sp>
        <p:nvSpPr>
          <p:cNvPr id="32" name="橢圓 20"/>
          <p:cNvSpPr>
            <a:spLocks noChangeArrowheads="1"/>
          </p:cNvSpPr>
          <p:nvPr/>
        </p:nvSpPr>
        <p:spPr bwMode="auto">
          <a:xfrm>
            <a:off x="4020884" y="4165868"/>
            <a:ext cx="720725" cy="719138"/>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-3</a:t>
            </a:r>
            <a:endParaRPr lang="zh-TW" altLang="en-US" sz="2400" dirty="0">
              <a:solidFill>
                <a:schemeClr val="dk1"/>
              </a:solidFill>
              <a:latin typeface="+mn-lt"/>
              <a:ea typeface="+mn-ea"/>
            </a:endParaRPr>
          </a:p>
        </p:txBody>
      </p:sp>
      <p:sp>
        <p:nvSpPr>
          <p:cNvPr id="33" name="橢圓 21"/>
          <p:cNvSpPr>
            <a:spLocks noChangeArrowheads="1"/>
          </p:cNvSpPr>
          <p:nvPr/>
        </p:nvSpPr>
        <p:spPr bwMode="auto">
          <a:xfrm>
            <a:off x="4863847" y="4165868"/>
            <a:ext cx="719137" cy="719138"/>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0</a:t>
            </a:r>
            <a:endParaRPr lang="zh-TW" altLang="en-US" sz="2400" dirty="0">
              <a:solidFill>
                <a:schemeClr val="dk1"/>
              </a:solidFill>
              <a:latin typeface="+mn-lt"/>
              <a:ea typeface="+mn-ea"/>
            </a:endParaRPr>
          </a:p>
        </p:txBody>
      </p:sp>
      <p:sp>
        <p:nvSpPr>
          <p:cNvPr id="34" name="橢圓 22"/>
          <p:cNvSpPr>
            <a:spLocks noChangeArrowheads="1"/>
          </p:cNvSpPr>
          <p:nvPr/>
        </p:nvSpPr>
        <p:spPr bwMode="auto">
          <a:xfrm>
            <a:off x="5705222" y="4165868"/>
            <a:ext cx="719137" cy="719138"/>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1</a:t>
            </a:r>
            <a:endParaRPr lang="zh-TW" altLang="en-US" sz="2400" dirty="0">
              <a:solidFill>
                <a:schemeClr val="dk1"/>
              </a:solidFill>
              <a:latin typeface="+mn-lt"/>
              <a:ea typeface="+mn-ea"/>
            </a:endParaRPr>
          </a:p>
        </p:txBody>
      </p:sp>
      <p:sp>
        <p:nvSpPr>
          <p:cNvPr id="35" name="橢圓 23"/>
          <p:cNvSpPr>
            <a:spLocks noChangeArrowheads="1"/>
          </p:cNvSpPr>
          <p:nvPr/>
        </p:nvSpPr>
        <p:spPr bwMode="auto">
          <a:xfrm>
            <a:off x="3179509" y="4965968"/>
            <a:ext cx="719138" cy="719138"/>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3</a:t>
            </a:r>
            <a:endParaRPr lang="zh-TW" altLang="en-US" sz="2400" dirty="0">
              <a:solidFill>
                <a:schemeClr val="dk1"/>
              </a:solidFill>
              <a:latin typeface="+mn-lt"/>
              <a:ea typeface="+mn-ea"/>
            </a:endParaRPr>
          </a:p>
        </p:txBody>
      </p:sp>
      <p:sp>
        <p:nvSpPr>
          <p:cNvPr id="36" name="橢圓 24"/>
          <p:cNvSpPr>
            <a:spLocks noChangeArrowheads="1"/>
          </p:cNvSpPr>
          <p:nvPr/>
        </p:nvSpPr>
        <p:spPr bwMode="auto">
          <a:xfrm>
            <a:off x="4020884" y="4965968"/>
            <a:ext cx="720725" cy="719138"/>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-2</a:t>
            </a:r>
            <a:endParaRPr lang="zh-TW" altLang="en-US" sz="2400" dirty="0">
              <a:solidFill>
                <a:schemeClr val="dk1"/>
              </a:solidFill>
              <a:latin typeface="+mn-lt"/>
              <a:ea typeface="+mn-ea"/>
            </a:endParaRPr>
          </a:p>
        </p:txBody>
      </p:sp>
      <p:sp>
        <p:nvSpPr>
          <p:cNvPr id="37" name="橢圓 25"/>
          <p:cNvSpPr>
            <a:spLocks noChangeArrowheads="1"/>
          </p:cNvSpPr>
          <p:nvPr/>
        </p:nvSpPr>
        <p:spPr bwMode="auto">
          <a:xfrm>
            <a:off x="4863847" y="4965968"/>
            <a:ext cx="719137" cy="719138"/>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-2</a:t>
            </a:r>
            <a:endParaRPr lang="zh-TW" altLang="en-US" sz="2400" dirty="0">
              <a:solidFill>
                <a:schemeClr val="dk1"/>
              </a:solidFill>
              <a:latin typeface="+mn-lt"/>
              <a:ea typeface="+mn-ea"/>
            </a:endParaRPr>
          </a:p>
        </p:txBody>
      </p:sp>
      <p:sp>
        <p:nvSpPr>
          <p:cNvPr id="38" name="橢圓 26"/>
          <p:cNvSpPr>
            <a:spLocks noChangeArrowheads="1"/>
          </p:cNvSpPr>
          <p:nvPr/>
        </p:nvSpPr>
        <p:spPr bwMode="auto">
          <a:xfrm>
            <a:off x="5705222" y="4965968"/>
            <a:ext cx="719137" cy="719138"/>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dist="20000" dir="5400000" rotWithShape="0">
              <a:srgbClr val="808080">
                <a:alpha val="37999"/>
              </a:srgbClr>
            </a:outerShdw>
          </a:effectLst>
        </p:spPr>
        <p:txBody>
          <a:bodyPr anchor="ctr"/>
          <a:lstStyle/>
          <a:p>
            <a:pPr algn="ctr">
              <a:defRPr/>
            </a:pPr>
            <a:r>
              <a:rPr lang="en-US" altLang="zh-TW" sz="2400" dirty="0">
                <a:solidFill>
                  <a:schemeClr val="dk1"/>
                </a:solidFill>
                <a:latin typeface="+mn-lt"/>
                <a:ea typeface="+mn-ea"/>
              </a:rPr>
              <a:t>-1</a:t>
            </a:r>
            <a:endParaRPr lang="zh-TW" altLang="en-US" sz="2400" dirty="0">
              <a:solidFill>
                <a:schemeClr val="dk1"/>
              </a:solidFill>
              <a:latin typeface="+mn-lt"/>
              <a:ea typeface="+mn-ea"/>
            </a:endParaRPr>
          </a:p>
        </p:txBody>
      </p:sp>
      <p:sp>
        <p:nvSpPr>
          <p:cNvPr id="39" name="矩形 2"/>
          <p:cNvSpPr/>
          <p:nvPr/>
        </p:nvSpPr>
        <p:spPr>
          <a:xfrm>
            <a:off x="3179509" y="2506931"/>
            <a:ext cx="1562100" cy="15208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40" name="矩形 67"/>
          <p:cNvSpPr/>
          <p:nvPr/>
        </p:nvSpPr>
        <p:spPr>
          <a:xfrm>
            <a:off x="4863847" y="2506931"/>
            <a:ext cx="1560512" cy="15208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41" name="矩形 68"/>
          <p:cNvSpPr/>
          <p:nvPr/>
        </p:nvSpPr>
        <p:spPr>
          <a:xfrm>
            <a:off x="3179509" y="4162693"/>
            <a:ext cx="1562100" cy="15208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42" name="矩形 69"/>
          <p:cNvSpPr/>
          <p:nvPr/>
        </p:nvSpPr>
        <p:spPr>
          <a:xfrm>
            <a:off x="4863847" y="4162693"/>
            <a:ext cx="1560512" cy="15208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639237"/>
            <a:ext cx="1633537" cy="156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文字方塊 58"/>
          <p:cNvSpPr txBox="1">
            <a:spLocks noChangeArrowheads="1"/>
          </p:cNvSpPr>
          <p:nvPr/>
        </p:nvSpPr>
        <p:spPr bwMode="auto">
          <a:xfrm>
            <a:off x="729636" y="5186363"/>
            <a:ext cx="1447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n-US" altLang="zh-TW" sz="1600" b="1" dirty="0"/>
              <a:t>Filter\ Kernel</a:t>
            </a:r>
            <a:endParaRPr lang="zh-TW" altLang="en-US" sz="1600" b="1" dirty="0"/>
          </a:p>
        </p:txBody>
      </p:sp>
      <p:sp>
        <p:nvSpPr>
          <p:cNvPr id="44" name="向右箭號 21">
            <a:extLst>
              <a:ext uri="{FF2B5EF4-FFF2-40B4-BE49-F238E27FC236}">
                <a16:creationId xmlns:a16="http://schemas.microsoft.com/office/drawing/2014/main" id="{0108BC1D-520C-439B-B9F1-C3A098F9697F}"/>
              </a:ext>
            </a:extLst>
          </p:cNvPr>
          <p:cNvSpPr/>
          <p:nvPr/>
        </p:nvSpPr>
        <p:spPr>
          <a:xfrm rot="5400000">
            <a:off x="4487844" y="5532010"/>
            <a:ext cx="340808" cy="64382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TW" altLang="en-US"/>
          </a:p>
        </p:txBody>
      </p:sp>
      <p:sp>
        <p:nvSpPr>
          <p:cNvPr id="12" name="Slide Number Placeholder 11"/>
          <p:cNvSpPr>
            <a:spLocks noGrp="1"/>
          </p:cNvSpPr>
          <p:nvPr>
            <p:ph type="sldNum" sz="quarter" idx="12"/>
          </p:nvPr>
        </p:nvSpPr>
        <p:spPr/>
        <p:txBody>
          <a:bodyPr/>
          <a:lstStyle/>
          <a:p>
            <a:fld id="{292AF3CE-BEB3-4025-B3D1-E2978D5266F5}" type="slidenum">
              <a:rPr lang="en-IN" smtClean="0"/>
              <a:t>22</a:t>
            </a:fld>
            <a:endParaRPr lang="en-IN"/>
          </a:p>
        </p:txBody>
      </p:sp>
    </p:spTree>
    <p:extLst>
      <p:ext uri="{BB962C8B-B14F-4D97-AF65-F5344CB8AC3E}">
        <p14:creationId xmlns:p14="http://schemas.microsoft.com/office/powerpoint/2010/main" val="225700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24"/>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28"/>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27"/>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25"/>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6"/>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3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31"/>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32"/>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36"/>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33"/>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38"/>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37"/>
                                        </p:tgtEl>
                                        <p:attrNameLst>
                                          <p:attrName>style.visibility</p:attrName>
                                        </p:attrNameLst>
                                      </p:cBhvr>
                                      <p:to>
                                        <p:strVal val="hidden"/>
                                      </p:to>
                                    </p:set>
                                  </p:childTnLst>
                                </p:cTn>
                              </p:par>
                              <p:par>
                                <p:cTn id="79" presetID="1" presetClass="entr" presetSubtype="0" fill="hold" grpId="0"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30" grpId="0" animBg="1"/>
      <p:bldP spid="30" grpId="1" animBg="1"/>
      <p:bldP spid="31" grpId="0" animBg="1"/>
      <p:bldP spid="31" grpId="1" animBg="1"/>
      <p:bldP spid="32" grpId="0" animBg="1"/>
      <p:bldP spid="32" grpId="1" animBg="1"/>
      <p:bldP spid="33" grpId="0" animBg="1"/>
      <p:bldP spid="33" grpId="1" animBg="1"/>
      <p:bldP spid="34" grpId="0" animBg="1"/>
      <p:bldP spid="35" grpId="0" animBg="1"/>
      <p:bldP spid="36" grpId="0" animBg="1"/>
      <p:bldP spid="36" grpId="1" animBg="1"/>
      <p:bldP spid="37" grpId="0" animBg="1"/>
      <p:bldP spid="37" grpId="1" animBg="1"/>
      <p:bldP spid="38" grpId="0" animBg="1"/>
      <p:bldP spid="38" grpId="1" animBg="1"/>
      <p:bldP spid="39" grpId="0" animBg="1"/>
      <p:bldP spid="40" grpId="0" animBg="1"/>
      <p:bldP spid="41" grpId="0" animBg="1"/>
      <p:bldP spid="42" grpId="0" animBg="1"/>
      <p:bldP spid="4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標題 1"/>
          <p:cNvSpPr>
            <a:spLocks noGrp="1"/>
          </p:cNvSpPr>
          <p:nvPr>
            <p:ph type="title"/>
          </p:nvPr>
        </p:nvSpPr>
        <p:spPr>
          <a:xfrm>
            <a:off x="628650" y="365125"/>
            <a:ext cx="7886700" cy="895351"/>
          </a:xfrm>
        </p:spPr>
        <p:txBody>
          <a:bodyPr/>
          <a:lstStyle/>
          <a:p>
            <a:r>
              <a:rPr lang="en-US" altLang="zh-TW" dirty="0">
                <a:latin typeface="Times New Roman" panose="02020603050405020304" pitchFamily="18" charset="0"/>
                <a:ea typeface="ＭＳ Ｐゴシック" pitchFamily="34" charset="-128"/>
                <a:cs typeface="Times New Roman" panose="02020603050405020304" pitchFamily="18" charset="0"/>
              </a:rPr>
              <a:t>The whole CNN</a:t>
            </a:r>
            <a:endParaRPr lang="zh-TW" altLang="en-US" dirty="0">
              <a:latin typeface="Times New Roman" panose="02020603050405020304" pitchFamily="18" charset="0"/>
              <a:ea typeface="ＭＳ Ｐゴシック" pitchFamily="34" charset="-128"/>
              <a:cs typeface="Times New Roman" panose="02020603050405020304" pitchFamily="18" charset="0"/>
            </a:endParaRPr>
          </a:p>
        </p:txBody>
      </p:sp>
      <p:grpSp>
        <p:nvGrpSpPr>
          <p:cNvPr id="22531" name="群組 3"/>
          <p:cNvGrpSpPr>
            <a:grpSpLocks/>
          </p:cNvGrpSpPr>
          <p:nvPr/>
        </p:nvGrpSpPr>
        <p:grpSpPr bwMode="auto">
          <a:xfrm>
            <a:off x="749300" y="2274888"/>
            <a:ext cx="2906713" cy="3200400"/>
            <a:chOff x="-1626455" y="3999117"/>
            <a:chExt cx="2906568" cy="3201477"/>
          </a:xfrm>
        </p:grpSpPr>
        <p:pic>
          <p:nvPicPr>
            <p:cNvPr id="22562" name="圖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5400000" flipH="1">
              <a:off x="-1736746" y="4748962"/>
              <a:ext cx="3201477" cy="170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字方塊 5"/>
            <p:cNvSpPr txBox="1"/>
            <p:nvPr/>
          </p:nvSpPr>
          <p:spPr>
            <a:xfrm>
              <a:off x="-1626455" y="5442856"/>
              <a:ext cx="2906568" cy="707886"/>
            </a:xfrm>
            <a:prstGeom prst="rect">
              <a:avLst/>
            </a:prstGeom>
          </p:spPr>
          <p:style>
            <a:lnRef idx="0">
              <a:schemeClr val="accent5"/>
            </a:lnRef>
            <a:fillRef idx="3">
              <a:schemeClr val="accent5"/>
            </a:fillRef>
            <a:effectRef idx="3">
              <a:schemeClr val="accent5"/>
            </a:effectRef>
            <a:fontRef idx="minor">
              <a:schemeClr val="lt1"/>
            </a:fontRef>
          </p:style>
          <p:txBody>
            <a:bodyPr>
              <a:spAutoFit/>
            </a:bodyPr>
            <a:lstStyle/>
            <a:p>
              <a:pPr algn="ctr">
                <a:defRPr/>
              </a:pPr>
              <a:r>
                <a:rPr lang="en-US" altLang="zh-TW" sz="2000" dirty="0">
                  <a:solidFill>
                    <a:srgbClr val="000000"/>
                  </a:solidFill>
                </a:rPr>
                <a:t>Fully Connected Feedforward network</a:t>
              </a:r>
              <a:endParaRPr lang="zh-TW" altLang="en-US" sz="2000" dirty="0">
                <a:solidFill>
                  <a:srgbClr val="000000"/>
                </a:solidFill>
              </a:endParaRPr>
            </a:p>
          </p:txBody>
        </p:sp>
      </p:grpSp>
      <p:pic>
        <p:nvPicPr>
          <p:cNvPr id="22532" name="Picture 2" descr="http://s.hswstatic.com/gif/whiskers-s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92087"/>
            <a:ext cx="177165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文字方塊 8"/>
          <p:cNvSpPr txBox="1">
            <a:spLocks noChangeArrowheads="1"/>
          </p:cNvSpPr>
          <p:nvPr/>
        </p:nvSpPr>
        <p:spPr bwMode="auto">
          <a:xfrm>
            <a:off x="1277938" y="1706563"/>
            <a:ext cx="20462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n-US" altLang="zh-TW" sz="2400"/>
              <a:t>cat dog ……</a:t>
            </a:r>
            <a:endParaRPr lang="zh-TW" altLang="en-US" sz="2400"/>
          </a:p>
        </p:txBody>
      </p:sp>
      <p:sp>
        <p:nvSpPr>
          <p:cNvPr id="10" name="矩形 10"/>
          <p:cNvSpPr/>
          <p:nvPr/>
        </p:nvSpPr>
        <p:spPr>
          <a:xfrm>
            <a:off x="5249923" y="1929505"/>
            <a:ext cx="1736724" cy="556488"/>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sz="2000" dirty="0">
                <a:solidFill>
                  <a:srgbClr val="000000"/>
                </a:solidFill>
              </a:rPr>
              <a:t>Convolution</a:t>
            </a:r>
            <a:endParaRPr lang="zh-TW" altLang="en-US" sz="2000" dirty="0">
              <a:solidFill>
                <a:srgbClr val="000000"/>
              </a:solidFill>
            </a:endParaRPr>
          </a:p>
        </p:txBody>
      </p:sp>
      <p:sp>
        <p:nvSpPr>
          <p:cNvPr id="11" name="矩形 12"/>
          <p:cNvSpPr/>
          <p:nvPr/>
        </p:nvSpPr>
        <p:spPr>
          <a:xfrm>
            <a:off x="5249923" y="3029517"/>
            <a:ext cx="1736724" cy="556488"/>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000" dirty="0">
                <a:solidFill>
                  <a:srgbClr val="000000"/>
                </a:solidFill>
              </a:rPr>
              <a:t>Max Pooling</a:t>
            </a:r>
            <a:endParaRPr lang="zh-TW" altLang="en-US" sz="2000" dirty="0">
              <a:solidFill>
                <a:srgbClr val="000000"/>
              </a:solidFill>
            </a:endParaRPr>
          </a:p>
        </p:txBody>
      </p:sp>
      <p:sp>
        <p:nvSpPr>
          <p:cNvPr id="12" name="矩形 13"/>
          <p:cNvSpPr/>
          <p:nvPr/>
        </p:nvSpPr>
        <p:spPr>
          <a:xfrm>
            <a:off x="5249923" y="4097730"/>
            <a:ext cx="1736724" cy="556488"/>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sz="2000" dirty="0">
                <a:solidFill>
                  <a:srgbClr val="000000"/>
                </a:solidFill>
              </a:rPr>
              <a:t>Convolution</a:t>
            </a:r>
            <a:endParaRPr lang="zh-TW" altLang="en-US" sz="2000" dirty="0">
              <a:solidFill>
                <a:srgbClr val="000000"/>
              </a:solidFill>
            </a:endParaRPr>
          </a:p>
        </p:txBody>
      </p:sp>
      <p:sp>
        <p:nvSpPr>
          <p:cNvPr id="13" name="矩形 14"/>
          <p:cNvSpPr/>
          <p:nvPr/>
        </p:nvSpPr>
        <p:spPr>
          <a:xfrm>
            <a:off x="5249923" y="5130982"/>
            <a:ext cx="1736724" cy="556488"/>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000" dirty="0">
                <a:solidFill>
                  <a:srgbClr val="000000"/>
                </a:solidFill>
              </a:rPr>
              <a:t>Max Pooling</a:t>
            </a:r>
            <a:endParaRPr lang="zh-TW" altLang="en-US" sz="2000" dirty="0">
              <a:solidFill>
                <a:srgbClr val="000000"/>
              </a:solidFill>
            </a:endParaRPr>
          </a:p>
        </p:txBody>
      </p:sp>
      <p:sp>
        <p:nvSpPr>
          <p:cNvPr id="14" name="文字方塊 15"/>
          <p:cNvSpPr txBox="1"/>
          <p:nvPr/>
        </p:nvSpPr>
        <p:spPr>
          <a:xfrm>
            <a:off x="3324218" y="6055666"/>
            <a:ext cx="1556991" cy="461665"/>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algn="ctr">
              <a:defRPr/>
            </a:pPr>
            <a:r>
              <a:rPr lang="en-US" altLang="zh-TW" sz="2400" dirty="0">
                <a:solidFill>
                  <a:srgbClr val="000000"/>
                </a:solidFill>
              </a:rPr>
              <a:t>Flattened</a:t>
            </a:r>
            <a:endParaRPr lang="zh-TW" altLang="en-US" sz="2400" dirty="0">
              <a:solidFill>
                <a:srgbClr val="000000"/>
              </a:solidFill>
            </a:endParaRPr>
          </a:p>
        </p:txBody>
      </p:sp>
      <p:sp>
        <p:nvSpPr>
          <p:cNvPr id="15" name="向下箭號 11"/>
          <p:cNvSpPr/>
          <p:nvPr/>
        </p:nvSpPr>
        <p:spPr>
          <a:xfrm>
            <a:off x="5868988" y="1450975"/>
            <a:ext cx="546100" cy="44291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TW" altLang="en-US"/>
          </a:p>
        </p:txBody>
      </p:sp>
      <p:sp>
        <p:nvSpPr>
          <p:cNvPr id="16" name="向下箭號 17"/>
          <p:cNvSpPr/>
          <p:nvPr/>
        </p:nvSpPr>
        <p:spPr>
          <a:xfrm>
            <a:off x="5868988" y="2562225"/>
            <a:ext cx="546100" cy="44291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TW" altLang="en-US"/>
          </a:p>
        </p:txBody>
      </p:sp>
      <p:sp>
        <p:nvSpPr>
          <p:cNvPr id="17" name="向下箭號 18"/>
          <p:cNvSpPr/>
          <p:nvPr/>
        </p:nvSpPr>
        <p:spPr>
          <a:xfrm>
            <a:off x="5868988" y="3654425"/>
            <a:ext cx="546100" cy="44132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TW" altLang="en-US"/>
          </a:p>
        </p:txBody>
      </p:sp>
      <p:sp>
        <p:nvSpPr>
          <p:cNvPr id="18" name="向下箭號 19"/>
          <p:cNvSpPr/>
          <p:nvPr/>
        </p:nvSpPr>
        <p:spPr>
          <a:xfrm>
            <a:off x="5868988" y="4689475"/>
            <a:ext cx="546100" cy="44132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TW" altLang="en-US"/>
          </a:p>
        </p:txBody>
      </p:sp>
      <p:sp>
        <p:nvSpPr>
          <p:cNvPr id="19" name="右彎箭號 16"/>
          <p:cNvSpPr/>
          <p:nvPr/>
        </p:nvSpPr>
        <p:spPr>
          <a:xfrm rot="10800000">
            <a:off x="4881563" y="5753100"/>
            <a:ext cx="1377950" cy="752475"/>
          </a:xfrm>
          <a:prstGeom prst="bentArrow">
            <a:avLst>
              <a:gd name="adj1" fmla="val 36585"/>
              <a:gd name="adj2" fmla="val 25000"/>
              <a:gd name="adj3" fmla="val 25000"/>
              <a:gd name="adj4" fmla="val 43750"/>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TW" altLang="en-US">
              <a:solidFill>
                <a:schemeClr val="tx1"/>
              </a:solidFill>
            </a:endParaRPr>
          </a:p>
        </p:txBody>
      </p:sp>
      <p:sp>
        <p:nvSpPr>
          <p:cNvPr id="20" name="右彎箭號 21"/>
          <p:cNvSpPr/>
          <p:nvPr/>
        </p:nvSpPr>
        <p:spPr>
          <a:xfrm rot="16200000">
            <a:off x="2154237" y="5340351"/>
            <a:ext cx="968375" cy="1238250"/>
          </a:xfrm>
          <a:prstGeom prst="bentArrow">
            <a:avLst>
              <a:gd name="adj1" fmla="val 28061"/>
              <a:gd name="adj2" fmla="val 25000"/>
              <a:gd name="adj3" fmla="val 25000"/>
              <a:gd name="adj4" fmla="val 43750"/>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TW" altLang="en-US">
              <a:solidFill>
                <a:schemeClr val="tx1"/>
              </a:solidFill>
            </a:endParaRPr>
          </a:p>
        </p:txBody>
      </p:sp>
      <p:sp>
        <p:nvSpPr>
          <p:cNvPr id="21" name="矩形 23"/>
          <p:cNvSpPr/>
          <p:nvPr/>
        </p:nvSpPr>
        <p:spPr>
          <a:xfrm>
            <a:off x="628650" y="2562225"/>
            <a:ext cx="4368800" cy="4071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2" name="文字方塊 24"/>
          <p:cNvSpPr txBox="1"/>
          <p:nvPr/>
        </p:nvSpPr>
        <p:spPr>
          <a:xfrm>
            <a:off x="6705600" y="3657600"/>
            <a:ext cx="2097183" cy="461665"/>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pPr>
              <a:defRPr/>
            </a:pPr>
            <a:r>
              <a:rPr lang="en-US" altLang="zh-TW" sz="2400" dirty="0"/>
              <a:t>A new image</a:t>
            </a:r>
            <a:endParaRPr lang="zh-TW" altLang="en-US" sz="2400" dirty="0"/>
          </a:p>
        </p:txBody>
      </p:sp>
      <p:sp>
        <p:nvSpPr>
          <p:cNvPr id="23" name="文字方塊 26"/>
          <p:cNvSpPr txBox="1"/>
          <p:nvPr/>
        </p:nvSpPr>
        <p:spPr>
          <a:xfrm>
            <a:off x="6477000" y="5943600"/>
            <a:ext cx="2097183" cy="461665"/>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pPr>
              <a:defRPr/>
            </a:pPr>
            <a:r>
              <a:rPr lang="en-US" altLang="zh-TW" sz="2400" dirty="0"/>
              <a:t>A new image</a:t>
            </a:r>
            <a:endParaRPr lang="zh-TW" altLang="en-US" sz="2400" dirty="0"/>
          </a:p>
        </p:txBody>
      </p:sp>
      <p:sp>
        <p:nvSpPr>
          <p:cNvPr id="6" name="Slide Number Placeholder 5"/>
          <p:cNvSpPr>
            <a:spLocks noGrp="1"/>
          </p:cNvSpPr>
          <p:nvPr>
            <p:ph type="sldNum" sz="quarter" idx="12"/>
          </p:nvPr>
        </p:nvSpPr>
        <p:spPr/>
        <p:txBody>
          <a:bodyPr/>
          <a:lstStyle/>
          <a:p>
            <a:fld id="{292AF3CE-BEB3-4025-B3D1-E2978D5266F5}" type="slidenum">
              <a:rPr lang="en-IN" smtClean="0"/>
              <a:t>23</a:t>
            </a:fld>
            <a:endParaRPr lang="en-IN"/>
          </a:p>
        </p:txBody>
      </p:sp>
    </p:spTree>
    <p:extLst>
      <p:ext uri="{BB962C8B-B14F-4D97-AF65-F5344CB8AC3E}">
        <p14:creationId xmlns:p14="http://schemas.microsoft.com/office/powerpoint/2010/main" val="1239860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矩形 9"/>
          <p:cNvSpPr>
            <a:spLocks noChangeArrowheads="1"/>
          </p:cNvSpPr>
          <p:nvPr/>
        </p:nvSpPr>
        <p:spPr bwMode="auto">
          <a:xfrm>
            <a:off x="2819400" y="252118"/>
            <a:ext cx="37192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n-US" altLang="zh-TW" sz="2800" b="1" dirty="0"/>
              <a:t>CNN Implementation</a:t>
            </a:r>
            <a:endParaRPr lang="zh-TW" altLang="en-US" sz="2800" b="1" dirty="0"/>
          </a:p>
        </p:txBody>
      </p:sp>
      <p:sp>
        <p:nvSpPr>
          <p:cNvPr id="6" name="矩形 28"/>
          <p:cNvSpPr/>
          <p:nvPr/>
        </p:nvSpPr>
        <p:spPr>
          <a:xfrm>
            <a:off x="6308508" y="1874056"/>
            <a:ext cx="1736724" cy="556488"/>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sz="2000" dirty="0">
                <a:solidFill>
                  <a:srgbClr val="000000"/>
                </a:solidFill>
              </a:rPr>
              <a:t>Convolution</a:t>
            </a:r>
            <a:endParaRPr lang="zh-TW" altLang="en-US" sz="2000" dirty="0">
              <a:solidFill>
                <a:srgbClr val="000000"/>
              </a:solidFill>
            </a:endParaRPr>
          </a:p>
        </p:txBody>
      </p:sp>
      <p:sp>
        <p:nvSpPr>
          <p:cNvPr id="7" name="矩形 29"/>
          <p:cNvSpPr/>
          <p:nvPr/>
        </p:nvSpPr>
        <p:spPr>
          <a:xfrm>
            <a:off x="6308508" y="2974068"/>
            <a:ext cx="1736724" cy="556488"/>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000" dirty="0">
                <a:solidFill>
                  <a:srgbClr val="000000"/>
                </a:solidFill>
              </a:rPr>
              <a:t>Max Pooling</a:t>
            </a:r>
            <a:endParaRPr lang="zh-TW" altLang="en-US" sz="2000" dirty="0">
              <a:solidFill>
                <a:srgbClr val="000000"/>
              </a:solidFill>
            </a:endParaRPr>
          </a:p>
        </p:txBody>
      </p:sp>
      <p:sp>
        <p:nvSpPr>
          <p:cNvPr id="8" name="矩形 30"/>
          <p:cNvSpPr/>
          <p:nvPr/>
        </p:nvSpPr>
        <p:spPr>
          <a:xfrm>
            <a:off x="6308508" y="4042281"/>
            <a:ext cx="1736724" cy="556488"/>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sz="2000" dirty="0">
                <a:solidFill>
                  <a:srgbClr val="000000"/>
                </a:solidFill>
              </a:rPr>
              <a:t>Convolution</a:t>
            </a:r>
            <a:endParaRPr lang="zh-TW" altLang="en-US" sz="2000" dirty="0">
              <a:solidFill>
                <a:srgbClr val="000000"/>
              </a:solidFill>
            </a:endParaRPr>
          </a:p>
        </p:txBody>
      </p:sp>
      <p:sp>
        <p:nvSpPr>
          <p:cNvPr id="9" name="矩形 31"/>
          <p:cNvSpPr/>
          <p:nvPr/>
        </p:nvSpPr>
        <p:spPr>
          <a:xfrm>
            <a:off x="6308508" y="5075533"/>
            <a:ext cx="1736724" cy="556488"/>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000" dirty="0">
                <a:solidFill>
                  <a:srgbClr val="000000"/>
                </a:solidFill>
              </a:rPr>
              <a:t>Max Pooling</a:t>
            </a:r>
            <a:endParaRPr lang="zh-TW" altLang="en-US" sz="2000" dirty="0">
              <a:solidFill>
                <a:srgbClr val="000000"/>
              </a:solidFill>
            </a:endParaRPr>
          </a:p>
        </p:txBody>
      </p:sp>
      <p:sp>
        <p:nvSpPr>
          <p:cNvPr id="10" name="向下箭號 11"/>
          <p:cNvSpPr/>
          <p:nvPr/>
        </p:nvSpPr>
        <p:spPr>
          <a:xfrm>
            <a:off x="6927850" y="1397000"/>
            <a:ext cx="546100" cy="44132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TW" altLang="en-US"/>
          </a:p>
        </p:txBody>
      </p:sp>
      <p:sp>
        <p:nvSpPr>
          <p:cNvPr id="11" name="向下箭號 17"/>
          <p:cNvSpPr/>
          <p:nvPr/>
        </p:nvSpPr>
        <p:spPr>
          <a:xfrm>
            <a:off x="6927850" y="2506663"/>
            <a:ext cx="546100" cy="44291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TW" altLang="en-US"/>
          </a:p>
        </p:txBody>
      </p:sp>
      <p:sp>
        <p:nvSpPr>
          <p:cNvPr id="12" name="向下箭號 18"/>
          <p:cNvSpPr/>
          <p:nvPr/>
        </p:nvSpPr>
        <p:spPr>
          <a:xfrm>
            <a:off x="6927850" y="3598863"/>
            <a:ext cx="546100" cy="44132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TW" altLang="en-US"/>
          </a:p>
        </p:txBody>
      </p:sp>
      <p:sp>
        <p:nvSpPr>
          <p:cNvPr id="13" name="向下箭號 19"/>
          <p:cNvSpPr/>
          <p:nvPr/>
        </p:nvSpPr>
        <p:spPr>
          <a:xfrm>
            <a:off x="6927850" y="4633913"/>
            <a:ext cx="546100" cy="44132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TW" altLang="en-US"/>
          </a:p>
        </p:txBody>
      </p:sp>
      <p:sp>
        <p:nvSpPr>
          <p:cNvPr id="25622" name="文字方塊 41"/>
          <p:cNvSpPr txBox="1">
            <a:spLocks noChangeArrowheads="1"/>
          </p:cNvSpPr>
          <p:nvPr/>
        </p:nvSpPr>
        <p:spPr bwMode="auto">
          <a:xfrm>
            <a:off x="6191250" y="973138"/>
            <a:ext cx="20462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n-US" altLang="zh-TW" sz="2000"/>
              <a:t>Input</a:t>
            </a:r>
            <a:endParaRPr lang="zh-TW" altLang="en-US" sz="2000"/>
          </a:p>
        </p:txBody>
      </p:sp>
      <p:pic>
        <p:nvPicPr>
          <p:cNvPr id="15" name="圖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4850" y="1874838"/>
            <a:ext cx="48672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圖片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0175" y="3119438"/>
            <a:ext cx="41719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圖片 4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52525" y="4197350"/>
            <a:ext cx="441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圖片 4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52550" y="5238750"/>
            <a:ext cx="42195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文字方塊 22"/>
          <p:cNvSpPr txBox="1">
            <a:spLocks noChangeArrowheads="1"/>
          </p:cNvSpPr>
          <p:nvPr/>
        </p:nvSpPr>
        <p:spPr bwMode="auto">
          <a:xfrm>
            <a:off x="3889375" y="1333500"/>
            <a:ext cx="1674813" cy="40005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dist="20000" dir="5400000" rotWithShape="0">
              <a:srgbClr val="808080">
                <a:alpha val="37999"/>
              </a:srgbClr>
            </a:outerShdw>
          </a:effectLst>
        </p:spPr>
        <p:txBody>
          <a:bodyPr>
            <a:spAutoFit/>
          </a:bodyPr>
          <a:lstStyle/>
          <a:p>
            <a:pPr algn="ctr">
              <a:defRPr/>
            </a:pPr>
            <a:r>
              <a:rPr lang="en-US" altLang="zh-TW" sz="2000" dirty="0">
                <a:solidFill>
                  <a:schemeClr val="dk1"/>
                </a:solidFill>
                <a:latin typeface="+mn-lt"/>
                <a:ea typeface="+mn-ea"/>
              </a:rPr>
              <a:t>1 x 28 x 28</a:t>
            </a:r>
            <a:endParaRPr lang="zh-TW" altLang="en-US" sz="2000" dirty="0">
              <a:solidFill>
                <a:schemeClr val="dk1"/>
              </a:solidFill>
              <a:latin typeface="+mn-lt"/>
              <a:ea typeface="+mn-ea"/>
            </a:endParaRPr>
          </a:p>
        </p:txBody>
      </p:sp>
      <p:sp>
        <p:nvSpPr>
          <p:cNvPr id="20" name="文字方塊 23"/>
          <p:cNvSpPr txBox="1">
            <a:spLocks noChangeArrowheads="1"/>
          </p:cNvSpPr>
          <p:nvPr/>
        </p:nvSpPr>
        <p:spPr bwMode="auto">
          <a:xfrm>
            <a:off x="3886200" y="2514600"/>
            <a:ext cx="1674813" cy="40005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dist="20000" dir="5400000" rotWithShape="0">
              <a:srgbClr val="808080">
                <a:alpha val="37999"/>
              </a:srgbClr>
            </a:outerShdw>
          </a:effectLst>
        </p:spPr>
        <p:txBody>
          <a:bodyPr>
            <a:spAutoFit/>
          </a:bodyPr>
          <a:lstStyle/>
          <a:p>
            <a:pPr algn="ctr">
              <a:defRPr/>
            </a:pPr>
            <a:r>
              <a:rPr lang="en-US" altLang="zh-TW" sz="2000" dirty="0">
                <a:solidFill>
                  <a:schemeClr val="dk1"/>
                </a:solidFill>
                <a:latin typeface="+mn-lt"/>
                <a:ea typeface="+mn-ea"/>
              </a:rPr>
              <a:t>25 x 26 x 26</a:t>
            </a:r>
            <a:endParaRPr lang="zh-TW" altLang="en-US" sz="2000" dirty="0">
              <a:solidFill>
                <a:schemeClr val="dk1"/>
              </a:solidFill>
              <a:latin typeface="+mn-lt"/>
              <a:ea typeface="+mn-ea"/>
            </a:endParaRPr>
          </a:p>
        </p:txBody>
      </p:sp>
      <p:sp>
        <p:nvSpPr>
          <p:cNvPr id="21" name="文字方塊 24"/>
          <p:cNvSpPr txBox="1">
            <a:spLocks noChangeArrowheads="1"/>
          </p:cNvSpPr>
          <p:nvPr/>
        </p:nvSpPr>
        <p:spPr bwMode="auto">
          <a:xfrm>
            <a:off x="3889375" y="3513138"/>
            <a:ext cx="1674813" cy="40005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dist="20000" dir="5400000" rotWithShape="0">
              <a:srgbClr val="808080">
                <a:alpha val="37999"/>
              </a:srgbClr>
            </a:outerShdw>
          </a:effectLst>
        </p:spPr>
        <p:txBody>
          <a:bodyPr>
            <a:spAutoFit/>
          </a:bodyPr>
          <a:lstStyle/>
          <a:p>
            <a:pPr algn="ctr">
              <a:defRPr/>
            </a:pPr>
            <a:r>
              <a:rPr lang="en-US" altLang="zh-TW" sz="2000" dirty="0">
                <a:solidFill>
                  <a:schemeClr val="dk1"/>
                </a:solidFill>
                <a:latin typeface="+mn-lt"/>
                <a:ea typeface="+mn-ea"/>
              </a:rPr>
              <a:t>25 x 13 x 13</a:t>
            </a:r>
            <a:endParaRPr lang="zh-TW" altLang="en-US" sz="2000" dirty="0">
              <a:solidFill>
                <a:schemeClr val="dk1"/>
              </a:solidFill>
              <a:latin typeface="+mn-lt"/>
              <a:ea typeface="+mn-ea"/>
            </a:endParaRPr>
          </a:p>
        </p:txBody>
      </p:sp>
      <p:sp>
        <p:nvSpPr>
          <p:cNvPr id="22" name="文字方塊 25"/>
          <p:cNvSpPr txBox="1">
            <a:spLocks noChangeArrowheads="1"/>
          </p:cNvSpPr>
          <p:nvPr/>
        </p:nvSpPr>
        <p:spPr bwMode="auto">
          <a:xfrm>
            <a:off x="3889375" y="4595813"/>
            <a:ext cx="1674813" cy="40005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dist="20000" dir="5400000" rotWithShape="0">
              <a:srgbClr val="808080">
                <a:alpha val="37999"/>
              </a:srgbClr>
            </a:outerShdw>
          </a:effectLst>
        </p:spPr>
        <p:txBody>
          <a:bodyPr>
            <a:spAutoFit/>
          </a:bodyPr>
          <a:lstStyle/>
          <a:p>
            <a:pPr algn="ctr">
              <a:defRPr/>
            </a:pPr>
            <a:r>
              <a:rPr lang="en-US" altLang="zh-TW" sz="2000" dirty="0">
                <a:solidFill>
                  <a:schemeClr val="dk1"/>
                </a:solidFill>
                <a:latin typeface="+mn-lt"/>
                <a:ea typeface="+mn-ea"/>
              </a:rPr>
              <a:t>50 x 11 x 11</a:t>
            </a:r>
            <a:endParaRPr lang="zh-TW" altLang="en-US" sz="2000" dirty="0">
              <a:solidFill>
                <a:schemeClr val="dk1"/>
              </a:solidFill>
              <a:latin typeface="+mn-lt"/>
              <a:ea typeface="+mn-ea"/>
            </a:endParaRPr>
          </a:p>
        </p:txBody>
      </p:sp>
      <p:sp>
        <p:nvSpPr>
          <p:cNvPr id="23" name="文字方塊 26"/>
          <p:cNvSpPr txBox="1">
            <a:spLocks noChangeArrowheads="1"/>
          </p:cNvSpPr>
          <p:nvPr/>
        </p:nvSpPr>
        <p:spPr bwMode="auto">
          <a:xfrm>
            <a:off x="3889375" y="5624513"/>
            <a:ext cx="1674813" cy="40005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dist="20000" dir="5400000" rotWithShape="0">
              <a:srgbClr val="808080">
                <a:alpha val="37999"/>
              </a:srgbClr>
            </a:outerShdw>
          </a:effectLst>
        </p:spPr>
        <p:txBody>
          <a:bodyPr>
            <a:spAutoFit/>
          </a:bodyPr>
          <a:lstStyle/>
          <a:p>
            <a:pPr algn="ctr">
              <a:defRPr/>
            </a:pPr>
            <a:r>
              <a:rPr lang="en-US" altLang="zh-TW" sz="2000" dirty="0">
                <a:solidFill>
                  <a:schemeClr val="dk1"/>
                </a:solidFill>
                <a:latin typeface="+mn-lt"/>
                <a:ea typeface="+mn-ea"/>
              </a:rPr>
              <a:t>50 x 5 x 5</a:t>
            </a:r>
            <a:endParaRPr lang="zh-TW" altLang="en-US" sz="2000" dirty="0">
              <a:solidFill>
                <a:schemeClr val="dk1"/>
              </a:solidFill>
              <a:latin typeface="+mn-lt"/>
              <a:ea typeface="+mn-ea"/>
            </a:endParaRPr>
          </a:p>
        </p:txBody>
      </p:sp>
      <p:cxnSp>
        <p:nvCxnSpPr>
          <p:cNvPr id="24" name="直線單箭頭接點 32"/>
          <p:cNvCxnSpPr/>
          <p:nvPr/>
        </p:nvCxnSpPr>
        <p:spPr>
          <a:xfrm flipH="1" flipV="1">
            <a:off x="5572125" y="2151063"/>
            <a:ext cx="736600" cy="158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37"/>
          <p:cNvCxnSpPr/>
          <p:nvPr/>
        </p:nvCxnSpPr>
        <p:spPr>
          <a:xfrm flipH="1" flipV="1">
            <a:off x="5572125" y="3249613"/>
            <a:ext cx="736600" cy="3175"/>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38"/>
          <p:cNvCxnSpPr/>
          <p:nvPr/>
        </p:nvCxnSpPr>
        <p:spPr>
          <a:xfrm flipH="1" flipV="1">
            <a:off x="5572125" y="4352925"/>
            <a:ext cx="736600" cy="1588"/>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39"/>
          <p:cNvCxnSpPr/>
          <p:nvPr/>
        </p:nvCxnSpPr>
        <p:spPr>
          <a:xfrm flipH="1" flipV="1">
            <a:off x="5580063" y="5400675"/>
            <a:ext cx="736600" cy="1588"/>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32" name="圖片 4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835400" y="2132013"/>
            <a:ext cx="1274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Slide Number Placeholder 13"/>
          <p:cNvSpPr>
            <a:spLocks noGrp="1"/>
          </p:cNvSpPr>
          <p:nvPr>
            <p:ph type="sldNum" sz="quarter" idx="12"/>
          </p:nvPr>
        </p:nvSpPr>
        <p:spPr>
          <a:xfrm>
            <a:off x="6927850" y="6381328"/>
            <a:ext cx="2133600" cy="365125"/>
          </a:xfrm>
        </p:spPr>
        <p:txBody>
          <a:bodyPr/>
          <a:lstStyle/>
          <a:p>
            <a:fld id="{292AF3CE-BEB3-4025-B3D1-E2978D5266F5}" type="slidenum">
              <a:rPr lang="en-IN" smtClean="0"/>
              <a:t>24</a:t>
            </a:fld>
            <a:endParaRPr lang="en-IN" dirty="0"/>
          </a:p>
        </p:txBody>
      </p:sp>
    </p:spTree>
    <p:extLst>
      <p:ext uri="{BB962C8B-B14F-4D97-AF65-F5344CB8AC3E}">
        <p14:creationId xmlns:p14="http://schemas.microsoft.com/office/powerpoint/2010/main" val="984561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233" y="0"/>
            <a:ext cx="8229600" cy="922114"/>
          </a:xfrm>
        </p:spPr>
        <p:txBody>
          <a:bodyPr/>
          <a:lstStyle/>
          <a:p>
            <a:r>
              <a:rPr lang="en-IN" dirty="0">
                <a:latin typeface="Times New Roman" panose="02020603050405020304" pitchFamily="18" charset="0"/>
                <a:cs typeface="Times New Roman" panose="02020603050405020304" pitchFamily="18" charset="0"/>
              </a:rPr>
              <a:t>The whole CNN</a:t>
            </a:r>
          </a:p>
        </p:txBody>
      </p:sp>
      <p:pic>
        <p:nvPicPr>
          <p:cNvPr id="4" name="Picture 3">
            <a:extLst>
              <a:ext uri="{FF2B5EF4-FFF2-40B4-BE49-F238E27FC236}">
                <a16:creationId xmlns:a16="http://schemas.microsoft.com/office/drawing/2014/main" id="{549C6398-E61D-4EC6-873C-C862A77BDF1E}"/>
              </a:ext>
            </a:extLst>
          </p:cNvPr>
          <p:cNvPicPr>
            <a:picLocks noChangeAspect="1"/>
          </p:cNvPicPr>
          <p:nvPr/>
        </p:nvPicPr>
        <p:blipFill>
          <a:blip r:embed="rId3"/>
          <a:stretch>
            <a:fillRect/>
          </a:stretch>
        </p:blipFill>
        <p:spPr>
          <a:xfrm>
            <a:off x="471233" y="774510"/>
            <a:ext cx="8229600" cy="5655099"/>
          </a:xfrm>
          <a:prstGeom prst="rect">
            <a:avLst/>
          </a:prstGeom>
        </p:spPr>
      </p:pic>
      <p:sp>
        <p:nvSpPr>
          <p:cNvPr id="9" name="Slide Number Placeholder 8"/>
          <p:cNvSpPr>
            <a:spLocks noGrp="1"/>
          </p:cNvSpPr>
          <p:nvPr>
            <p:ph type="sldNum" sz="quarter" idx="12"/>
          </p:nvPr>
        </p:nvSpPr>
        <p:spPr>
          <a:xfrm>
            <a:off x="6876256" y="6429609"/>
            <a:ext cx="2133600" cy="365125"/>
          </a:xfrm>
        </p:spPr>
        <p:txBody>
          <a:bodyPr/>
          <a:lstStyle/>
          <a:p>
            <a:fld id="{292AF3CE-BEB3-4025-B3D1-E2978D5266F5}" type="slidenum">
              <a:rPr lang="en-IN" smtClean="0"/>
              <a:t>25</a:t>
            </a:fld>
            <a:endParaRPr lang="en-IN" dirty="0"/>
          </a:p>
        </p:txBody>
      </p:sp>
    </p:spTree>
    <p:extLst>
      <p:ext uri="{BB962C8B-B14F-4D97-AF65-F5344CB8AC3E}">
        <p14:creationId xmlns:p14="http://schemas.microsoft.com/office/powerpoint/2010/main" val="2153243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132856"/>
            <a:ext cx="8229600" cy="1143000"/>
          </a:xfrm>
        </p:spPr>
        <p:txBody>
          <a:bodyPr>
            <a:normAutofit fontScale="90000"/>
          </a:bodyPr>
          <a:lstStyle/>
          <a:p>
            <a:r>
              <a:rPr lang="en-US" b="1" dirty="0"/>
              <a:t>Research and Application perspective</a:t>
            </a:r>
            <a:br>
              <a:rPr lang="en-IN" dirty="0"/>
            </a:br>
            <a:endParaRPr lang="en-IN" dirty="0"/>
          </a:p>
        </p:txBody>
      </p:sp>
      <p:sp>
        <p:nvSpPr>
          <p:cNvPr id="5" name="Slide Number Placeholder 4"/>
          <p:cNvSpPr>
            <a:spLocks noGrp="1"/>
          </p:cNvSpPr>
          <p:nvPr>
            <p:ph type="sldNum" sz="quarter" idx="12"/>
          </p:nvPr>
        </p:nvSpPr>
        <p:spPr>
          <a:xfrm>
            <a:off x="6876256" y="6381328"/>
            <a:ext cx="2133600" cy="365125"/>
          </a:xfrm>
        </p:spPr>
        <p:txBody>
          <a:bodyPr/>
          <a:lstStyle/>
          <a:p>
            <a:fld id="{292AF3CE-BEB3-4025-B3D1-E2978D5266F5}" type="slidenum">
              <a:rPr lang="en-IN" smtClean="0"/>
              <a:t>26</a:t>
            </a:fld>
            <a:endParaRPr lang="en-IN" dirty="0"/>
          </a:p>
        </p:txBody>
      </p:sp>
    </p:spTree>
    <p:extLst>
      <p:ext uri="{BB962C8B-B14F-4D97-AF65-F5344CB8AC3E}">
        <p14:creationId xmlns:p14="http://schemas.microsoft.com/office/powerpoint/2010/main" val="1773171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5D77D-97C3-4388-80ED-A13BD8FA51B4}"/>
              </a:ext>
            </a:extLst>
          </p:cNvPr>
          <p:cNvSpPr>
            <a:spLocks noGrp="1"/>
          </p:cNvSpPr>
          <p:nvPr>
            <p:ph type="title"/>
          </p:nvPr>
        </p:nvSpPr>
        <p:spPr>
          <a:xfrm>
            <a:off x="408870" y="332656"/>
            <a:ext cx="8496944" cy="834824"/>
          </a:xfrm>
        </p:spPr>
        <p:txBody>
          <a:bodyPr>
            <a:noAutofit/>
          </a:bodyPr>
          <a:lstStyle/>
          <a:p>
            <a:pPr algn="ctr"/>
            <a:r>
              <a:rPr lang="en-IN" sz="3200" b="1" dirty="0">
                <a:latin typeface="Times New Roman" panose="02020603050405020304" pitchFamily="18" charset="0"/>
                <a:cs typeface="Times New Roman" panose="02020603050405020304" pitchFamily="18" charset="0"/>
              </a:rPr>
              <a:t>Case Study on Image Classification using CNN</a:t>
            </a:r>
          </a:p>
        </p:txBody>
      </p:sp>
      <p:sp>
        <p:nvSpPr>
          <p:cNvPr id="4" name="Content Placeholder 2">
            <a:extLst>
              <a:ext uri="{FF2B5EF4-FFF2-40B4-BE49-F238E27FC236}">
                <a16:creationId xmlns:a16="http://schemas.microsoft.com/office/drawing/2014/main" id="{EF9D6553-B6BA-489F-B93B-2FDCFC197F00}"/>
              </a:ext>
            </a:extLst>
          </p:cNvPr>
          <p:cNvSpPr txBox="1">
            <a:spLocks/>
          </p:cNvSpPr>
          <p:nvPr/>
        </p:nvSpPr>
        <p:spPr>
          <a:xfrm>
            <a:off x="628650" y="1599528"/>
            <a:ext cx="8263830" cy="4709792"/>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IN" sz="2000" b="1" dirty="0">
                <a:latin typeface="Times New Roman" pitchFamily="18" charset="0"/>
                <a:cs typeface="Times New Roman" pitchFamily="18" charset="0"/>
              </a:rPr>
              <a:t>CIFAR-10 Dataset:</a:t>
            </a:r>
          </a:p>
          <a:p>
            <a:r>
              <a:rPr lang="en-IN" sz="2000" dirty="0">
                <a:latin typeface="Times New Roman" pitchFamily="18" charset="0"/>
                <a:cs typeface="Times New Roman" pitchFamily="18" charset="0"/>
              </a:rPr>
              <a:t>The CIFAR-10 dataset contains 60,000 32 × 32 </a:t>
            </a:r>
            <a:r>
              <a:rPr lang="en-IN" sz="2000" dirty="0" err="1">
                <a:latin typeface="Times New Roman" pitchFamily="18" charset="0"/>
                <a:cs typeface="Times New Roman" pitchFamily="18" charset="0"/>
              </a:rPr>
              <a:t>color</a:t>
            </a:r>
            <a:r>
              <a:rPr lang="en-IN" sz="2000" dirty="0">
                <a:latin typeface="Times New Roman" pitchFamily="18" charset="0"/>
                <a:cs typeface="Times New Roman" pitchFamily="18" charset="0"/>
              </a:rPr>
              <a:t> images in 10 classes, with 6,000 images per class.</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There are 50,000 training images and 10,000 test images.</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The dataset is divided into five training batches and one test batch, each with 10,000 images. </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The test batch contains exactly 1,000 randomly selected images from each class. </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The training batches contain the remaining images in random order, but some training batches may contain more images from one class than another. </a:t>
            </a:r>
          </a:p>
          <a:p>
            <a:endParaRPr lang="en-IN" sz="1500" dirty="0">
              <a:latin typeface="Times New Roman" pitchFamily="18" charset="0"/>
              <a:cs typeface="Times New Roman" pitchFamily="18" charset="0"/>
            </a:endParaRPr>
          </a:p>
          <a:p>
            <a:endParaRPr lang="en-US" sz="1500" dirty="0">
              <a:latin typeface="Times New Roman" pitchFamily="18" charset="0"/>
              <a:cs typeface="Times New Roman" pitchFamily="18" charset="0"/>
            </a:endParaRPr>
          </a:p>
        </p:txBody>
      </p:sp>
      <p:sp>
        <p:nvSpPr>
          <p:cNvPr id="9" name="Slide Number Placeholder 8"/>
          <p:cNvSpPr>
            <a:spLocks noGrp="1"/>
          </p:cNvSpPr>
          <p:nvPr>
            <p:ph type="sldNum" sz="quarter" idx="12"/>
          </p:nvPr>
        </p:nvSpPr>
        <p:spPr>
          <a:xfrm>
            <a:off x="6948264" y="6309320"/>
            <a:ext cx="2133600" cy="365125"/>
          </a:xfrm>
        </p:spPr>
        <p:txBody>
          <a:bodyPr/>
          <a:lstStyle/>
          <a:p>
            <a:fld id="{292AF3CE-BEB3-4025-B3D1-E2978D5266F5}" type="slidenum">
              <a:rPr lang="en-IN" smtClean="0"/>
              <a:t>27</a:t>
            </a:fld>
            <a:endParaRPr lang="en-IN" dirty="0"/>
          </a:p>
        </p:txBody>
      </p:sp>
    </p:spTree>
    <p:extLst>
      <p:ext uri="{BB962C8B-B14F-4D97-AF65-F5344CB8AC3E}">
        <p14:creationId xmlns:p14="http://schemas.microsoft.com/office/powerpoint/2010/main" val="3649229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3C64-BAE1-4356-8C73-BF8669A84C97}"/>
              </a:ext>
            </a:extLst>
          </p:cNvPr>
          <p:cNvSpPr>
            <a:spLocks noGrp="1"/>
          </p:cNvSpPr>
          <p:nvPr>
            <p:ph type="title"/>
          </p:nvPr>
        </p:nvSpPr>
        <p:spPr>
          <a:xfrm>
            <a:off x="628650" y="1131095"/>
            <a:ext cx="7886700" cy="613662"/>
          </a:xfrm>
        </p:spPr>
        <p:txBody>
          <a:bodyPr>
            <a:normAutofit fontScale="90000"/>
          </a:bodyPr>
          <a:lstStyle/>
          <a:p>
            <a:pPr algn="ctr"/>
            <a:r>
              <a:rPr lang="en-IN" b="1" dirty="0">
                <a:latin typeface="Times New Roman" pitchFamily="18" charset="0"/>
                <a:cs typeface="Times New Roman" pitchFamily="18" charset="0"/>
              </a:rPr>
              <a:t>CIFAR-10 Dataset</a:t>
            </a:r>
            <a:br>
              <a:rPr lang="en-IN" b="1" dirty="0">
                <a:latin typeface="Times New Roman" pitchFamily="18" charset="0"/>
                <a:cs typeface="Times New Roman" pitchFamily="18" charset="0"/>
              </a:rPr>
            </a:br>
            <a:endParaRPr lang="en-IN" dirty="0"/>
          </a:p>
        </p:txBody>
      </p:sp>
      <p:pic>
        <p:nvPicPr>
          <p:cNvPr id="5" name="Content Placeholder 4">
            <a:extLst>
              <a:ext uri="{FF2B5EF4-FFF2-40B4-BE49-F238E27FC236}">
                <a16:creationId xmlns:a16="http://schemas.microsoft.com/office/drawing/2014/main" id="{9504D91A-C4D8-49A1-AAEB-521EC603AD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6266" y="1647937"/>
            <a:ext cx="6899014" cy="4203551"/>
          </a:xfrm>
        </p:spPr>
      </p:pic>
      <p:sp>
        <p:nvSpPr>
          <p:cNvPr id="9" name="Slide Number Placeholder 8"/>
          <p:cNvSpPr>
            <a:spLocks noGrp="1"/>
          </p:cNvSpPr>
          <p:nvPr>
            <p:ph type="sldNum" sz="quarter" idx="12"/>
          </p:nvPr>
        </p:nvSpPr>
        <p:spPr>
          <a:xfrm>
            <a:off x="6876256" y="6309320"/>
            <a:ext cx="2133600" cy="365125"/>
          </a:xfrm>
        </p:spPr>
        <p:txBody>
          <a:bodyPr/>
          <a:lstStyle/>
          <a:p>
            <a:fld id="{292AF3CE-BEB3-4025-B3D1-E2978D5266F5}" type="slidenum">
              <a:rPr lang="en-IN" smtClean="0"/>
              <a:t>28</a:t>
            </a:fld>
            <a:endParaRPr lang="en-IN" dirty="0"/>
          </a:p>
        </p:txBody>
      </p:sp>
    </p:spTree>
    <p:extLst>
      <p:ext uri="{BB962C8B-B14F-4D97-AF65-F5344CB8AC3E}">
        <p14:creationId xmlns:p14="http://schemas.microsoft.com/office/powerpoint/2010/main" val="22142217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a:latin typeface="Times New Roman" pitchFamily="18" charset="0"/>
                <a:cs typeface="Times New Roman" pitchFamily="18" charset="0"/>
              </a:rPr>
              <a:t>Applications of CNN</a:t>
            </a:r>
          </a:p>
        </p:txBody>
      </p:sp>
      <p:sp>
        <p:nvSpPr>
          <p:cNvPr id="3" name="Content Placeholder 2"/>
          <p:cNvSpPr>
            <a:spLocks noGrp="1"/>
          </p:cNvSpPr>
          <p:nvPr>
            <p:ph idx="1"/>
          </p:nvPr>
        </p:nvSpPr>
        <p:spPr/>
        <p:txBody>
          <a:bodyPr>
            <a:normAutofit/>
          </a:bodyPr>
          <a:lstStyle/>
          <a:p>
            <a:pPr algn="just">
              <a:lnSpc>
                <a:spcPct val="150000"/>
              </a:lnSpc>
            </a:pPr>
            <a:r>
              <a:rPr lang="en-IN" sz="2000" dirty="0">
                <a:latin typeface="Times New Roman" pitchFamily="18" charset="0"/>
                <a:cs typeface="Times New Roman" pitchFamily="18" charset="0"/>
              </a:rPr>
              <a:t>Object detection</a:t>
            </a:r>
          </a:p>
          <a:p>
            <a:pPr algn="just">
              <a:lnSpc>
                <a:spcPct val="150000"/>
              </a:lnSpc>
            </a:pPr>
            <a:r>
              <a:rPr lang="en-IN" sz="2000" dirty="0">
                <a:latin typeface="Times New Roman" pitchFamily="18" charset="0"/>
                <a:cs typeface="Times New Roman" pitchFamily="18" charset="0"/>
              </a:rPr>
              <a:t>Face recognition </a:t>
            </a:r>
          </a:p>
          <a:p>
            <a:pPr algn="just">
              <a:lnSpc>
                <a:spcPct val="150000"/>
              </a:lnSpc>
            </a:pPr>
            <a:r>
              <a:rPr lang="en-IN" sz="2000" dirty="0">
                <a:latin typeface="Times New Roman" pitchFamily="18" charset="0"/>
                <a:cs typeface="Times New Roman" pitchFamily="18" charset="0"/>
              </a:rPr>
              <a:t>Scene labelling</a:t>
            </a:r>
          </a:p>
          <a:p>
            <a:pPr algn="just">
              <a:lnSpc>
                <a:spcPct val="150000"/>
              </a:lnSpc>
            </a:pPr>
            <a:r>
              <a:rPr lang="en-IN" sz="2000" dirty="0">
                <a:latin typeface="Times New Roman" pitchFamily="18" charset="0"/>
                <a:cs typeface="Times New Roman" pitchFamily="18" charset="0"/>
              </a:rPr>
              <a:t>Character or handwriting recognition.</a:t>
            </a:r>
          </a:p>
        </p:txBody>
      </p:sp>
      <p:sp>
        <p:nvSpPr>
          <p:cNvPr id="8" name="Slide Number Placeholder 7"/>
          <p:cNvSpPr>
            <a:spLocks noGrp="1"/>
          </p:cNvSpPr>
          <p:nvPr>
            <p:ph type="sldNum" sz="quarter" idx="12"/>
          </p:nvPr>
        </p:nvSpPr>
        <p:spPr>
          <a:xfrm>
            <a:off x="6876256" y="6381328"/>
            <a:ext cx="2133600" cy="365125"/>
          </a:xfrm>
        </p:spPr>
        <p:txBody>
          <a:bodyPr/>
          <a:lstStyle/>
          <a:p>
            <a:fld id="{292AF3CE-BEB3-4025-B3D1-E2978D5266F5}" type="slidenum">
              <a:rPr lang="en-IN" smtClean="0"/>
              <a:t>29</a:t>
            </a:fld>
            <a:endParaRPr lang="en-IN" dirty="0"/>
          </a:p>
        </p:txBody>
      </p:sp>
    </p:spTree>
    <p:extLst>
      <p:ext uri="{BB962C8B-B14F-4D97-AF65-F5344CB8AC3E}">
        <p14:creationId xmlns:p14="http://schemas.microsoft.com/office/powerpoint/2010/main" val="739341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14290"/>
            <a:ext cx="8229600" cy="1143000"/>
          </a:xfrm>
        </p:spPr>
        <p:txBody>
          <a:bodyPr>
            <a:normAutofit/>
          </a:bodyPr>
          <a:lstStyle/>
          <a:p>
            <a:r>
              <a:rPr lang="en-IN" sz="3600" b="1" dirty="0">
                <a:latin typeface="Times New Roman" pitchFamily="18" charset="0"/>
                <a:cs typeface="Times New Roman" pitchFamily="18" charset="0"/>
              </a:rPr>
              <a:t>Components of CNN</a:t>
            </a:r>
          </a:p>
        </p:txBody>
      </p:sp>
      <p:sp>
        <p:nvSpPr>
          <p:cNvPr id="3" name="Content Placeholder 2"/>
          <p:cNvSpPr>
            <a:spLocks noGrp="1"/>
          </p:cNvSpPr>
          <p:nvPr>
            <p:ph idx="1"/>
          </p:nvPr>
        </p:nvSpPr>
        <p:spPr>
          <a:xfrm>
            <a:off x="457200" y="1357298"/>
            <a:ext cx="8229600" cy="5286412"/>
          </a:xfrm>
        </p:spPr>
        <p:txBody>
          <a:bodyPr>
            <a:noAutofit/>
          </a:bodyPr>
          <a:lstStyle/>
          <a:p>
            <a:pPr marL="457200" indent="-457200" algn="just">
              <a:lnSpc>
                <a:spcPct val="150000"/>
              </a:lnSpc>
            </a:pPr>
            <a:r>
              <a:rPr lang="en-US" sz="2400" dirty="0" err="1">
                <a:latin typeface="Times New Roman" pitchFamily="18" charset="0"/>
                <a:cs typeface="Times New Roman" pitchFamily="18" charset="0"/>
              </a:rPr>
              <a:t>Convolutional</a:t>
            </a:r>
            <a:r>
              <a:rPr lang="en-US" sz="2400" dirty="0">
                <a:latin typeface="Times New Roman" pitchFamily="18" charset="0"/>
                <a:cs typeface="Times New Roman" pitchFamily="18" charset="0"/>
              </a:rPr>
              <a:t> layer</a:t>
            </a:r>
          </a:p>
          <a:p>
            <a:pPr marL="457200" indent="-457200" algn="just">
              <a:lnSpc>
                <a:spcPct val="150000"/>
              </a:lnSpc>
            </a:pPr>
            <a:r>
              <a:rPr lang="en-US" sz="2400" dirty="0">
                <a:latin typeface="Times New Roman" pitchFamily="18" charset="0"/>
                <a:cs typeface="Times New Roman" pitchFamily="18" charset="0"/>
              </a:rPr>
              <a:t>Pooling or </a:t>
            </a:r>
            <a:r>
              <a:rPr lang="en-US" sz="2400" dirty="0" err="1">
                <a:latin typeface="Times New Roman" pitchFamily="18" charset="0"/>
                <a:cs typeface="Times New Roman" pitchFamily="18" charset="0"/>
              </a:rPr>
              <a:t>downsampling</a:t>
            </a:r>
            <a:r>
              <a:rPr lang="en-US" sz="2400" dirty="0">
                <a:latin typeface="Times New Roman" pitchFamily="18" charset="0"/>
                <a:cs typeface="Times New Roman" pitchFamily="18" charset="0"/>
              </a:rPr>
              <a:t> layer</a:t>
            </a:r>
            <a:endParaRPr lang="en-IN" sz="2400" dirty="0">
              <a:latin typeface="Times New Roman" pitchFamily="18" charset="0"/>
              <a:cs typeface="Times New Roman" pitchFamily="18" charset="0"/>
            </a:endParaRPr>
          </a:p>
          <a:p>
            <a:pPr marL="457200" indent="-457200" algn="just">
              <a:lnSpc>
                <a:spcPct val="150000"/>
              </a:lnSpc>
            </a:pPr>
            <a:r>
              <a:rPr lang="en-US" sz="2400" dirty="0">
                <a:latin typeface="Times New Roman" pitchFamily="18" charset="0"/>
                <a:cs typeface="Times New Roman" pitchFamily="18" charset="0"/>
              </a:rPr>
              <a:t>Flattening layer</a:t>
            </a:r>
          </a:p>
          <a:p>
            <a:pPr marL="457200" indent="-457200" algn="just">
              <a:lnSpc>
                <a:spcPct val="150000"/>
              </a:lnSpc>
            </a:pPr>
            <a:r>
              <a:rPr lang="en-US" sz="2400" dirty="0">
                <a:latin typeface="Times New Roman" pitchFamily="18" charset="0"/>
                <a:cs typeface="Times New Roman" pitchFamily="18" charset="0"/>
              </a:rPr>
              <a:t>Fully connected layer</a:t>
            </a:r>
          </a:p>
          <a:p>
            <a:pPr marL="457200" indent="-457200" algn="just">
              <a:lnSpc>
                <a:spcPct val="160000"/>
              </a:lnSpc>
              <a:buNone/>
            </a:pPr>
            <a:r>
              <a:rPr lang="en-US" sz="2400" b="1" dirty="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
        <p:nvSpPr>
          <p:cNvPr id="9" name="Slide Number Placeholder 8"/>
          <p:cNvSpPr>
            <a:spLocks noGrp="1"/>
          </p:cNvSpPr>
          <p:nvPr>
            <p:ph type="sldNum" sz="quarter" idx="12"/>
          </p:nvPr>
        </p:nvSpPr>
        <p:spPr>
          <a:xfrm>
            <a:off x="6948264" y="6381328"/>
            <a:ext cx="2133600" cy="365125"/>
          </a:xfrm>
        </p:spPr>
        <p:txBody>
          <a:bodyPr/>
          <a:lstStyle/>
          <a:p>
            <a:fld id="{292AF3CE-BEB3-4025-B3D1-E2978D5266F5}" type="slidenum">
              <a:rPr lang="en-IN" smtClean="0"/>
              <a:t>3</a:t>
            </a:fld>
            <a:endParaRPr lang="en-IN" dirty="0"/>
          </a:p>
        </p:txBody>
      </p:sp>
    </p:spTree>
    <p:extLst>
      <p:ext uri="{BB962C8B-B14F-4D97-AF65-F5344CB8AC3E}">
        <p14:creationId xmlns:p14="http://schemas.microsoft.com/office/powerpoint/2010/main" val="3360699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a:latin typeface="Times New Roman" pitchFamily="18" charset="0"/>
                <a:cs typeface="Times New Roman" pitchFamily="18" charset="0"/>
              </a:rPr>
              <a:t>Object Detection</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611560" y="1315152"/>
            <a:ext cx="7848872" cy="5066175"/>
          </a:xfrm>
        </p:spPr>
        <p:txBody>
          <a:bodyPr/>
          <a:lstStyle/>
          <a:p>
            <a:pPr algn="just">
              <a:lnSpc>
                <a:spcPct val="150000"/>
              </a:lnSpc>
            </a:pPr>
            <a:r>
              <a:rPr lang="en-IN" sz="2000" dirty="0">
                <a:latin typeface="Times New Roman" pitchFamily="18" charset="0"/>
                <a:cs typeface="Times New Roman" pitchFamily="18" charset="0"/>
              </a:rPr>
              <a:t>Object detection is a technology that deals with detecting real-world objects from a given scene.</a:t>
            </a:r>
          </a:p>
          <a:p>
            <a:pPr algn="just">
              <a:lnSpc>
                <a:spcPct val="150000"/>
              </a:lnSpc>
            </a:pPr>
            <a:r>
              <a:rPr lang="en-IN" sz="2000" dirty="0">
                <a:latin typeface="Times New Roman" pitchFamily="18" charset="0"/>
                <a:cs typeface="Times New Roman" pitchFamily="18" charset="0"/>
              </a:rPr>
              <a:t>The below image shows the detection of dogs from an input image.</a:t>
            </a:r>
          </a:p>
          <a:p>
            <a:pPr>
              <a:buNone/>
            </a:pPr>
            <a:endParaRPr lang="en-IN" sz="1500" dirty="0">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2830698" y="3717032"/>
            <a:ext cx="3482603" cy="2274581"/>
          </a:xfrm>
          <a:prstGeom prst="rect">
            <a:avLst/>
          </a:prstGeom>
          <a:noFill/>
          <a:ln w="9525">
            <a:noFill/>
            <a:miter lim="800000"/>
            <a:headEnd/>
            <a:tailEnd/>
          </a:ln>
        </p:spPr>
      </p:pic>
      <p:sp>
        <p:nvSpPr>
          <p:cNvPr id="9" name="Slide Number Placeholder 8"/>
          <p:cNvSpPr>
            <a:spLocks noGrp="1"/>
          </p:cNvSpPr>
          <p:nvPr>
            <p:ph type="sldNum" sz="quarter" idx="12"/>
          </p:nvPr>
        </p:nvSpPr>
        <p:spPr>
          <a:xfrm>
            <a:off x="6876256" y="6461553"/>
            <a:ext cx="2133600" cy="365125"/>
          </a:xfrm>
        </p:spPr>
        <p:txBody>
          <a:bodyPr/>
          <a:lstStyle/>
          <a:p>
            <a:fld id="{292AF3CE-BEB3-4025-B3D1-E2978D5266F5}" type="slidenum">
              <a:rPr lang="en-IN" smtClean="0"/>
              <a:t>30</a:t>
            </a:fld>
            <a:endParaRPr lang="en-IN" dirty="0"/>
          </a:p>
        </p:txBody>
      </p:sp>
    </p:spTree>
    <p:extLst>
      <p:ext uri="{BB962C8B-B14F-4D97-AF65-F5344CB8AC3E}">
        <p14:creationId xmlns:p14="http://schemas.microsoft.com/office/powerpoint/2010/main" val="1077388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a:latin typeface="Times New Roman" pitchFamily="18" charset="0"/>
                <a:cs typeface="Times New Roman" pitchFamily="18" charset="0"/>
              </a:rPr>
              <a:t>Face Recognition</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17638"/>
            <a:ext cx="8229600" cy="4531642"/>
          </a:xfrm>
        </p:spPr>
        <p:txBody>
          <a:bodyPr/>
          <a:lstStyle/>
          <a:p>
            <a:pPr algn="just">
              <a:lnSpc>
                <a:spcPct val="150000"/>
              </a:lnSpc>
            </a:pPr>
            <a:r>
              <a:rPr lang="en-IN" sz="2000" dirty="0">
                <a:latin typeface="Times New Roman" pitchFamily="18" charset="0"/>
                <a:cs typeface="Times New Roman" pitchFamily="18" charset="0"/>
              </a:rPr>
              <a:t>Face recognition is a problem that predicts whether there is a match between the face that is input and those available in the database.</a:t>
            </a:r>
          </a:p>
          <a:p>
            <a:pPr algn="just">
              <a:lnSpc>
                <a:spcPct val="150000"/>
              </a:lnSpc>
            </a:pPr>
            <a:r>
              <a:rPr lang="en-IN" sz="2000" dirty="0">
                <a:latin typeface="Times New Roman" pitchFamily="18" charset="0"/>
                <a:cs typeface="Times New Roman" pitchFamily="18" charset="0"/>
              </a:rPr>
              <a:t>Face recognition is affected by many problems, such as</a:t>
            </a:r>
          </a:p>
          <a:p>
            <a:pPr lvl="1" algn="just">
              <a:lnSpc>
                <a:spcPct val="150000"/>
              </a:lnSpc>
              <a:buNone/>
            </a:pPr>
            <a:r>
              <a:rPr lang="en-IN" sz="2000" dirty="0">
                <a:latin typeface="Times New Roman" pitchFamily="18" charset="0"/>
                <a:cs typeface="Times New Roman" pitchFamily="18" charset="0"/>
              </a:rPr>
              <a:t>1. Identifying all faces possible. </a:t>
            </a:r>
          </a:p>
          <a:p>
            <a:pPr lvl="1" algn="just">
              <a:lnSpc>
                <a:spcPct val="150000"/>
              </a:lnSpc>
              <a:buNone/>
            </a:pPr>
            <a:r>
              <a:rPr lang="en-IN" sz="2000" dirty="0">
                <a:latin typeface="Times New Roman" pitchFamily="18" charset="0"/>
                <a:cs typeface="Times New Roman" pitchFamily="18" charset="0"/>
              </a:rPr>
              <a:t>2. Focus on each face regardless of lighting and perspective. </a:t>
            </a:r>
          </a:p>
          <a:p>
            <a:pPr lvl="1" algn="just">
              <a:lnSpc>
                <a:spcPct val="150000"/>
              </a:lnSpc>
              <a:buNone/>
            </a:pPr>
            <a:r>
              <a:rPr lang="en-IN" sz="2000" dirty="0">
                <a:latin typeface="Times New Roman" pitchFamily="18" charset="0"/>
                <a:cs typeface="Times New Roman" pitchFamily="18" charset="0"/>
              </a:rPr>
              <a:t>3. Finding unique features to a face. </a:t>
            </a:r>
          </a:p>
          <a:p>
            <a:pPr lvl="1" algn="just">
              <a:lnSpc>
                <a:spcPct val="150000"/>
              </a:lnSpc>
              <a:buNone/>
            </a:pPr>
            <a:r>
              <a:rPr lang="en-IN" sz="2000" dirty="0">
                <a:latin typeface="Times New Roman" pitchFamily="18" charset="0"/>
                <a:cs typeface="Times New Roman" pitchFamily="18" charset="0"/>
              </a:rPr>
              <a:t>4. Comparing identified features with that available in the database.</a:t>
            </a:r>
          </a:p>
          <a:p>
            <a:pPr>
              <a:buNone/>
            </a:pPr>
            <a:endParaRPr lang="en-IN" sz="1500" dirty="0">
              <a:latin typeface="Times New Roman" pitchFamily="18" charset="0"/>
              <a:cs typeface="Times New Roman" pitchFamily="18" charset="0"/>
            </a:endParaRPr>
          </a:p>
        </p:txBody>
      </p:sp>
      <p:sp>
        <p:nvSpPr>
          <p:cNvPr id="8" name="Slide Number Placeholder 7"/>
          <p:cNvSpPr>
            <a:spLocks noGrp="1"/>
          </p:cNvSpPr>
          <p:nvPr>
            <p:ph type="sldNum" sz="quarter" idx="12"/>
          </p:nvPr>
        </p:nvSpPr>
        <p:spPr>
          <a:xfrm>
            <a:off x="6876256" y="6381328"/>
            <a:ext cx="2133600" cy="365125"/>
          </a:xfrm>
        </p:spPr>
        <p:txBody>
          <a:bodyPr/>
          <a:lstStyle/>
          <a:p>
            <a:fld id="{292AF3CE-BEB3-4025-B3D1-E2978D5266F5}" type="slidenum">
              <a:rPr lang="en-IN" smtClean="0"/>
              <a:t>31</a:t>
            </a:fld>
            <a:endParaRPr lang="en-IN" dirty="0"/>
          </a:p>
        </p:txBody>
      </p:sp>
    </p:spTree>
    <p:extLst>
      <p:ext uri="{BB962C8B-B14F-4D97-AF65-F5344CB8AC3E}">
        <p14:creationId xmlns:p14="http://schemas.microsoft.com/office/powerpoint/2010/main" val="28056622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400" b="1" dirty="0">
                <a:latin typeface="Times New Roman" pitchFamily="18" charset="0"/>
                <a:cs typeface="Times New Roman" pitchFamily="18" charset="0"/>
              </a:rPr>
              <a:t>Scene </a:t>
            </a:r>
            <a:r>
              <a:rPr lang="en-IN" sz="2400" b="1" dirty="0" err="1">
                <a:latin typeface="Times New Roman" pitchFamily="18" charset="0"/>
                <a:cs typeface="Times New Roman" pitchFamily="18" charset="0"/>
              </a:rPr>
              <a:t>Labeling</a:t>
            </a:r>
            <a:r>
              <a:rPr lang="en-IN" sz="2400" b="1" dirty="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
        <p:nvSpPr>
          <p:cNvPr id="3" name="Content Placeholder 2"/>
          <p:cNvSpPr>
            <a:spLocks noGrp="1"/>
          </p:cNvSpPr>
          <p:nvPr>
            <p:ph idx="1"/>
          </p:nvPr>
        </p:nvSpPr>
        <p:spPr>
          <a:xfrm>
            <a:off x="179512" y="1339438"/>
            <a:ext cx="8352928" cy="4897874"/>
          </a:xfrm>
        </p:spPr>
        <p:txBody>
          <a:bodyPr>
            <a:normAutofit/>
          </a:bodyPr>
          <a:lstStyle/>
          <a:p>
            <a:pPr algn="just">
              <a:lnSpc>
                <a:spcPct val="150000"/>
              </a:lnSpc>
            </a:pPr>
            <a:r>
              <a:rPr lang="en-IN" sz="2000" dirty="0">
                <a:latin typeface="Times New Roman" pitchFamily="18" charset="0"/>
                <a:cs typeface="Times New Roman" pitchFamily="18" charset="0"/>
              </a:rPr>
              <a:t>Scene </a:t>
            </a:r>
            <a:r>
              <a:rPr lang="en-IN" sz="2000" dirty="0" err="1">
                <a:latin typeface="Times New Roman" pitchFamily="18" charset="0"/>
                <a:cs typeface="Times New Roman" pitchFamily="18" charset="0"/>
              </a:rPr>
              <a:t>labeling</a:t>
            </a:r>
            <a:r>
              <a:rPr lang="en-IN" sz="2000" dirty="0">
                <a:latin typeface="Times New Roman" pitchFamily="18" charset="0"/>
                <a:cs typeface="Times New Roman" pitchFamily="18" charset="0"/>
              </a:rPr>
              <a:t> is the process of </a:t>
            </a:r>
            <a:r>
              <a:rPr lang="en-IN" sz="2000" dirty="0" err="1">
                <a:latin typeface="Times New Roman" pitchFamily="18" charset="0"/>
                <a:cs typeface="Times New Roman" pitchFamily="18" charset="0"/>
              </a:rPr>
              <a:t>labeling</a:t>
            </a:r>
            <a:r>
              <a:rPr lang="en-IN" sz="2000" dirty="0">
                <a:latin typeface="Times New Roman" pitchFamily="18" charset="0"/>
                <a:cs typeface="Times New Roman" pitchFamily="18" charset="0"/>
              </a:rPr>
              <a:t> every pixel in the given image with the category of the object it belongs. </a:t>
            </a:r>
          </a:p>
        </p:txBody>
      </p:sp>
      <p:pic>
        <p:nvPicPr>
          <p:cNvPr id="4" name="Picture 3"/>
          <p:cNvPicPr/>
          <p:nvPr/>
        </p:nvPicPr>
        <p:blipFill>
          <a:blip r:embed="rId3"/>
          <a:srcRect/>
          <a:stretch>
            <a:fillRect/>
          </a:stretch>
        </p:blipFill>
        <p:spPr bwMode="auto">
          <a:xfrm>
            <a:off x="1893075" y="2893215"/>
            <a:ext cx="5357850" cy="2625347"/>
          </a:xfrm>
          <a:prstGeom prst="rect">
            <a:avLst/>
          </a:prstGeom>
          <a:noFill/>
          <a:ln w="9525">
            <a:noFill/>
            <a:miter lim="800000"/>
            <a:headEnd/>
            <a:tailEnd/>
          </a:ln>
        </p:spPr>
      </p:pic>
      <p:sp>
        <p:nvSpPr>
          <p:cNvPr id="9" name="Slide Number Placeholder 8"/>
          <p:cNvSpPr>
            <a:spLocks noGrp="1"/>
          </p:cNvSpPr>
          <p:nvPr>
            <p:ph type="sldNum" sz="quarter" idx="12"/>
          </p:nvPr>
        </p:nvSpPr>
        <p:spPr>
          <a:xfrm>
            <a:off x="6876256" y="6309320"/>
            <a:ext cx="2133600" cy="365125"/>
          </a:xfrm>
        </p:spPr>
        <p:txBody>
          <a:bodyPr/>
          <a:lstStyle/>
          <a:p>
            <a:fld id="{292AF3CE-BEB3-4025-B3D1-E2978D5266F5}" type="slidenum">
              <a:rPr lang="en-IN" smtClean="0"/>
              <a:t>32</a:t>
            </a:fld>
            <a:endParaRPr lang="en-IN" dirty="0"/>
          </a:p>
        </p:txBody>
      </p:sp>
    </p:spTree>
    <p:extLst>
      <p:ext uri="{BB962C8B-B14F-4D97-AF65-F5344CB8AC3E}">
        <p14:creationId xmlns:p14="http://schemas.microsoft.com/office/powerpoint/2010/main" val="223033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a:latin typeface="Times New Roman" pitchFamily="18" charset="0"/>
                <a:cs typeface="Times New Roman" pitchFamily="18" charset="0"/>
              </a:rPr>
              <a:t>Optical Character Recognition </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IN" sz="2000" dirty="0">
                <a:latin typeface="Times New Roman" pitchFamily="18" charset="0"/>
                <a:cs typeface="Times New Roman" pitchFamily="18" charset="0"/>
              </a:rPr>
              <a:t>OCR is one of the domains where CNN gives the best result. </a:t>
            </a:r>
          </a:p>
          <a:p>
            <a:pPr algn="just">
              <a:lnSpc>
                <a:spcPct val="150000"/>
              </a:lnSpc>
            </a:pPr>
            <a:r>
              <a:rPr lang="en-IN" sz="2000" dirty="0">
                <a:latin typeface="Times New Roman" pitchFamily="18" charset="0"/>
                <a:cs typeface="Times New Roman" pitchFamily="18" charset="0"/>
              </a:rPr>
              <a:t>However, we need a system that can recognize text in unconstrained images, where characters can be found anywhere on the image randomly with different formats.</a:t>
            </a:r>
          </a:p>
          <a:p>
            <a:pPr algn="just">
              <a:lnSpc>
                <a:spcPct val="150000"/>
              </a:lnSpc>
            </a:pPr>
            <a:r>
              <a:rPr lang="en-IN" sz="2000" dirty="0">
                <a:latin typeface="Times New Roman" pitchFamily="18" charset="0"/>
                <a:cs typeface="Times New Roman" pitchFamily="18" charset="0"/>
              </a:rPr>
              <a:t>For such cases, CNNs have proven to provide higher accuracy than most traditional approaches and other neural networks. </a:t>
            </a:r>
          </a:p>
        </p:txBody>
      </p:sp>
      <p:sp>
        <p:nvSpPr>
          <p:cNvPr id="8" name="Slide Number Placeholder 7"/>
          <p:cNvSpPr>
            <a:spLocks noGrp="1"/>
          </p:cNvSpPr>
          <p:nvPr>
            <p:ph type="sldNum" sz="quarter" idx="12"/>
          </p:nvPr>
        </p:nvSpPr>
        <p:spPr>
          <a:xfrm>
            <a:off x="6876256" y="6381328"/>
            <a:ext cx="2133600" cy="365125"/>
          </a:xfrm>
        </p:spPr>
        <p:txBody>
          <a:bodyPr/>
          <a:lstStyle/>
          <a:p>
            <a:fld id="{292AF3CE-BEB3-4025-B3D1-E2978D5266F5}" type="slidenum">
              <a:rPr lang="en-IN" smtClean="0"/>
              <a:t>33</a:t>
            </a:fld>
            <a:endParaRPr lang="en-IN"/>
          </a:p>
        </p:txBody>
      </p:sp>
    </p:spTree>
    <p:extLst>
      <p:ext uri="{BB962C8B-B14F-4D97-AF65-F5344CB8AC3E}">
        <p14:creationId xmlns:p14="http://schemas.microsoft.com/office/powerpoint/2010/main" val="539035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a:latin typeface="Times New Roman" pitchFamily="18" charset="0"/>
                <a:cs typeface="Times New Roman" pitchFamily="18" charset="0"/>
              </a:rPr>
              <a:t>Handwritten Digit Recognition </a:t>
            </a:r>
          </a:p>
        </p:txBody>
      </p:sp>
      <p:sp>
        <p:nvSpPr>
          <p:cNvPr id="3" name="Content Placeholder 2"/>
          <p:cNvSpPr>
            <a:spLocks noGrp="1"/>
          </p:cNvSpPr>
          <p:nvPr>
            <p:ph idx="1"/>
          </p:nvPr>
        </p:nvSpPr>
        <p:spPr/>
        <p:txBody>
          <a:bodyPr>
            <a:normAutofit fontScale="77500" lnSpcReduction="20000"/>
          </a:bodyPr>
          <a:lstStyle/>
          <a:p>
            <a:pPr algn="just">
              <a:lnSpc>
                <a:spcPct val="170000"/>
              </a:lnSpc>
            </a:pPr>
            <a:r>
              <a:rPr lang="en-IN" sz="2900" dirty="0">
                <a:latin typeface="Times New Roman" pitchFamily="18" charset="0"/>
                <a:cs typeface="Times New Roman" pitchFamily="18" charset="0"/>
              </a:rPr>
              <a:t>Handwritten digit recognition problem is one of the object recognition problems. </a:t>
            </a:r>
          </a:p>
          <a:p>
            <a:pPr algn="just">
              <a:lnSpc>
                <a:spcPct val="170000"/>
              </a:lnSpc>
            </a:pPr>
            <a:r>
              <a:rPr lang="en-IN" sz="2900" dirty="0">
                <a:latin typeface="Times New Roman" pitchFamily="18" charset="0"/>
                <a:cs typeface="Times New Roman" pitchFamily="18" charset="0"/>
              </a:rPr>
              <a:t>Being a digit recognition problem, it becomes a 10-class (digits 0–9) classification problem. </a:t>
            </a:r>
          </a:p>
          <a:p>
            <a:pPr algn="just">
              <a:lnSpc>
                <a:spcPct val="170000"/>
              </a:lnSpc>
            </a:pPr>
            <a:r>
              <a:rPr lang="en-IN" sz="2900" dirty="0">
                <a:latin typeface="Times New Roman" pitchFamily="18" charset="0"/>
                <a:cs typeface="Times New Roman" pitchFamily="18" charset="0"/>
              </a:rPr>
              <a:t>A popular dataset that is available for this problem is the Modified National Institute of Standards and Technology (MNIST) dataset. </a:t>
            </a:r>
          </a:p>
          <a:p>
            <a:endParaRPr lang="en-IN" sz="1500" dirty="0"/>
          </a:p>
          <a:p>
            <a:pPr>
              <a:buNone/>
            </a:pPr>
            <a:endParaRPr lang="en-IN" sz="1500" dirty="0"/>
          </a:p>
          <a:p>
            <a:endParaRPr lang="en-IN" sz="1500" dirty="0"/>
          </a:p>
          <a:p>
            <a:endParaRPr lang="en-IN" sz="1500" dirty="0"/>
          </a:p>
          <a:p>
            <a:pPr>
              <a:buNone/>
            </a:pPr>
            <a:r>
              <a:rPr lang="en-IN" sz="1500" dirty="0"/>
              <a:t>         </a:t>
            </a:r>
          </a:p>
          <a:p>
            <a:endParaRPr lang="en-IN" sz="1500" dirty="0">
              <a:latin typeface="Times New Roman" pitchFamily="18" charset="0"/>
              <a:cs typeface="Times New Roman" pitchFamily="18" charset="0"/>
            </a:endParaRPr>
          </a:p>
        </p:txBody>
      </p:sp>
      <p:sp>
        <p:nvSpPr>
          <p:cNvPr id="8" name="Slide Number Placeholder 7"/>
          <p:cNvSpPr>
            <a:spLocks noGrp="1"/>
          </p:cNvSpPr>
          <p:nvPr>
            <p:ph type="sldNum" sz="quarter" idx="12"/>
          </p:nvPr>
        </p:nvSpPr>
        <p:spPr>
          <a:xfrm>
            <a:off x="6804248" y="6381328"/>
            <a:ext cx="2133600" cy="365125"/>
          </a:xfrm>
        </p:spPr>
        <p:txBody>
          <a:bodyPr/>
          <a:lstStyle/>
          <a:p>
            <a:fld id="{292AF3CE-BEB3-4025-B3D1-E2978D5266F5}" type="slidenum">
              <a:rPr lang="en-IN" smtClean="0"/>
              <a:t>34</a:t>
            </a:fld>
            <a:endParaRPr lang="en-IN" dirty="0"/>
          </a:p>
        </p:txBody>
      </p:sp>
    </p:spTree>
    <p:extLst>
      <p:ext uri="{BB962C8B-B14F-4D97-AF65-F5344CB8AC3E}">
        <p14:creationId xmlns:p14="http://schemas.microsoft.com/office/powerpoint/2010/main" val="3455210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640960" cy="562074"/>
          </a:xfrm>
        </p:spPr>
        <p:txBody>
          <a:bodyPr>
            <a:noAutofit/>
          </a:bodyPr>
          <a:lstStyle/>
          <a:p>
            <a:r>
              <a:rPr lang="en-US" sz="3200" b="1" dirty="0"/>
              <a:t>CNN Model for Emotion Recognition from Text </a:t>
            </a:r>
            <a:endParaRPr lang="en-IN" sz="3200" dirty="0"/>
          </a:p>
        </p:txBody>
      </p:sp>
      <p:sp>
        <p:nvSpPr>
          <p:cNvPr id="6" name="Slide Number Placeholder 5"/>
          <p:cNvSpPr>
            <a:spLocks noGrp="1"/>
          </p:cNvSpPr>
          <p:nvPr>
            <p:ph type="sldNum" sz="quarter" idx="12"/>
          </p:nvPr>
        </p:nvSpPr>
        <p:spPr>
          <a:xfrm>
            <a:off x="6876256" y="6381328"/>
            <a:ext cx="2133600" cy="365125"/>
          </a:xfrm>
        </p:spPr>
        <p:txBody>
          <a:bodyPr/>
          <a:lstStyle/>
          <a:p>
            <a:fld id="{292AF3CE-BEB3-4025-B3D1-E2978D5266F5}" type="slidenum">
              <a:rPr lang="en-IN" smtClean="0"/>
              <a:t>35</a:t>
            </a:fld>
            <a:endParaRPr lang="en-IN" dirty="0"/>
          </a:p>
        </p:txBody>
      </p:sp>
      <p:sp>
        <p:nvSpPr>
          <p:cNvPr id="3" name="Content Placeholder 2"/>
          <p:cNvSpPr>
            <a:spLocks noGrp="1"/>
          </p:cNvSpPr>
          <p:nvPr>
            <p:ph idx="1"/>
          </p:nvPr>
        </p:nvSpPr>
        <p:spPr>
          <a:xfrm>
            <a:off x="179512" y="670893"/>
            <a:ext cx="8856984" cy="5519636"/>
          </a:xfrm>
        </p:spPr>
        <p:txBody>
          <a:bodyPr>
            <a:noAutofit/>
          </a:bodyPr>
          <a:lstStyle/>
          <a:p>
            <a:pPr algn="just"/>
            <a:r>
              <a:rPr lang="en-US" sz="2300" dirty="0"/>
              <a:t>The CNN model described takes speech transcriptions, in the form of word </a:t>
            </a:r>
            <a:r>
              <a:rPr lang="en-US" sz="2300" dirty="0" err="1"/>
              <a:t>embeddings</a:t>
            </a:r>
            <a:r>
              <a:rPr lang="en-US" sz="2300" dirty="0"/>
              <a:t>, as input to detect emotion. </a:t>
            </a:r>
          </a:p>
          <a:p>
            <a:pPr algn="just"/>
            <a:r>
              <a:rPr lang="en-US" sz="2300" dirty="0"/>
              <a:t>Transcription sequences (embedded vectors), which is the input to this model, are convolved with kernels of different sizes. </a:t>
            </a:r>
          </a:p>
          <a:p>
            <a:pPr algn="just"/>
            <a:r>
              <a:rPr lang="en-US" sz="2300" dirty="0"/>
              <a:t>CNNs can directly be applied to word </a:t>
            </a:r>
            <a:r>
              <a:rPr lang="en-US" sz="2300" dirty="0" err="1"/>
              <a:t>embeddings</a:t>
            </a:r>
            <a:r>
              <a:rPr lang="en-US" sz="2300" dirty="0"/>
              <a:t> without prior information on their semantic contexts. </a:t>
            </a:r>
          </a:p>
          <a:p>
            <a:pPr algn="just"/>
            <a:r>
              <a:rPr lang="en-US" sz="2300" dirty="0"/>
              <a:t>Word embedding describes feature learning and language modelling techniques where words and phrases from a given vocabulary are mapped to vectors or real numbers. </a:t>
            </a:r>
          </a:p>
          <a:p>
            <a:pPr algn="just"/>
            <a:r>
              <a:rPr lang="en-US" sz="2300" dirty="0"/>
              <a:t>The maximum number of words in any given utterance is set to 128, which covers almost the entirety of the IEMOCAP dataset. </a:t>
            </a:r>
          </a:p>
          <a:p>
            <a:pPr algn="just"/>
            <a:r>
              <a:rPr lang="en-US" sz="2300" dirty="0"/>
              <a:t>One feature from each of the different convolutional layers is picked by the max-pool layer. </a:t>
            </a:r>
          </a:p>
          <a:p>
            <a:pPr algn="just"/>
            <a:r>
              <a:rPr lang="en-US" sz="2300" dirty="0"/>
              <a:t>These features are fed to a single FC layer. </a:t>
            </a:r>
          </a:p>
          <a:p>
            <a:pPr algn="just"/>
            <a:r>
              <a:rPr lang="en-US" sz="2300" dirty="0"/>
              <a:t>Finally, a </a:t>
            </a:r>
            <a:r>
              <a:rPr lang="en-US" sz="2300" dirty="0" err="1"/>
              <a:t>softmax</a:t>
            </a:r>
            <a:r>
              <a:rPr lang="en-US" sz="2300" dirty="0"/>
              <a:t> layer is used to perform classification.</a:t>
            </a:r>
          </a:p>
        </p:txBody>
      </p:sp>
    </p:spTree>
    <p:extLst>
      <p:ext uri="{BB962C8B-B14F-4D97-AF65-F5344CB8AC3E}">
        <p14:creationId xmlns:p14="http://schemas.microsoft.com/office/powerpoint/2010/main" val="31113970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
        <p:nvSpPr>
          <p:cNvPr id="6" name="Slide Number Placeholder 5"/>
          <p:cNvSpPr>
            <a:spLocks noGrp="1"/>
          </p:cNvSpPr>
          <p:nvPr>
            <p:ph type="sldNum" sz="quarter" idx="12"/>
          </p:nvPr>
        </p:nvSpPr>
        <p:spPr>
          <a:xfrm>
            <a:off x="7010400" y="6381328"/>
            <a:ext cx="2133600" cy="365125"/>
          </a:xfrm>
        </p:spPr>
        <p:txBody>
          <a:bodyPr/>
          <a:lstStyle/>
          <a:p>
            <a:fld id="{292AF3CE-BEB3-4025-B3D1-E2978D5266F5}" type="slidenum">
              <a:rPr lang="en-IN" smtClean="0"/>
              <a:t>36</a:t>
            </a:fld>
            <a:endParaRPr lang="en-IN" dirty="0"/>
          </a:p>
        </p:txBody>
      </p:sp>
      <p:pic>
        <p:nvPicPr>
          <p:cNvPr id="7" name="Content Placeholder 6"/>
          <p:cNvPicPr>
            <a:picLocks noChangeAspect="1"/>
          </p:cNvPicPr>
          <p:nvPr/>
        </p:nvPicPr>
        <p:blipFill>
          <a:blip r:embed="rId2"/>
          <a:stretch>
            <a:fillRect/>
          </a:stretch>
        </p:blipFill>
        <p:spPr>
          <a:xfrm>
            <a:off x="448460" y="1417638"/>
            <a:ext cx="8322792" cy="4027586"/>
          </a:xfrm>
          <a:prstGeom prst="rect">
            <a:avLst/>
          </a:prstGeom>
        </p:spPr>
      </p:pic>
      <p:sp>
        <p:nvSpPr>
          <p:cNvPr id="8" name="Title 1"/>
          <p:cNvSpPr txBox="1">
            <a:spLocks/>
          </p:cNvSpPr>
          <p:nvPr/>
        </p:nvSpPr>
        <p:spPr>
          <a:xfrm>
            <a:off x="179512" y="274638"/>
            <a:ext cx="8640960" cy="56207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t>CNN Model for Emotion Recognition from Text </a:t>
            </a:r>
            <a:endParaRPr lang="en-IN" sz="3200" dirty="0"/>
          </a:p>
        </p:txBody>
      </p:sp>
    </p:spTree>
    <p:extLst>
      <p:ext uri="{BB962C8B-B14F-4D97-AF65-F5344CB8AC3E}">
        <p14:creationId xmlns:p14="http://schemas.microsoft.com/office/powerpoint/2010/main" val="12110771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490" y="651613"/>
            <a:ext cx="8640960" cy="6206387"/>
          </a:xfrm>
        </p:spPr>
        <p:txBody>
          <a:bodyPr>
            <a:noAutofit/>
          </a:bodyPr>
          <a:lstStyle/>
          <a:p>
            <a:pPr algn="just"/>
            <a:r>
              <a:rPr lang="en-US" sz="2000" dirty="0"/>
              <a:t>A set of 4 parallel 2D convolutions are applied on the Spectrogram to extract its features. </a:t>
            </a:r>
          </a:p>
          <a:p>
            <a:pPr algn="just"/>
            <a:r>
              <a:rPr lang="en-US" sz="2000" dirty="0"/>
              <a:t>The input shape of the Spectrogram image is 128 x 256 (number of </a:t>
            </a:r>
            <a:r>
              <a:rPr lang="en-US" sz="2000" dirty="0" err="1"/>
              <a:t>Mels</a:t>
            </a:r>
            <a:r>
              <a:rPr lang="en-US" sz="2000" dirty="0"/>
              <a:t> x number of windows). </a:t>
            </a:r>
          </a:p>
          <a:p>
            <a:pPr algn="just"/>
            <a:r>
              <a:rPr lang="en-US" sz="2000" dirty="0"/>
              <a:t>The sizes of each of the kernels in their respective parallel CNN paths are 12 x 16, 18 x 24, 24 x 32, and 30 x 40. </a:t>
            </a:r>
          </a:p>
          <a:p>
            <a:pPr algn="just"/>
            <a:r>
              <a:rPr lang="en-US" sz="2000" dirty="0"/>
              <a:t>The features generated in the said convolution layers are then fed to their respective max-pool layers, which extracts 4 features from each filter as the pool size is exactly half along the width and height of the convolution output.</a:t>
            </a:r>
          </a:p>
          <a:p>
            <a:pPr algn="just"/>
            <a:r>
              <a:rPr lang="en-US" sz="2000" dirty="0"/>
              <a:t>The extracted features are fed to the Fully Connected (FC) layer. This model makes use of two FC layers of sizes 400 and 200.</a:t>
            </a:r>
          </a:p>
          <a:p>
            <a:pPr algn="just"/>
            <a:r>
              <a:rPr lang="en-US" sz="2000" dirty="0"/>
              <a:t>Batch normalization is applied to both the FC layers. </a:t>
            </a:r>
          </a:p>
          <a:p>
            <a:pPr algn="just"/>
            <a:r>
              <a:rPr lang="en-US" sz="2000" dirty="0"/>
              <a:t>The activation function used in the convolutional layers and the first FC layer is the Rectified Linear Unit (</a:t>
            </a:r>
            <a:r>
              <a:rPr lang="en-US" sz="2000" dirty="0" err="1"/>
              <a:t>ReLU</a:t>
            </a:r>
            <a:r>
              <a:rPr lang="en-US" sz="2000" dirty="0"/>
              <a:t>). </a:t>
            </a:r>
          </a:p>
          <a:p>
            <a:pPr algn="just"/>
            <a:r>
              <a:rPr lang="en-US" sz="2000" dirty="0"/>
              <a:t>The output of the last FC layer is then fed to a </a:t>
            </a:r>
            <a:r>
              <a:rPr lang="en-US" sz="2000" dirty="0" err="1"/>
              <a:t>Softmax</a:t>
            </a:r>
            <a:r>
              <a:rPr lang="en-US" sz="2000" dirty="0"/>
              <a:t> layer, which classifies the input speech signal among 4 different emotion classes. </a:t>
            </a:r>
            <a:endParaRPr lang="en-IN" sz="2000" dirty="0"/>
          </a:p>
        </p:txBody>
      </p:sp>
      <p:sp>
        <p:nvSpPr>
          <p:cNvPr id="6" name="Slide Number Placeholder 5"/>
          <p:cNvSpPr>
            <a:spLocks noGrp="1"/>
          </p:cNvSpPr>
          <p:nvPr>
            <p:ph type="sldNum" sz="quarter" idx="12"/>
          </p:nvPr>
        </p:nvSpPr>
        <p:spPr>
          <a:xfrm>
            <a:off x="6876256" y="6381328"/>
            <a:ext cx="2133600" cy="365125"/>
          </a:xfrm>
        </p:spPr>
        <p:txBody>
          <a:bodyPr/>
          <a:lstStyle/>
          <a:p>
            <a:fld id="{292AF3CE-BEB3-4025-B3D1-E2978D5266F5}" type="slidenum">
              <a:rPr lang="en-IN" smtClean="0"/>
              <a:t>37</a:t>
            </a:fld>
            <a:endParaRPr lang="en-IN" dirty="0"/>
          </a:p>
        </p:txBody>
      </p:sp>
      <p:sp>
        <p:nvSpPr>
          <p:cNvPr id="8" name="Title 1"/>
          <p:cNvSpPr txBox="1">
            <a:spLocks/>
          </p:cNvSpPr>
          <p:nvPr/>
        </p:nvSpPr>
        <p:spPr>
          <a:xfrm>
            <a:off x="274490" y="0"/>
            <a:ext cx="8640960" cy="56207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t>CNN Model for Emotion Recognition from Speech</a:t>
            </a:r>
            <a:endParaRPr lang="en-IN" sz="3200" dirty="0"/>
          </a:p>
        </p:txBody>
      </p:sp>
    </p:spTree>
    <p:extLst>
      <p:ext uri="{BB962C8B-B14F-4D97-AF65-F5344CB8AC3E}">
        <p14:creationId xmlns:p14="http://schemas.microsoft.com/office/powerpoint/2010/main" val="16671165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31322"/>
          </a:xfrm>
        </p:spPr>
        <p:txBody>
          <a:bodyPr>
            <a:normAutofit fontScale="90000"/>
          </a:bodyPr>
          <a:lstStyle/>
          <a:p>
            <a:r>
              <a:rPr lang="en-US" b="1" dirty="0"/>
              <a:t>CNN Model with Spectrogram input </a:t>
            </a:r>
            <a:endParaRPr lang="en-IN" dirty="0"/>
          </a:p>
        </p:txBody>
      </p:sp>
      <p:sp>
        <p:nvSpPr>
          <p:cNvPr id="6" name="Slide Number Placeholder 5"/>
          <p:cNvSpPr>
            <a:spLocks noGrp="1"/>
          </p:cNvSpPr>
          <p:nvPr>
            <p:ph type="sldNum" sz="quarter" idx="12"/>
          </p:nvPr>
        </p:nvSpPr>
        <p:spPr>
          <a:xfrm>
            <a:off x="6804248" y="6381328"/>
            <a:ext cx="2133600" cy="365125"/>
          </a:xfrm>
        </p:spPr>
        <p:txBody>
          <a:bodyPr/>
          <a:lstStyle/>
          <a:p>
            <a:fld id="{292AF3CE-BEB3-4025-B3D1-E2978D5266F5}" type="slidenum">
              <a:rPr lang="en-IN" smtClean="0"/>
              <a:t>38</a:t>
            </a:fld>
            <a:endParaRPr lang="en-IN" dirty="0"/>
          </a:p>
        </p:txBody>
      </p:sp>
      <p:sp>
        <p:nvSpPr>
          <p:cNvPr id="8" name="Content Placeholder 7"/>
          <p:cNvSpPr>
            <a:spLocks noGrp="1"/>
          </p:cNvSpPr>
          <p:nvPr>
            <p:ph idx="1"/>
          </p:nvPr>
        </p:nvSpPr>
        <p:spPr/>
        <p:txBody>
          <a:bodyPr/>
          <a:lstStyle/>
          <a:p>
            <a:endParaRPr lang="en-IN"/>
          </a:p>
        </p:txBody>
      </p:sp>
      <p:pic>
        <p:nvPicPr>
          <p:cNvPr id="9" name="Picture 8"/>
          <p:cNvPicPr>
            <a:picLocks noChangeAspect="1"/>
          </p:cNvPicPr>
          <p:nvPr/>
        </p:nvPicPr>
        <p:blipFill>
          <a:blip r:embed="rId2"/>
          <a:stretch>
            <a:fillRect/>
          </a:stretch>
        </p:blipFill>
        <p:spPr>
          <a:xfrm>
            <a:off x="486219" y="1105960"/>
            <a:ext cx="7943084" cy="5125266"/>
          </a:xfrm>
          <a:prstGeom prst="rect">
            <a:avLst/>
          </a:prstGeom>
        </p:spPr>
      </p:pic>
    </p:spTree>
    <p:extLst>
      <p:ext uri="{BB962C8B-B14F-4D97-AF65-F5344CB8AC3E}">
        <p14:creationId xmlns:p14="http://schemas.microsoft.com/office/powerpoint/2010/main" val="13377652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r="1920" b="28325"/>
          <a:stretch/>
        </p:blipFill>
        <p:spPr>
          <a:xfrm>
            <a:off x="192543" y="1628801"/>
            <a:ext cx="8637793" cy="3505100"/>
          </a:xfrm>
          <a:prstGeom prst="rect">
            <a:avLst/>
          </a:prstGeom>
        </p:spPr>
      </p:pic>
      <p:sp>
        <p:nvSpPr>
          <p:cNvPr id="7" name="Slide Number Placeholder 6"/>
          <p:cNvSpPr>
            <a:spLocks noGrp="1"/>
          </p:cNvSpPr>
          <p:nvPr>
            <p:ph type="sldNum" sz="quarter" idx="12"/>
          </p:nvPr>
        </p:nvSpPr>
        <p:spPr>
          <a:xfrm>
            <a:off x="6876256" y="6381328"/>
            <a:ext cx="2133600" cy="365125"/>
          </a:xfrm>
        </p:spPr>
        <p:txBody>
          <a:bodyPr/>
          <a:lstStyle/>
          <a:p>
            <a:fld id="{292AF3CE-BEB3-4025-B3D1-E2978D5266F5}" type="slidenum">
              <a:rPr lang="en-IN" smtClean="0"/>
              <a:t>39</a:t>
            </a:fld>
            <a:endParaRPr lang="en-IN" dirty="0"/>
          </a:p>
        </p:txBody>
      </p:sp>
      <p:sp>
        <p:nvSpPr>
          <p:cNvPr id="8" name="Title 1"/>
          <p:cNvSpPr txBox="1">
            <a:spLocks/>
          </p:cNvSpPr>
          <p:nvPr/>
        </p:nvSpPr>
        <p:spPr>
          <a:xfrm>
            <a:off x="274490" y="340743"/>
            <a:ext cx="8640960" cy="56207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t>CNN Model for Emotion Recognition from Image</a:t>
            </a:r>
            <a:endParaRPr lang="en-IN" sz="3200" dirty="0"/>
          </a:p>
        </p:txBody>
      </p:sp>
    </p:spTree>
    <p:extLst>
      <p:ext uri="{BB962C8B-B14F-4D97-AF65-F5344CB8AC3E}">
        <p14:creationId xmlns:p14="http://schemas.microsoft.com/office/powerpoint/2010/main" val="3178490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1143000"/>
          </a:xfrm>
        </p:spPr>
        <p:txBody>
          <a:bodyPr>
            <a:normAutofit/>
          </a:bodyPr>
          <a:lstStyle/>
          <a:p>
            <a:r>
              <a:rPr lang="en-IN" sz="3200" b="1" dirty="0">
                <a:latin typeface="Times New Roman" pitchFamily="18" charset="0"/>
                <a:cs typeface="Times New Roman" pitchFamily="18" charset="0"/>
              </a:rPr>
              <a:t>Convolution Layer</a:t>
            </a:r>
          </a:p>
        </p:txBody>
      </p:sp>
      <p:sp>
        <p:nvSpPr>
          <p:cNvPr id="3" name="Content Placeholder 2"/>
          <p:cNvSpPr>
            <a:spLocks noGrp="1"/>
          </p:cNvSpPr>
          <p:nvPr>
            <p:ph idx="1"/>
          </p:nvPr>
        </p:nvSpPr>
        <p:spPr>
          <a:xfrm>
            <a:off x="251520" y="866658"/>
            <a:ext cx="8640960" cy="5874709"/>
          </a:xfrm>
        </p:spPr>
        <p:txBody>
          <a:bodyPr>
            <a:normAutofit/>
          </a:bodyPr>
          <a:lstStyle/>
          <a:p>
            <a:pPr algn="just">
              <a:lnSpc>
                <a:spcPct val="150000"/>
              </a:lnSpc>
              <a:spcBef>
                <a:spcPts val="0"/>
              </a:spcBef>
            </a:pPr>
            <a:r>
              <a:rPr lang="en-IN" sz="2000" dirty="0">
                <a:latin typeface="Times New Roman" pitchFamily="18" charset="0"/>
                <a:cs typeface="Times New Roman" pitchFamily="18" charset="0"/>
              </a:rPr>
              <a:t>CNN is Neural Network with some convolutional layers(and some other layers).</a:t>
            </a:r>
          </a:p>
          <a:p>
            <a:pPr algn="just">
              <a:lnSpc>
                <a:spcPct val="150000"/>
              </a:lnSpc>
              <a:spcBef>
                <a:spcPts val="0"/>
              </a:spcBef>
            </a:pPr>
            <a:r>
              <a:rPr lang="en-IN" sz="2000" dirty="0">
                <a:latin typeface="Times New Roman" pitchFamily="18" charset="0"/>
                <a:cs typeface="Times New Roman" pitchFamily="18" charset="0"/>
              </a:rPr>
              <a:t>A Convolution layers has a number of filters that does convolution operation.</a:t>
            </a:r>
          </a:p>
          <a:p>
            <a:pPr algn="just">
              <a:lnSpc>
                <a:spcPct val="150000"/>
              </a:lnSpc>
              <a:spcBef>
                <a:spcPts val="0"/>
              </a:spcBef>
            </a:pPr>
            <a:r>
              <a:rPr lang="en-IN" sz="2000" dirty="0">
                <a:latin typeface="Times New Roman" pitchFamily="18" charset="0"/>
                <a:cs typeface="Times New Roman" pitchFamily="18" charset="0"/>
              </a:rPr>
              <a:t>Filters or kernels are the base units in this system. </a:t>
            </a:r>
          </a:p>
          <a:p>
            <a:pPr algn="just">
              <a:lnSpc>
                <a:spcPct val="150000"/>
              </a:lnSpc>
              <a:spcBef>
                <a:spcPts val="0"/>
              </a:spcBef>
            </a:pPr>
            <a:r>
              <a:rPr lang="en-IN" sz="2000" dirty="0">
                <a:latin typeface="Times New Roman" pitchFamily="18" charset="0"/>
                <a:cs typeface="Times New Roman" pitchFamily="18" charset="0"/>
              </a:rPr>
              <a:t>These layers consist of a series of learnable filters.</a:t>
            </a:r>
          </a:p>
          <a:p>
            <a:pPr algn="just">
              <a:lnSpc>
                <a:spcPct val="150000"/>
              </a:lnSpc>
              <a:spcBef>
                <a:spcPts val="0"/>
              </a:spcBef>
            </a:pPr>
            <a:r>
              <a:rPr lang="en-IN" sz="2000" dirty="0">
                <a:latin typeface="Times New Roman" pitchFamily="18" charset="0"/>
                <a:cs typeface="Times New Roman" pitchFamily="18" charset="0"/>
              </a:rPr>
              <a:t>Convolution is done by computing the dot product between the input matrix and filter or kernal. </a:t>
            </a: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a:p>
            <a:pPr marL="0" indent="0" algn="ctr">
              <a:buNone/>
            </a:pPr>
            <a:r>
              <a:rPr lang="en-IN" sz="2000" dirty="0">
                <a:latin typeface="Times New Roman" pitchFamily="18" charset="0"/>
                <a:cs typeface="Times New Roman" pitchFamily="18" charset="0"/>
              </a:rPr>
              <a:t>                           (a) Input Matrix                        b) filter or kernel</a:t>
            </a:r>
          </a:p>
          <a:p>
            <a:endParaRPr lang="en-IN" sz="2000" dirty="0">
              <a:latin typeface="Times New Roman" pitchFamily="18" charset="0"/>
              <a:cs typeface="Times New Roman" pitchFamily="18" charset="0"/>
            </a:endParaRPr>
          </a:p>
        </p:txBody>
      </p:sp>
      <p:pic>
        <p:nvPicPr>
          <p:cNvPr id="8" name="Picture 7"/>
          <p:cNvPicPr/>
          <p:nvPr/>
        </p:nvPicPr>
        <p:blipFill>
          <a:blip r:embed="rId2"/>
          <a:srcRect/>
          <a:stretch>
            <a:fillRect/>
          </a:stretch>
        </p:blipFill>
        <p:spPr bwMode="auto">
          <a:xfrm>
            <a:off x="1338064" y="4365104"/>
            <a:ext cx="6668244" cy="1800200"/>
          </a:xfrm>
          <a:prstGeom prst="rect">
            <a:avLst/>
          </a:prstGeom>
          <a:noFill/>
          <a:ln w="9525">
            <a:noFill/>
            <a:miter lim="800000"/>
            <a:headEnd/>
            <a:tailEnd/>
          </a:ln>
        </p:spPr>
      </p:pic>
      <p:sp>
        <p:nvSpPr>
          <p:cNvPr id="10" name="Slide Number Placeholder 9"/>
          <p:cNvSpPr>
            <a:spLocks noGrp="1"/>
          </p:cNvSpPr>
          <p:nvPr>
            <p:ph type="sldNum" sz="quarter" idx="12"/>
          </p:nvPr>
        </p:nvSpPr>
        <p:spPr>
          <a:xfrm>
            <a:off x="6939508" y="6381328"/>
            <a:ext cx="2133600" cy="365125"/>
          </a:xfrm>
        </p:spPr>
        <p:txBody>
          <a:bodyPr/>
          <a:lstStyle/>
          <a:p>
            <a:fld id="{292AF3CE-BEB3-4025-B3D1-E2978D5266F5}" type="slidenum">
              <a:rPr lang="en-IN" smtClean="0"/>
              <a:t>4</a:t>
            </a:fld>
            <a:endParaRPr lang="en-IN" dirty="0"/>
          </a:p>
        </p:txBody>
      </p:sp>
    </p:spTree>
    <p:extLst>
      <p:ext uri="{BB962C8B-B14F-4D97-AF65-F5344CB8AC3E}">
        <p14:creationId xmlns:p14="http://schemas.microsoft.com/office/powerpoint/2010/main" val="26484045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CNN-based raw speech phoneme recognition system</a:t>
            </a:r>
            <a:endParaRPr lang="en-IN" b="1" dirty="0"/>
          </a:p>
        </p:txBody>
      </p:sp>
      <p:pic>
        <p:nvPicPr>
          <p:cNvPr id="7" name="Content Placeholder 6"/>
          <p:cNvPicPr>
            <a:picLocks noGrp="1" noChangeAspect="1"/>
          </p:cNvPicPr>
          <p:nvPr>
            <p:ph idx="1"/>
          </p:nvPr>
        </p:nvPicPr>
        <p:blipFill>
          <a:blip r:embed="rId2"/>
          <a:stretch>
            <a:fillRect/>
          </a:stretch>
        </p:blipFill>
        <p:spPr>
          <a:xfrm>
            <a:off x="611560" y="2176346"/>
            <a:ext cx="8229600" cy="2836830"/>
          </a:xfrm>
          <a:prstGeom prst="rect">
            <a:avLst/>
          </a:prstGeom>
        </p:spPr>
      </p:pic>
      <p:sp>
        <p:nvSpPr>
          <p:cNvPr id="6" name="Slide Number Placeholder 5"/>
          <p:cNvSpPr>
            <a:spLocks noGrp="1"/>
          </p:cNvSpPr>
          <p:nvPr>
            <p:ph type="sldNum" sz="quarter" idx="12"/>
          </p:nvPr>
        </p:nvSpPr>
        <p:spPr>
          <a:xfrm>
            <a:off x="6976900" y="6381328"/>
            <a:ext cx="2133600" cy="365125"/>
          </a:xfrm>
        </p:spPr>
        <p:txBody>
          <a:bodyPr/>
          <a:lstStyle/>
          <a:p>
            <a:fld id="{292AF3CE-BEB3-4025-B3D1-E2978D5266F5}" type="slidenum">
              <a:rPr lang="en-IN" smtClean="0"/>
              <a:t>40</a:t>
            </a:fld>
            <a:endParaRPr lang="en-IN"/>
          </a:p>
        </p:txBody>
      </p:sp>
    </p:spTree>
    <p:extLst>
      <p:ext uri="{BB962C8B-B14F-4D97-AF65-F5344CB8AC3E}">
        <p14:creationId xmlns:p14="http://schemas.microsoft.com/office/powerpoint/2010/main" val="23905949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32656"/>
            <a:ext cx="8712968" cy="6048672"/>
          </a:xfrm>
        </p:spPr>
        <p:txBody>
          <a:bodyPr>
            <a:normAutofit/>
          </a:bodyPr>
          <a:lstStyle/>
          <a:p>
            <a:pPr algn="just"/>
            <a:r>
              <a:rPr lang="en-US" sz="2800" dirty="0"/>
              <a:t>In this, raw speech signal is segmented into input speech signal </a:t>
            </a:r>
          </a:p>
          <a:p>
            <a:pPr algn="just"/>
            <a:r>
              <a:rPr lang="en-US" sz="2800" dirty="0">
                <a:solidFill>
                  <a:srgbClr val="000000"/>
                </a:solidFill>
              </a:rPr>
              <a:t>First convolutional layer learns the useful features from the raw speech signal, and remaining convolutional layers further process these features into the useful information</a:t>
            </a:r>
          </a:p>
          <a:p>
            <a:pPr lvl="0" algn="just"/>
            <a:r>
              <a:rPr lang="en-US" sz="2800" dirty="0">
                <a:solidFill>
                  <a:srgbClr val="000000"/>
                </a:solidFill>
              </a:rPr>
              <a:t> After processing the speech signal, CNN estimates the class conditional probability, </a:t>
            </a:r>
          </a:p>
          <a:p>
            <a:pPr lvl="0" algn="just"/>
            <a:r>
              <a:rPr lang="en-US" sz="2800" dirty="0"/>
              <a:t>A filter stage is a combination of convolutional layer, pooling layer, and a nonlinearity. The joint training of feature stage and classifier stage is performed using the back-propagation algorithm.</a:t>
            </a:r>
            <a:endParaRPr lang="en-IN" sz="2800" dirty="0"/>
          </a:p>
        </p:txBody>
      </p:sp>
      <p:sp>
        <p:nvSpPr>
          <p:cNvPr id="6" name="Slide Number Placeholder 5"/>
          <p:cNvSpPr>
            <a:spLocks noGrp="1"/>
          </p:cNvSpPr>
          <p:nvPr>
            <p:ph type="sldNum" sz="quarter" idx="12"/>
          </p:nvPr>
        </p:nvSpPr>
        <p:spPr>
          <a:xfrm>
            <a:off x="6876256" y="6381328"/>
            <a:ext cx="2133600" cy="365125"/>
          </a:xfrm>
        </p:spPr>
        <p:txBody>
          <a:bodyPr/>
          <a:lstStyle/>
          <a:p>
            <a:fld id="{292AF3CE-BEB3-4025-B3D1-E2978D5266F5}" type="slidenum">
              <a:rPr lang="en-IN" smtClean="0"/>
              <a:t>41</a:t>
            </a:fld>
            <a:endParaRPr lang="en-IN"/>
          </a:p>
        </p:txBody>
      </p:sp>
    </p:spTree>
    <p:extLst>
      <p:ext uri="{BB962C8B-B14F-4D97-AF65-F5344CB8AC3E}">
        <p14:creationId xmlns:p14="http://schemas.microsoft.com/office/powerpoint/2010/main" val="19418150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baseline="0" dirty="0">
                <a:latin typeface="Times New Roman" pitchFamily="18" charset="0"/>
                <a:cs typeface="Times New Roman" pitchFamily="18" charset="0"/>
              </a:rPr>
              <a:t>Summary</a:t>
            </a:r>
            <a:r>
              <a:rPr lang="en-IN" b="1" baseline="0" dirty="0">
                <a:latin typeface="Times New Roman" pitchFamily="18" charset="0"/>
                <a:cs typeface="Times New Roman" pitchFamily="18" charset="0"/>
              </a:rPr>
              <a:t> </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57298"/>
            <a:ext cx="8229600" cy="5286412"/>
          </a:xfrm>
        </p:spPr>
        <p:txBody>
          <a:bodyPr>
            <a:normAutofit fontScale="70000" lnSpcReduction="20000"/>
          </a:bodyPr>
          <a:lstStyle/>
          <a:p>
            <a:pPr algn="just">
              <a:lnSpc>
                <a:spcPct val="170000"/>
              </a:lnSpc>
            </a:pPr>
            <a:r>
              <a:rPr lang="en-IN" sz="2900" dirty="0">
                <a:latin typeface="Times New Roman" pitchFamily="18" charset="0"/>
                <a:cs typeface="Times New Roman" pitchFamily="18" charset="0"/>
              </a:rPr>
              <a:t>CNN is composed of 3 layers – </a:t>
            </a:r>
            <a:r>
              <a:rPr lang="en-IN" sz="2900" dirty="0" err="1">
                <a:latin typeface="Times New Roman" pitchFamily="18" charset="0"/>
                <a:cs typeface="Times New Roman" pitchFamily="18" charset="0"/>
              </a:rPr>
              <a:t>convolutional</a:t>
            </a:r>
            <a:r>
              <a:rPr lang="en-IN" sz="2900" dirty="0">
                <a:latin typeface="Times New Roman" pitchFamily="18" charset="0"/>
                <a:cs typeface="Times New Roman" pitchFamily="18" charset="0"/>
              </a:rPr>
              <a:t> layer, pooling layer, fully connected layer. </a:t>
            </a:r>
          </a:p>
          <a:p>
            <a:pPr algn="just">
              <a:lnSpc>
                <a:spcPct val="170000"/>
              </a:lnSpc>
            </a:pPr>
            <a:r>
              <a:rPr lang="en-IN" sz="2900" dirty="0">
                <a:latin typeface="Times New Roman" pitchFamily="18" charset="0"/>
                <a:cs typeface="Times New Roman" pitchFamily="18" charset="0"/>
              </a:rPr>
              <a:t>Various pooling techniques include max pooling, average pooling and sum pooling. Each pooling technique has its own merits and demerits. </a:t>
            </a:r>
          </a:p>
          <a:p>
            <a:pPr algn="just">
              <a:lnSpc>
                <a:spcPct val="170000"/>
              </a:lnSpc>
            </a:pPr>
            <a:r>
              <a:rPr lang="en-IN" sz="2900" dirty="0">
                <a:latin typeface="Times New Roman" pitchFamily="18" charset="0"/>
                <a:cs typeface="Times New Roman" pitchFamily="18" charset="0"/>
              </a:rPr>
              <a:t>Both max pooling and sum pooling decrease the dimension of the input data efficiently retaining the features. On the other hand, average pooling may or may not detect all the features. </a:t>
            </a:r>
          </a:p>
          <a:p>
            <a:pPr algn="just">
              <a:lnSpc>
                <a:spcPct val="170000"/>
              </a:lnSpc>
            </a:pPr>
            <a:r>
              <a:rPr lang="en-IN" sz="2900" dirty="0">
                <a:latin typeface="Times New Roman" pitchFamily="18" charset="0"/>
                <a:cs typeface="Times New Roman" pitchFamily="18" charset="0"/>
              </a:rPr>
              <a:t>There are various activation functions that could be used in CNN hierarchy. </a:t>
            </a:r>
            <a:r>
              <a:rPr lang="en-IN" sz="2900" dirty="0" err="1">
                <a:latin typeface="Times New Roman" pitchFamily="18" charset="0"/>
                <a:cs typeface="Times New Roman" pitchFamily="18" charset="0"/>
              </a:rPr>
              <a:t>ReLU</a:t>
            </a:r>
            <a:r>
              <a:rPr lang="en-IN" sz="2900" dirty="0">
                <a:latin typeface="Times New Roman" pitchFamily="18" charset="0"/>
                <a:cs typeface="Times New Roman" pitchFamily="18" charset="0"/>
              </a:rPr>
              <a:t> is used to induce non-linearity in the network.</a:t>
            </a:r>
          </a:p>
          <a:p>
            <a:endParaRPr lang="en-IN" sz="2000" dirty="0"/>
          </a:p>
          <a:p>
            <a:pPr algn="just"/>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dirty="0"/>
          </a:p>
          <a:p>
            <a:pPr>
              <a:buNone/>
            </a:pPr>
            <a:endParaRPr lang="en-IN" dirty="0"/>
          </a:p>
        </p:txBody>
      </p:sp>
      <p:sp>
        <p:nvSpPr>
          <p:cNvPr id="8" name="Slide Number Placeholder 7"/>
          <p:cNvSpPr>
            <a:spLocks noGrp="1"/>
          </p:cNvSpPr>
          <p:nvPr>
            <p:ph type="sldNum" sz="quarter" idx="12"/>
          </p:nvPr>
        </p:nvSpPr>
        <p:spPr>
          <a:xfrm>
            <a:off x="6988750" y="6381328"/>
            <a:ext cx="2133600" cy="365125"/>
          </a:xfrm>
        </p:spPr>
        <p:txBody>
          <a:bodyPr/>
          <a:lstStyle/>
          <a:p>
            <a:fld id="{292AF3CE-BEB3-4025-B3D1-E2978D5266F5}" type="slidenum">
              <a:rPr lang="en-IN" smtClean="0"/>
              <a:t>42</a:t>
            </a:fld>
            <a:endParaRPr lang="en-IN" dirty="0"/>
          </a:p>
        </p:txBody>
      </p:sp>
    </p:spTree>
    <p:extLst>
      <p:ext uri="{BB962C8B-B14F-4D97-AF65-F5344CB8AC3E}">
        <p14:creationId xmlns:p14="http://schemas.microsoft.com/office/powerpoint/2010/main" val="31172557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99205"/>
            <a:ext cx="8229600" cy="809515"/>
          </a:xfrm>
        </p:spPr>
        <p:txBody>
          <a:bodyPr>
            <a:normAutofit/>
          </a:bodyPr>
          <a:lstStyle/>
          <a:p>
            <a:r>
              <a:rPr lang="en-IN" sz="3200" b="1" dirty="0">
                <a:latin typeface="Times New Roman" pitchFamily="18" charset="0"/>
                <a:cs typeface="Times New Roman" pitchFamily="18" charset="0"/>
              </a:rPr>
              <a:t>Summary</a:t>
            </a:r>
          </a:p>
        </p:txBody>
      </p:sp>
      <p:sp>
        <p:nvSpPr>
          <p:cNvPr id="3" name="Content Placeholder 2"/>
          <p:cNvSpPr>
            <a:spLocks noGrp="1"/>
          </p:cNvSpPr>
          <p:nvPr>
            <p:ph idx="1"/>
          </p:nvPr>
        </p:nvSpPr>
        <p:spPr>
          <a:xfrm>
            <a:off x="457200" y="1052736"/>
            <a:ext cx="8229600" cy="4768865"/>
          </a:xfrm>
        </p:spPr>
        <p:txBody>
          <a:bodyPr>
            <a:normAutofit fontScale="92500" lnSpcReduction="20000"/>
          </a:bodyPr>
          <a:lstStyle/>
          <a:p>
            <a:pPr algn="just">
              <a:lnSpc>
                <a:spcPct val="150000"/>
              </a:lnSpc>
            </a:pPr>
            <a:r>
              <a:rPr lang="en-IN" sz="2000" dirty="0">
                <a:latin typeface="Times New Roman" pitchFamily="18" charset="0"/>
                <a:cs typeface="Times New Roman" pitchFamily="18" charset="0"/>
              </a:rPr>
              <a:t>Output from the convolutional and pooling layers represent high-level features of the input image, which are passed on to the fully connected layer. </a:t>
            </a:r>
          </a:p>
          <a:p>
            <a:pPr algn="just">
              <a:lnSpc>
                <a:spcPct val="150000"/>
              </a:lnSpc>
            </a:pPr>
            <a:r>
              <a:rPr lang="en-IN" sz="2000" dirty="0">
                <a:latin typeface="Times New Roman" pitchFamily="18" charset="0"/>
                <a:cs typeface="Times New Roman" pitchFamily="18" charset="0"/>
              </a:rPr>
              <a:t>The fully connected layer classifies the input image into various classes of objects. </a:t>
            </a:r>
          </a:p>
          <a:p>
            <a:pPr algn="just">
              <a:lnSpc>
                <a:spcPct val="150000"/>
              </a:lnSpc>
            </a:pPr>
            <a:r>
              <a:rPr lang="en-IN" sz="2000" dirty="0">
                <a:latin typeface="Times New Roman" pitchFamily="18" charset="0"/>
                <a:cs typeface="Times New Roman" pitchFamily="18" charset="0"/>
              </a:rPr>
              <a:t>Image Classification using CNN on CIFAR Dataset.</a:t>
            </a:r>
          </a:p>
          <a:p>
            <a:pPr algn="just">
              <a:lnSpc>
                <a:spcPct val="150000"/>
              </a:lnSpc>
            </a:pPr>
            <a:r>
              <a:rPr lang="en-IN" sz="2000" dirty="0">
                <a:latin typeface="Times New Roman" pitchFamily="18" charset="0"/>
                <a:cs typeface="Times New Roman" pitchFamily="18" charset="0"/>
              </a:rPr>
              <a:t>Some real-time applications of CNN include object detection, handwritten OCR, face recognition and scene labelling. </a:t>
            </a:r>
          </a:p>
          <a:p>
            <a:pPr algn="just">
              <a:lnSpc>
                <a:spcPct val="150000"/>
              </a:lnSpc>
            </a:pPr>
            <a:r>
              <a:rPr lang="en-IN" sz="2000" dirty="0">
                <a:latin typeface="Times New Roman" pitchFamily="18" charset="0"/>
                <a:cs typeface="Times New Roman" pitchFamily="18" charset="0"/>
              </a:rPr>
              <a:t>Some of the famous CNN architecture include </a:t>
            </a:r>
            <a:r>
              <a:rPr lang="en-IN" sz="2000" dirty="0" err="1">
                <a:latin typeface="Times New Roman" pitchFamily="18" charset="0"/>
                <a:cs typeface="Times New Roman" pitchFamily="18" charset="0"/>
              </a:rPr>
              <a:t>AlexNet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ZFNet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GoogleNet</a:t>
            </a:r>
            <a:r>
              <a:rPr lang="en-IN" sz="2000" dirty="0">
                <a:latin typeface="Times New Roman" pitchFamily="18" charset="0"/>
                <a:cs typeface="Times New Roman" pitchFamily="18" charset="0"/>
              </a:rPr>
              <a:t>( Inception)and </a:t>
            </a:r>
            <a:r>
              <a:rPr lang="en-IN" sz="2000" dirty="0" err="1">
                <a:latin typeface="Times New Roman" pitchFamily="18" charset="0"/>
                <a:cs typeface="Times New Roman" pitchFamily="18" charset="0"/>
              </a:rPr>
              <a:t>VGGNet</a:t>
            </a:r>
            <a:r>
              <a:rPr lang="en-IN" sz="2000" dirty="0">
                <a:latin typeface="Times New Roman" pitchFamily="18" charset="0"/>
                <a:cs typeface="Times New Roman" pitchFamily="18" charset="0"/>
              </a:rPr>
              <a:t>. </a:t>
            </a:r>
          </a:p>
          <a:p>
            <a:pPr algn="just">
              <a:lnSpc>
                <a:spcPct val="150000"/>
              </a:lnSpc>
            </a:pPr>
            <a:r>
              <a:rPr lang="en-US" sz="2000" dirty="0">
                <a:latin typeface="Times New Roman" pitchFamily="18" charset="0"/>
                <a:cs typeface="Times New Roman" pitchFamily="18" charset="0"/>
              </a:rPr>
              <a:t>Application of CNN for Emotion Recognition from different modalities.</a:t>
            </a:r>
          </a:p>
          <a:p>
            <a:pPr algn="just">
              <a:lnSpc>
                <a:spcPct val="150000"/>
              </a:lnSpc>
            </a:pPr>
            <a:r>
              <a:rPr lang="en-US" sz="2000" dirty="0">
                <a:latin typeface="Times New Roman" pitchFamily="18" charset="0"/>
                <a:cs typeface="Times New Roman" pitchFamily="18" charset="0"/>
              </a:rPr>
              <a:t>CNN for feature extraction of speech signal for phoneme recognition. </a:t>
            </a:r>
            <a:endParaRPr lang="en-IN" sz="2000" dirty="0">
              <a:latin typeface="Times New Roman" pitchFamily="18" charset="0"/>
              <a:cs typeface="Times New Roman" pitchFamily="18" charset="0"/>
            </a:endParaRPr>
          </a:p>
          <a:p>
            <a:pPr>
              <a:buNone/>
            </a:pPr>
            <a:endParaRPr lang="en-IN" sz="2000" dirty="0"/>
          </a:p>
          <a:p>
            <a:endParaRPr lang="en-IN" sz="2000" dirty="0"/>
          </a:p>
          <a:p>
            <a:endParaRPr lang="en-IN" sz="2000" dirty="0">
              <a:latin typeface="Times New Roman" pitchFamily="18" charset="0"/>
              <a:cs typeface="Times New Roman" pitchFamily="18" charset="0"/>
            </a:endParaRPr>
          </a:p>
          <a:p>
            <a:endParaRPr lang="en-IN" dirty="0"/>
          </a:p>
        </p:txBody>
      </p:sp>
      <p:sp>
        <p:nvSpPr>
          <p:cNvPr id="8" name="Slide Number Placeholder 7"/>
          <p:cNvSpPr>
            <a:spLocks noGrp="1"/>
          </p:cNvSpPr>
          <p:nvPr>
            <p:ph type="sldNum" sz="quarter" idx="12"/>
          </p:nvPr>
        </p:nvSpPr>
        <p:spPr>
          <a:xfrm>
            <a:off x="6976719" y="6381328"/>
            <a:ext cx="2133600" cy="365125"/>
          </a:xfrm>
        </p:spPr>
        <p:txBody>
          <a:bodyPr/>
          <a:lstStyle/>
          <a:p>
            <a:fld id="{292AF3CE-BEB3-4025-B3D1-E2978D5266F5}" type="slidenum">
              <a:rPr lang="en-IN" smtClean="0"/>
              <a:t>43</a:t>
            </a:fld>
            <a:endParaRPr lang="en-IN" dirty="0"/>
          </a:p>
        </p:txBody>
      </p:sp>
    </p:spTree>
    <p:extLst>
      <p:ext uri="{BB962C8B-B14F-4D97-AF65-F5344CB8AC3E}">
        <p14:creationId xmlns:p14="http://schemas.microsoft.com/office/powerpoint/2010/main" val="27018675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IN" sz="3200" b="1" dirty="0">
                <a:latin typeface="Times New Roman" pitchFamily="18" charset="0"/>
                <a:cs typeface="Times New Roman" pitchFamily="18" charset="0"/>
              </a:rPr>
              <a:t>Conclusion</a:t>
            </a:r>
          </a:p>
        </p:txBody>
      </p:sp>
      <p:sp>
        <p:nvSpPr>
          <p:cNvPr id="3" name="Content Placeholder 2"/>
          <p:cNvSpPr>
            <a:spLocks noGrp="1"/>
          </p:cNvSpPr>
          <p:nvPr>
            <p:ph idx="1"/>
          </p:nvPr>
        </p:nvSpPr>
        <p:spPr>
          <a:xfrm>
            <a:off x="467544" y="1052736"/>
            <a:ext cx="8229600" cy="4525963"/>
          </a:xfrm>
        </p:spPr>
        <p:txBody>
          <a:bodyPr>
            <a:normAutofit/>
          </a:bodyPr>
          <a:lstStyle/>
          <a:p>
            <a:pPr algn="just">
              <a:lnSpc>
                <a:spcPct val="150000"/>
              </a:lnSpc>
            </a:pPr>
            <a:r>
              <a:rPr lang="en-IN" sz="2000" dirty="0">
                <a:latin typeface="Times New Roman" pitchFamily="18" charset="0"/>
                <a:cs typeface="Times New Roman" pitchFamily="18" charset="0"/>
              </a:rPr>
              <a:t>CNN is the preferred artificial neural network when it comes to analyzing visual imagery. </a:t>
            </a:r>
          </a:p>
          <a:p>
            <a:pPr algn="just">
              <a:lnSpc>
                <a:spcPct val="150000"/>
              </a:lnSpc>
            </a:pPr>
            <a:r>
              <a:rPr lang="en-IN" sz="2000" dirty="0">
                <a:latin typeface="Times New Roman" pitchFamily="18" charset="0"/>
                <a:cs typeface="Times New Roman" pitchFamily="18" charset="0"/>
              </a:rPr>
              <a:t>CNN proves to be the most efficient system for image and video recognition, recommender systems, image classification, medical image analysis, and natural language processing. </a:t>
            </a:r>
          </a:p>
          <a:p>
            <a:pPr algn="just">
              <a:lnSpc>
                <a:spcPct val="150000"/>
              </a:lnSpc>
            </a:pPr>
            <a:endParaRPr lang="en-IN" sz="2000" b="1" dirty="0">
              <a:latin typeface="Times New Roman" pitchFamily="18" charset="0"/>
              <a:cs typeface="Times New Roman" pitchFamily="18" charset="0"/>
            </a:endParaRPr>
          </a:p>
        </p:txBody>
      </p:sp>
      <p:sp>
        <p:nvSpPr>
          <p:cNvPr id="8" name="Slide Number Placeholder 7"/>
          <p:cNvSpPr>
            <a:spLocks noGrp="1"/>
          </p:cNvSpPr>
          <p:nvPr>
            <p:ph type="sldNum" sz="quarter" idx="12"/>
          </p:nvPr>
        </p:nvSpPr>
        <p:spPr>
          <a:xfrm>
            <a:off x="6876256" y="6381328"/>
            <a:ext cx="2133600" cy="365125"/>
          </a:xfrm>
        </p:spPr>
        <p:txBody>
          <a:bodyPr/>
          <a:lstStyle/>
          <a:p>
            <a:fld id="{292AF3CE-BEB3-4025-B3D1-E2978D5266F5}" type="slidenum">
              <a:rPr lang="en-IN" smtClean="0"/>
              <a:t>44</a:t>
            </a:fld>
            <a:endParaRPr lang="en-IN" dirty="0"/>
          </a:p>
        </p:txBody>
      </p:sp>
    </p:spTree>
    <p:extLst>
      <p:ext uri="{BB962C8B-B14F-4D97-AF65-F5344CB8AC3E}">
        <p14:creationId xmlns:p14="http://schemas.microsoft.com/office/powerpoint/2010/main" val="31286674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idx="1"/>
          </p:nvPr>
        </p:nvSpPr>
        <p:spPr>
          <a:xfrm>
            <a:off x="683568" y="2924944"/>
            <a:ext cx="8229600" cy="3001963"/>
          </a:xfrm>
        </p:spPr>
        <p:txBody>
          <a:bodyPr/>
          <a:lstStyle/>
          <a:p>
            <a:pPr algn="ctr" eaLnBrk="1" hangingPunct="1">
              <a:buNone/>
            </a:pPr>
            <a:r>
              <a:rPr lang="en-US" sz="6600" b="1" dirty="0">
                <a:solidFill>
                  <a:srgbClr val="990000"/>
                </a:solidFill>
                <a:latin typeface="Monotype Corsiva" pitchFamily="66" charset="0"/>
              </a:rPr>
              <a:t>THANK YOU…</a:t>
            </a:r>
          </a:p>
        </p:txBody>
      </p:sp>
      <p:sp>
        <p:nvSpPr>
          <p:cNvPr id="9" name="Slide Number Placeholder 8"/>
          <p:cNvSpPr>
            <a:spLocks noGrp="1"/>
          </p:cNvSpPr>
          <p:nvPr>
            <p:ph type="sldNum" sz="quarter" idx="12"/>
          </p:nvPr>
        </p:nvSpPr>
        <p:spPr>
          <a:xfrm>
            <a:off x="6876256" y="6381328"/>
            <a:ext cx="2133600" cy="365125"/>
          </a:xfrm>
        </p:spPr>
        <p:txBody>
          <a:bodyPr/>
          <a:lstStyle/>
          <a:p>
            <a:fld id="{292AF3CE-BEB3-4025-B3D1-E2978D5266F5}" type="slidenum">
              <a:rPr lang="en-IN" smtClean="0"/>
              <a:t>45</a:t>
            </a:fld>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iterate type="lt">
                                    <p:tmPct val="10000"/>
                                  </p:iterate>
                                  <p:childTnLst>
                                    <p:animMotion origin="layout" path="M 3.61111E-6 3.33333E-6  C 0.06892 3.33333E-6  0.125 0.02847  0.125 0.06389  C 0.125 0.09907  0.06892 0.12777  3.61111E-6 0.12777  C -0.0691 0.12777  -0.125 0.09907  -0.125 0.06389  C -0.125 0.02847  -0.0691 3.33333E-6  3.61111E-6 3.33333E-6  Z " pathEditMode="relative">
                                      <p:cBhvr>
                                        <p:cTn id="6" dur="2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Convolution Layer</a:t>
            </a:r>
            <a:endParaRPr lang="en-IN" sz="3200"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412776"/>
            <a:ext cx="7238666"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Slide Number Placeholder 8"/>
          <p:cNvSpPr>
            <a:spLocks noGrp="1"/>
          </p:cNvSpPr>
          <p:nvPr>
            <p:ph type="sldNum" sz="quarter" idx="12"/>
          </p:nvPr>
        </p:nvSpPr>
        <p:spPr>
          <a:xfrm>
            <a:off x="6948264" y="6381328"/>
            <a:ext cx="2133600" cy="365125"/>
          </a:xfrm>
        </p:spPr>
        <p:txBody>
          <a:bodyPr/>
          <a:lstStyle/>
          <a:p>
            <a:fld id="{292AF3CE-BEB3-4025-B3D1-E2978D5266F5}" type="slidenum">
              <a:rPr lang="en-IN" smtClean="0"/>
              <a:t>5</a:t>
            </a:fld>
            <a:endParaRPr lang="en-IN" dirty="0"/>
          </a:p>
        </p:txBody>
      </p:sp>
    </p:spTree>
    <p:extLst>
      <p:ext uri="{BB962C8B-B14F-4D97-AF65-F5344CB8AC3E}">
        <p14:creationId xmlns:p14="http://schemas.microsoft.com/office/powerpoint/2010/main" val="1617949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Feature Map</a:t>
            </a:r>
          </a:p>
        </p:txBody>
      </p:sp>
      <p:sp>
        <p:nvSpPr>
          <p:cNvPr id="3" name="Content Placeholder 2"/>
          <p:cNvSpPr>
            <a:spLocks noGrp="1"/>
          </p:cNvSpPr>
          <p:nvPr>
            <p:ph idx="1"/>
          </p:nvPr>
        </p:nvSpPr>
        <p:spPr>
          <a:xfrm>
            <a:off x="428596" y="1357298"/>
            <a:ext cx="8229600" cy="4597401"/>
          </a:xfrm>
        </p:spPr>
        <p:txBody>
          <a:bodyPr/>
          <a:lstStyle/>
          <a:p>
            <a:pPr algn="just">
              <a:lnSpc>
                <a:spcPct val="150000"/>
              </a:lnSpc>
            </a:pPr>
            <a:r>
              <a:rPr lang="en-IN" sz="2000" dirty="0">
                <a:latin typeface="Times New Roman" pitchFamily="18" charset="0"/>
                <a:cs typeface="Times New Roman" pitchFamily="18" charset="0"/>
              </a:rPr>
              <a:t>The size of the feature map (convolved feature) is controlled by three parameters</a:t>
            </a:r>
          </a:p>
          <a:p>
            <a:pPr marL="457200" indent="-457200" algn="just">
              <a:lnSpc>
                <a:spcPct val="150000"/>
              </a:lnSpc>
              <a:buFont typeface="Wingdings" pitchFamily="2" charset="2"/>
              <a:buChar char="Ø"/>
            </a:pPr>
            <a:r>
              <a:rPr lang="en-IN" sz="2000" b="1" dirty="0">
                <a:latin typeface="Times New Roman" pitchFamily="18" charset="0"/>
                <a:cs typeface="Times New Roman" pitchFamily="18" charset="0"/>
              </a:rPr>
              <a:t>Depth</a:t>
            </a:r>
          </a:p>
          <a:p>
            <a:pPr marL="857250" lvl="1" indent="-457200" algn="just">
              <a:lnSpc>
                <a:spcPct val="150000"/>
              </a:lnSpc>
              <a:buFont typeface="Wingdings" pitchFamily="2" charset="2"/>
              <a:buChar char="Ø"/>
            </a:pPr>
            <a:r>
              <a:rPr lang="en-IN" sz="1600" dirty="0">
                <a:latin typeface="Times New Roman" pitchFamily="18" charset="0"/>
                <a:cs typeface="Times New Roman" pitchFamily="18" charset="0"/>
              </a:rPr>
              <a:t>Corresponds to the number of filters used for the convolution operation.</a:t>
            </a:r>
          </a:p>
          <a:p>
            <a:pPr marL="457200" indent="-457200" algn="just">
              <a:lnSpc>
                <a:spcPct val="150000"/>
              </a:lnSpc>
              <a:buFont typeface="Wingdings" pitchFamily="2" charset="2"/>
              <a:buChar char="Ø"/>
            </a:pPr>
            <a:r>
              <a:rPr lang="en-IN" sz="2000" b="1" dirty="0">
                <a:latin typeface="Times New Roman" pitchFamily="18" charset="0"/>
                <a:cs typeface="Times New Roman" pitchFamily="18" charset="0"/>
              </a:rPr>
              <a:t>Stride</a:t>
            </a:r>
          </a:p>
          <a:p>
            <a:pPr marL="857250" lvl="1" indent="-457200" algn="just">
              <a:lnSpc>
                <a:spcPct val="150000"/>
              </a:lnSpc>
              <a:buFont typeface="Wingdings" pitchFamily="2" charset="2"/>
              <a:buChar char="Ø"/>
            </a:pPr>
            <a:r>
              <a:rPr lang="en-IN" sz="1600" dirty="0">
                <a:latin typeface="Times New Roman" pitchFamily="18" charset="0"/>
                <a:cs typeface="Times New Roman" pitchFamily="18" charset="0"/>
              </a:rPr>
              <a:t>The rate at which kernel passes</a:t>
            </a:r>
            <a:endParaRPr lang="en-IN" sz="1600" b="1" dirty="0">
              <a:latin typeface="Times New Roman" pitchFamily="18" charset="0"/>
              <a:cs typeface="Times New Roman" pitchFamily="18" charset="0"/>
            </a:endParaRPr>
          </a:p>
          <a:p>
            <a:pPr marL="457200" indent="-457200" algn="just">
              <a:lnSpc>
                <a:spcPct val="150000"/>
              </a:lnSpc>
              <a:buFont typeface="Wingdings" pitchFamily="2" charset="2"/>
              <a:buChar char="Ø"/>
            </a:pPr>
            <a:r>
              <a:rPr lang="en-IN" sz="2000" b="1" dirty="0">
                <a:latin typeface="Times New Roman" pitchFamily="18" charset="0"/>
                <a:cs typeface="Times New Roman" pitchFamily="18" charset="0"/>
              </a:rPr>
              <a:t>Zero Padding</a:t>
            </a:r>
          </a:p>
          <a:p>
            <a:pPr marL="857250" lvl="1" indent="-457200" algn="just">
              <a:lnSpc>
                <a:spcPct val="150000"/>
              </a:lnSpc>
              <a:buFont typeface="Wingdings" pitchFamily="2" charset="2"/>
              <a:buChar char="Ø"/>
            </a:pPr>
            <a:r>
              <a:rPr lang="en-IN" sz="1600" dirty="0">
                <a:latin typeface="Times New Roman" pitchFamily="18" charset="0"/>
                <a:cs typeface="Times New Roman" pitchFamily="18" charset="0"/>
              </a:rPr>
              <a:t>Zero-padding on the outside of the image to make sure that kernel pass is perfect on the edges</a:t>
            </a:r>
            <a:endParaRPr lang="en-IN" sz="1600" b="1" dirty="0">
              <a:latin typeface="Times New Roman" pitchFamily="18" charset="0"/>
              <a:cs typeface="Times New Roman" pitchFamily="18" charset="0"/>
            </a:endParaRPr>
          </a:p>
          <a:p>
            <a:pPr marL="857250" lvl="1" indent="-457200" algn="just">
              <a:lnSpc>
                <a:spcPct val="150000"/>
              </a:lnSpc>
              <a:buFont typeface="Wingdings" pitchFamily="2" charset="2"/>
              <a:buChar char="Ø"/>
            </a:pPr>
            <a:endParaRPr lang="en-IN" sz="1600" b="1" dirty="0">
              <a:latin typeface="Times New Roman" pitchFamily="18" charset="0"/>
              <a:cs typeface="Times New Roman" pitchFamily="18" charset="0"/>
            </a:endParaRPr>
          </a:p>
          <a:p>
            <a:pPr marL="857250" lvl="1" indent="-457200" algn="just">
              <a:lnSpc>
                <a:spcPct val="150000"/>
              </a:lnSpc>
              <a:buFont typeface="Wingdings" pitchFamily="2" charset="2"/>
              <a:buChar char="Ø"/>
            </a:pPr>
            <a:endParaRPr lang="en-IN" sz="1600"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6876256" y="6381328"/>
            <a:ext cx="2133600" cy="365125"/>
          </a:xfrm>
        </p:spPr>
        <p:txBody>
          <a:bodyPr/>
          <a:lstStyle/>
          <a:p>
            <a:fld id="{292AF3CE-BEB3-4025-B3D1-E2978D5266F5}" type="slidenum">
              <a:rPr lang="en-IN" smtClean="0"/>
              <a:t>6</a:t>
            </a:fld>
            <a:endParaRPr lang="en-IN" dirty="0"/>
          </a:p>
        </p:txBody>
      </p:sp>
    </p:spTree>
    <p:extLst>
      <p:ext uri="{BB962C8B-B14F-4D97-AF65-F5344CB8AC3E}">
        <p14:creationId xmlns:p14="http://schemas.microsoft.com/office/powerpoint/2010/main" val="976768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Representation of stride </a:t>
            </a:r>
          </a:p>
        </p:txBody>
      </p:sp>
      <p:pic>
        <p:nvPicPr>
          <p:cNvPr id="5" name="Content Placeholder 4"/>
          <p:cNvPicPr>
            <a:picLocks noGrp="1"/>
          </p:cNvPicPr>
          <p:nvPr>
            <p:ph idx="1"/>
          </p:nvPr>
        </p:nvPicPr>
        <p:blipFill>
          <a:blip r:embed="rId3"/>
          <a:srcRect/>
          <a:stretch>
            <a:fillRect/>
          </a:stretch>
        </p:blipFill>
        <p:spPr bwMode="auto">
          <a:xfrm>
            <a:off x="500035" y="1714488"/>
            <a:ext cx="8001056" cy="4000528"/>
          </a:xfrm>
          <a:prstGeom prst="rect">
            <a:avLst/>
          </a:prstGeom>
          <a:noFill/>
          <a:ln w="9525">
            <a:noFill/>
            <a:miter lim="800000"/>
            <a:headEnd/>
            <a:tailEnd/>
          </a:ln>
        </p:spPr>
      </p:pic>
      <p:sp>
        <p:nvSpPr>
          <p:cNvPr id="9" name="Slide Number Placeholder 8"/>
          <p:cNvSpPr>
            <a:spLocks noGrp="1"/>
          </p:cNvSpPr>
          <p:nvPr>
            <p:ph type="sldNum" sz="quarter" idx="12"/>
          </p:nvPr>
        </p:nvSpPr>
        <p:spPr>
          <a:xfrm>
            <a:off x="6948264" y="6381328"/>
            <a:ext cx="2133600" cy="365125"/>
          </a:xfrm>
        </p:spPr>
        <p:txBody>
          <a:bodyPr/>
          <a:lstStyle/>
          <a:p>
            <a:fld id="{292AF3CE-BEB3-4025-B3D1-E2978D5266F5}" type="slidenum">
              <a:rPr lang="en-IN" smtClean="0"/>
              <a:t>7</a:t>
            </a:fld>
            <a:endParaRPr lang="en-IN" dirty="0"/>
          </a:p>
        </p:txBody>
      </p:sp>
    </p:spTree>
    <p:extLst>
      <p:ext uri="{BB962C8B-B14F-4D97-AF65-F5344CB8AC3E}">
        <p14:creationId xmlns:p14="http://schemas.microsoft.com/office/powerpoint/2010/main" val="1832680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4EDDC-D289-48D6-9AE7-799345A24F48}"/>
              </a:ext>
            </a:extLst>
          </p:cNvPr>
          <p:cNvSpPr>
            <a:spLocks noGrp="1"/>
          </p:cNvSpPr>
          <p:nvPr>
            <p:ph type="title"/>
          </p:nvPr>
        </p:nvSpPr>
        <p:spPr>
          <a:xfrm>
            <a:off x="457200" y="163384"/>
            <a:ext cx="8229600" cy="778824"/>
          </a:xfrm>
        </p:spPr>
        <p:txBody>
          <a:bodyPr>
            <a:normAutofit/>
          </a:bodyPr>
          <a:lstStyle/>
          <a:p>
            <a:r>
              <a:rPr lang="en-IN" sz="3200" b="1" dirty="0">
                <a:latin typeface="Times New Roman" panose="02020603050405020304" pitchFamily="18" charset="0"/>
                <a:cs typeface="Times New Roman" panose="02020603050405020304" pitchFamily="18" charset="0"/>
              </a:rPr>
              <a:t>Padding</a:t>
            </a:r>
          </a:p>
        </p:txBody>
      </p:sp>
      <p:sp>
        <p:nvSpPr>
          <p:cNvPr id="3" name="Content Placeholder 2">
            <a:extLst>
              <a:ext uri="{FF2B5EF4-FFF2-40B4-BE49-F238E27FC236}">
                <a16:creationId xmlns:a16="http://schemas.microsoft.com/office/drawing/2014/main" id="{7814AE68-80C6-484A-9266-CF321ED689B5}"/>
              </a:ext>
            </a:extLst>
          </p:cNvPr>
          <p:cNvSpPr>
            <a:spLocks noGrp="1"/>
          </p:cNvSpPr>
          <p:nvPr>
            <p:ph idx="1"/>
          </p:nvPr>
        </p:nvSpPr>
        <p:spPr>
          <a:xfrm>
            <a:off x="215516" y="1186403"/>
            <a:ext cx="8712967" cy="4191898"/>
          </a:xfrm>
        </p:spPr>
        <p:txBody>
          <a:bodyPr>
            <a:normAutofit/>
          </a:bodyPr>
          <a:lstStyle/>
          <a:p>
            <a:r>
              <a:rPr lang="en-IN" sz="2000" dirty="0"/>
              <a:t>Zero padding is the process of adjusting the input size as per the requirement by adding zeros to the </a:t>
            </a:r>
            <a:r>
              <a:rPr lang="en-IN" sz="2000" dirty="0" err="1"/>
              <a:t>i</a:t>
            </a:r>
            <a:r>
              <a:rPr lang="en-IN" sz="2000" dirty="0"/>
              <a:t>/p matrix.</a:t>
            </a:r>
          </a:p>
          <a:p>
            <a:r>
              <a:rPr lang="en-IN" sz="2000" dirty="0"/>
              <a:t>Sometimes filter does not perfectly fit the input image.</a:t>
            </a:r>
          </a:p>
          <a:p>
            <a:r>
              <a:rPr lang="en-IN" sz="2000" dirty="0"/>
              <a:t>2 types:</a:t>
            </a:r>
          </a:p>
          <a:p>
            <a:pPr lvl="1"/>
            <a:r>
              <a:rPr lang="en-IN" sz="2000" dirty="0"/>
              <a:t>Valid Padding: keeps only the valid part of the image.</a:t>
            </a:r>
          </a:p>
          <a:p>
            <a:pPr lvl="1"/>
            <a:r>
              <a:rPr lang="en-IN" sz="2000" dirty="0"/>
              <a:t>Same Padding: Dimensionality is either increased/ remains the same.</a:t>
            </a:r>
          </a:p>
          <a:p>
            <a:pPr lvl="1"/>
            <a:endParaRPr lang="en-IN" sz="2400" dirty="0"/>
          </a:p>
        </p:txBody>
      </p:sp>
      <p:sp>
        <p:nvSpPr>
          <p:cNvPr id="9" name="Slide Number Placeholder 8"/>
          <p:cNvSpPr>
            <a:spLocks noGrp="1"/>
          </p:cNvSpPr>
          <p:nvPr>
            <p:ph type="sldNum" sz="quarter" idx="12"/>
          </p:nvPr>
        </p:nvSpPr>
        <p:spPr>
          <a:xfrm>
            <a:off x="6876256" y="6381328"/>
            <a:ext cx="2133600" cy="365125"/>
          </a:xfrm>
        </p:spPr>
        <p:txBody>
          <a:bodyPr/>
          <a:lstStyle/>
          <a:p>
            <a:fld id="{292AF3CE-BEB3-4025-B3D1-E2978D5266F5}" type="slidenum">
              <a:rPr lang="en-IN" smtClean="0"/>
              <a:t>8</a:t>
            </a:fld>
            <a:endParaRPr lang="en-IN" dirty="0"/>
          </a:p>
        </p:txBody>
      </p:sp>
    </p:spTree>
    <p:extLst>
      <p:ext uri="{BB962C8B-B14F-4D97-AF65-F5344CB8AC3E}">
        <p14:creationId xmlns:p14="http://schemas.microsoft.com/office/powerpoint/2010/main" val="3382794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20080"/>
          </a:xfrm>
        </p:spPr>
        <p:txBody>
          <a:bodyPr>
            <a:normAutofit/>
          </a:bodyPr>
          <a:lstStyle/>
          <a:p>
            <a:r>
              <a:rPr lang="en-IN" sz="3200" b="1" dirty="0">
                <a:latin typeface="Times New Roman" pitchFamily="18" charset="0"/>
                <a:cs typeface="Times New Roman" pitchFamily="18" charset="0"/>
              </a:rPr>
              <a:t>Pooling or Down sampling Layer</a:t>
            </a:r>
          </a:p>
        </p:txBody>
      </p:sp>
      <p:sp>
        <p:nvSpPr>
          <p:cNvPr id="3" name="Content Placeholder 2"/>
          <p:cNvSpPr>
            <a:spLocks noGrp="1"/>
          </p:cNvSpPr>
          <p:nvPr>
            <p:ph idx="1"/>
          </p:nvPr>
        </p:nvSpPr>
        <p:spPr>
          <a:xfrm>
            <a:off x="457200" y="695641"/>
            <a:ext cx="8229600" cy="5114948"/>
          </a:xfrm>
        </p:spPr>
        <p:txBody>
          <a:bodyPr>
            <a:noAutofit/>
          </a:bodyPr>
          <a:lstStyle/>
          <a:p>
            <a:pPr algn="just">
              <a:lnSpc>
                <a:spcPct val="150000"/>
              </a:lnSpc>
            </a:pPr>
            <a:r>
              <a:rPr lang="en-IN" sz="2000" dirty="0">
                <a:latin typeface="Times New Roman" pitchFamily="18" charset="0"/>
                <a:cs typeface="Times New Roman" pitchFamily="18" charset="0"/>
              </a:rPr>
              <a:t>Pooling Layer function is to progressively reduce the spatial size of the representation to reduce the number of parameters and computation in the network.</a:t>
            </a:r>
          </a:p>
          <a:p>
            <a:pPr algn="just">
              <a:lnSpc>
                <a:spcPct val="150000"/>
              </a:lnSpc>
            </a:pPr>
            <a:r>
              <a:rPr lang="en-IN" sz="2000" dirty="0">
                <a:latin typeface="Times New Roman" pitchFamily="18" charset="0"/>
                <a:cs typeface="Times New Roman" pitchFamily="18" charset="0"/>
              </a:rPr>
              <a:t>Hence to also control </a:t>
            </a:r>
            <a:r>
              <a:rPr lang="en-IN" sz="2000" dirty="0" err="1">
                <a:latin typeface="Times New Roman" pitchFamily="18" charset="0"/>
                <a:cs typeface="Times New Roman" pitchFamily="18" charset="0"/>
              </a:rPr>
              <a:t>overfitting</a:t>
            </a:r>
            <a:r>
              <a:rPr lang="en-IN" sz="2000" dirty="0">
                <a:latin typeface="Times New Roman" pitchFamily="18" charset="0"/>
                <a:cs typeface="Times New Roman" pitchFamily="18" charset="0"/>
              </a:rPr>
              <a:t>. </a:t>
            </a:r>
          </a:p>
          <a:p>
            <a:pPr algn="just">
              <a:lnSpc>
                <a:spcPct val="150000"/>
              </a:lnSpc>
            </a:pPr>
            <a:r>
              <a:rPr lang="en-IN" sz="2000" dirty="0">
                <a:latin typeface="Times New Roman" pitchFamily="18" charset="0"/>
                <a:cs typeface="Times New Roman" pitchFamily="18" charset="0"/>
              </a:rPr>
              <a:t>Spatial pooling is called </a:t>
            </a:r>
            <a:r>
              <a:rPr lang="en-IN" sz="2000" dirty="0" err="1">
                <a:latin typeface="Times New Roman" pitchFamily="18" charset="0"/>
                <a:cs typeface="Times New Roman" pitchFamily="18" charset="0"/>
              </a:rPr>
              <a:t>subsampling</a:t>
            </a:r>
            <a:r>
              <a:rPr lang="en-IN" sz="2000" dirty="0">
                <a:latin typeface="Times New Roman" pitchFamily="18" charset="0"/>
                <a:cs typeface="Times New Roman" pitchFamily="18" charset="0"/>
              </a:rPr>
              <a:t> or </a:t>
            </a:r>
            <a:r>
              <a:rPr lang="en-IN" sz="2000" dirty="0" err="1">
                <a:latin typeface="Times New Roman" pitchFamily="18" charset="0"/>
                <a:cs typeface="Times New Roman" pitchFamily="18" charset="0"/>
              </a:rPr>
              <a:t>downsampling</a:t>
            </a:r>
            <a:r>
              <a:rPr lang="en-IN" sz="2000" dirty="0">
                <a:latin typeface="Times New Roman" pitchFamily="18" charset="0"/>
                <a:cs typeface="Times New Roman" pitchFamily="18" charset="0"/>
              </a:rPr>
              <a:t>.</a:t>
            </a:r>
          </a:p>
          <a:p>
            <a:pPr algn="just">
              <a:lnSpc>
                <a:spcPct val="150000"/>
              </a:lnSpc>
            </a:pPr>
            <a:r>
              <a:rPr lang="en-IN" sz="2000" dirty="0">
                <a:latin typeface="Times New Roman" pitchFamily="18" charset="0"/>
                <a:cs typeface="Times New Roman" pitchFamily="18" charset="0"/>
              </a:rPr>
              <a:t>It reduces the dimensionality of each map but retains the important information. </a:t>
            </a:r>
          </a:p>
          <a:p>
            <a:pPr>
              <a:lnSpc>
                <a:spcPct val="160000"/>
              </a:lnSpc>
            </a:pPr>
            <a:endParaRPr lang="en-IN" sz="2000" dirty="0">
              <a:latin typeface="Times New Roman" pitchFamily="18" charset="0"/>
              <a:cs typeface="Times New Roman" pitchFamily="18" charset="0"/>
            </a:endParaRPr>
          </a:p>
          <a:p>
            <a:pPr>
              <a:lnSpc>
                <a:spcPct val="160000"/>
              </a:lnSpc>
            </a:pPr>
            <a:endParaRPr lang="en-IN" sz="2000" dirty="0">
              <a:latin typeface="Times New Roman" pitchFamily="18" charset="0"/>
              <a:cs typeface="Times New Roman" pitchFamily="18" charset="0"/>
            </a:endParaRPr>
          </a:p>
        </p:txBody>
      </p:sp>
      <p:pic>
        <p:nvPicPr>
          <p:cNvPr id="4" name="Picture 2" descr="http://insider.si.edu/wordpress/wp-content/uploads/2016/04/Mountain_Bluebir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131" y="4006360"/>
            <a:ext cx="3335338"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http://insider.si.edu/wordpress/wp-content/uploads/2016/04/Mountain_Bluebir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9019" y="4349542"/>
            <a:ext cx="1757362"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向右箭號 3"/>
          <p:cNvSpPr/>
          <p:nvPr/>
        </p:nvSpPr>
        <p:spPr>
          <a:xfrm>
            <a:off x="4258469" y="4618352"/>
            <a:ext cx="1860550" cy="80327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TW" altLang="en-US"/>
          </a:p>
        </p:txBody>
      </p:sp>
      <p:sp>
        <p:nvSpPr>
          <p:cNvPr id="7" name="文字方塊 5"/>
          <p:cNvSpPr txBox="1">
            <a:spLocks noChangeArrowheads="1"/>
          </p:cNvSpPr>
          <p:nvPr/>
        </p:nvSpPr>
        <p:spPr bwMode="auto">
          <a:xfrm>
            <a:off x="4297094" y="5914608"/>
            <a:ext cx="2076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TW" sz="2400">
                <a:solidFill>
                  <a:srgbClr val="FF0000"/>
                </a:solidFill>
              </a:rPr>
              <a:t>Subsampling</a:t>
            </a:r>
            <a:endParaRPr lang="zh-TW" altLang="en-US" sz="2400">
              <a:solidFill>
                <a:srgbClr val="FF0000"/>
              </a:solidFill>
            </a:endParaRPr>
          </a:p>
        </p:txBody>
      </p:sp>
      <p:sp>
        <p:nvSpPr>
          <p:cNvPr id="13" name="Slide Number Placeholder 12"/>
          <p:cNvSpPr>
            <a:spLocks noGrp="1"/>
          </p:cNvSpPr>
          <p:nvPr>
            <p:ph type="sldNum" sz="quarter" idx="12"/>
          </p:nvPr>
        </p:nvSpPr>
        <p:spPr>
          <a:xfrm>
            <a:off x="6809581" y="6388435"/>
            <a:ext cx="2133600" cy="365125"/>
          </a:xfrm>
        </p:spPr>
        <p:txBody>
          <a:bodyPr/>
          <a:lstStyle/>
          <a:p>
            <a:fld id="{292AF3CE-BEB3-4025-B3D1-E2978D5266F5}" type="slidenum">
              <a:rPr lang="en-IN" smtClean="0"/>
              <a:t>9</a:t>
            </a:fld>
            <a:endParaRPr lang="en-IN" dirty="0"/>
          </a:p>
        </p:txBody>
      </p:sp>
    </p:spTree>
    <p:extLst>
      <p:ext uri="{BB962C8B-B14F-4D97-AF65-F5344CB8AC3E}">
        <p14:creationId xmlns:p14="http://schemas.microsoft.com/office/powerpoint/2010/main" val="262600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2240</TotalTime>
  <Words>3307</Words>
  <Application>Microsoft Office PowerPoint</Application>
  <PresentationFormat>On-screen Show (4:3)</PresentationFormat>
  <Paragraphs>954</Paragraphs>
  <Slides>45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Monotype Corsiva</vt:lpstr>
      <vt:lpstr>Times New Roman</vt:lpstr>
      <vt:lpstr>Wingdings</vt:lpstr>
      <vt:lpstr>Office Theme</vt:lpstr>
      <vt:lpstr>PowerPoint Presentation</vt:lpstr>
      <vt:lpstr>Introduction</vt:lpstr>
      <vt:lpstr>Components of CNN</vt:lpstr>
      <vt:lpstr>Convolution Layer</vt:lpstr>
      <vt:lpstr>Convolution Layer</vt:lpstr>
      <vt:lpstr>Feature Map</vt:lpstr>
      <vt:lpstr>Representation of stride </vt:lpstr>
      <vt:lpstr>Padding</vt:lpstr>
      <vt:lpstr>Pooling or Down sampling Layer</vt:lpstr>
      <vt:lpstr>Types of Pooling </vt:lpstr>
      <vt:lpstr>Flattening Layer</vt:lpstr>
      <vt:lpstr>PowerPoint Presentation</vt:lpstr>
      <vt:lpstr>Activation Function</vt:lpstr>
      <vt:lpstr>Let us understand the process of convolution with an example </vt:lpstr>
      <vt:lpstr>Convolution</vt:lpstr>
      <vt:lpstr>Convolution</vt:lpstr>
      <vt:lpstr>Convolution</vt:lpstr>
      <vt:lpstr>Convolution</vt:lpstr>
      <vt:lpstr>Color image: RGB 3 channels</vt:lpstr>
      <vt:lpstr>PowerPoint Presentation</vt:lpstr>
      <vt:lpstr>PowerPoint Presentation</vt:lpstr>
      <vt:lpstr>Max Pooling</vt:lpstr>
      <vt:lpstr>The whole CNN</vt:lpstr>
      <vt:lpstr>PowerPoint Presentation</vt:lpstr>
      <vt:lpstr>The whole CNN</vt:lpstr>
      <vt:lpstr>Research and Application perspective </vt:lpstr>
      <vt:lpstr>Case Study on Image Classification using CNN</vt:lpstr>
      <vt:lpstr>CIFAR-10 Dataset </vt:lpstr>
      <vt:lpstr>Applications of CNN</vt:lpstr>
      <vt:lpstr>Object Detection</vt:lpstr>
      <vt:lpstr>Face Recognition</vt:lpstr>
      <vt:lpstr>Scene Labeling </vt:lpstr>
      <vt:lpstr>Optical Character Recognition </vt:lpstr>
      <vt:lpstr>Handwritten Digit Recognition </vt:lpstr>
      <vt:lpstr>CNN Model for Emotion Recognition from Text </vt:lpstr>
      <vt:lpstr>PowerPoint Presentation</vt:lpstr>
      <vt:lpstr>PowerPoint Presentation</vt:lpstr>
      <vt:lpstr>CNN Model with Spectrogram input </vt:lpstr>
      <vt:lpstr>PowerPoint Presentation</vt:lpstr>
      <vt:lpstr>CNN-based raw speech phoneme recognition system</vt:lpstr>
      <vt:lpstr>PowerPoint Presentation</vt:lpstr>
      <vt:lpstr>Summary </vt:lpstr>
      <vt:lpstr>Summary</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sairam</dc:creator>
  <cp:lastModifiedBy>VISWANATHAN R</cp:lastModifiedBy>
  <cp:revision>97</cp:revision>
  <dcterms:created xsi:type="dcterms:W3CDTF">2019-07-30T10:19:57Z</dcterms:created>
  <dcterms:modified xsi:type="dcterms:W3CDTF">2023-07-30T03:38:52Z</dcterms:modified>
</cp:coreProperties>
</file>