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314" r:id="rId2"/>
    <p:sldId id="257" r:id="rId3"/>
    <p:sldId id="258" r:id="rId4"/>
    <p:sldId id="284" r:id="rId5"/>
    <p:sldId id="286" r:id="rId6"/>
    <p:sldId id="288" r:id="rId7"/>
    <p:sldId id="289" r:id="rId8"/>
    <p:sldId id="306" r:id="rId9"/>
    <p:sldId id="290" r:id="rId10"/>
    <p:sldId id="308" r:id="rId11"/>
    <p:sldId id="312" r:id="rId12"/>
    <p:sldId id="313" r:id="rId13"/>
    <p:sldId id="265" r:id="rId14"/>
    <p:sldId id="266" r:id="rId15"/>
    <p:sldId id="267" r:id="rId16"/>
    <p:sldId id="283" r:id="rId17"/>
    <p:sldId id="268" r:id="rId18"/>
    <p:sldId id="269" r:id="rId19"/>
    <p:sldId id="301" r:id="rId20"/>
    <p:sldId id="304" r:id="rId21"/>
    <p:sldId id="295" r:id="rId22"/>
    <p:sldId id="296" r:id="rId23"/>
    <p:sldId id="280" r:id="rId24"/>
    <p:sldId id="298" r:id="rId25"/>
    <p:sldId id="299" r:id="rId26"/>
    <p:sldId id="307" r:id="rId27"/>
    <p:sldId id="300"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2430" autoAdjust="0"/>
  </p:normalViewPr>
  <p:slideViewPr>
    <p:cSldViewPr snapToGrid="0">
      <p:cViewPr varScale="1">
        <p:scale>
          <a:sx n="79" d="100"/>
          <a:sy n="79" d="100"/>
        </p:scale>
        <p:origin x="92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6" name="Google Shape;34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7" name="Google Shape;347;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349" name="Google Shape;349;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0" name="Google Shape;350;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0980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456" name="Google Shape;45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47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85" name="Google Shape;58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18</a:t>
            </a:fld>
            <a:endParaRPr/>
          </a:p>
        </p:txBody>
      </p:sp>
    </p:spTree>
    <p:extLst>
      <p:ext uri="{BB962C8B-B14F-4D97-AF65-F5344CB8AC3E}">
        <p14:creationId xmlns:p14="http://schemas.microsoft.com/office/powerpoint/2010/main" val="585868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684" name="Google Shape;68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23</a:t>
            </a:fld>
            <a:endParaRPr/>
          </a:p>
        </p:txBody>
      </p:sp>
    </p:spTree>
    <p:extLst>
      <p:ext uri="{BB962C8B-B14F-4D97-AF65-F5344CB8AC3E}">
        <p14:creationId xmlns:p14="http://schemas.microsoft.com/office/powerpoint/2010/main" val="554133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489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062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27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454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5" name="Google Shape;46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3</a:t>
            </a:fld>
            <a:endParaRPr/>
          </a:p>
        </p:txBody>
      </p:sp>
    </p:spTree>
    <p:extLst>
      <p:ext uri="{BB962C8B-B14F-4D97-AF65-F5344CB8AC3E}">
        <p14:creationId xmlns:p14="http://schemas.microsoft.com/office/powerpoint/2010/main" val="205121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1" name="Google Shape;48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82" name="Google Shape;48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a:ea typeface="Calibri"/>
                <a:cs typeface="Calibri"/>
                <a:sym typeface="Calibri"/>
              </a:rPr>
              <a:pPr marL="0" lvl="0" indent="0" algn="r" rtl="0">
                <a:lnSpc>
                  <a:spcPct val="100000"/>
                </a:lnSpc>
                <a:spcBef>
                  <a:spcPts val="0"/>
                </a:spcBef>
                <a:spcAft>
                  <a:spcPts val="0"/>
                </a:spcAft>
                <a:buSzPts val="1200"/>
                <a:buNone/>
              </a:p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220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1" name="Google Shape;49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2" name="Google Shape;49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a:ea typeface="Calibri"/>
                <a:cs typeface="Calibri"/>
                <a:sym typeface="Calibri"/>
              </a:rPr>
              <a:pPr marL="0" lvl="0" indent="0" algn="r" rtl="0">
                <a:lnSpc>
                  <a:spcPct val="100000"/>
                </a:lnSpc>
                <a:spcBef>
                  <a:spcPts val="0"/>
                </a:spcBef>
                <a:spcAft>
                  <a:spcPts val="0"/>
                </a:spcAft>
                <a:buSzPts val="1200"/>
                <a:buNone/>
              </a:p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855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020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32" name="Google Shape;53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13</a:t>
            </a:fld>
            <a:endParaRPr/>
          </a:p>
        </p:txBody>
      </p:sp>
    </p:spTree>
    <p:extLst>
      <p:ext uri="{BB962C8B-B14F-4D97-AF65-F5344CB8AC3E}">
        <p14:creationId xmlns:p14="http://schemas.microsoft.com/office/powerpoint/2010/main" val="102653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40" name="Google Shape;54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32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67" name="Google Shape;56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15</a:t>
            </a:fld>
            <a:endParaRPr/>
          </a:p>
        </p:txBody>
      </p:sp>
    </p:spTree>
    <p:extLst>
      <p:ext uri="{BB962C8B-B14F-4D97-AF65-F5344CB8AC3E}">
        <p14:creationId xmlns:p14="http://schemas.microsoft.com/office/powerpoint/2010/main" val="3314217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576" name="Google Shape;57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17</a:t>
            </a:fld>
            <a:endParaRPr/>
          </a:p>
        </p:txBody>
      </p:sp>
    </p:spTree>
    <p:extLst>
      <p:ext uri="{BB962C8B-B14F-4D97-AF65-F5344CB8AC3E}">
        <p14:creationId xmlns:p14="http://schemas.microsoft.com/office/powerpoint/2010/main" val="137008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9"/>
        <p:cNvGrpSpPr/>
        <p:nvPr/>
      </p:nvGrpSpPr>
      <p:grpSpPr>
        <a:xfrm>
          <a:off x="0" y="0"/>
          <a:ext cx="0" cy="0"/>
          <a:chOff x="0" y="0"/>
          <a:chExt cx="0" cy="0"/>
        </a:xfrm>
      </p:grpSpPr>
      <p:sp>
        <p:nvSpPr>
          <p:cNvPr id="360" name="Google Shape;360;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1" name="Google Shape;361;p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62" name="Google Shape;362;p2"/>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3" name="Google Shape;363;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64" name="Google Shape;364;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1"/>
        <p:cNvGrpSpPr/>
        <p:nvPr/>
      </p:nvGrpSpPr>
      <p:grpSpPr>
        <a:xfrm>
          <a:off x="0" y="0"/>
          <a:ext cx="0" cy="0"/>
          <a:chOff x="0" y="0"/>
          <a:chExt cx="0" cy="0"/>
        </a:xfrm>
      </p:grpSpPr>
      <p:sp>
        <p:nvSpPr>
          <p:cNvPr id="432" name="Google Shape;432;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3" name="Google Shape;433;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34" name="Google Shape;434;p1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5" name="Google Shape;435;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36" name="Google Shape;436;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7"/>
        <p:cNvGrpSpPr/>
        <p:nvPr/>
      </p:nvGrpSpPr>
      <p:grpSpPr>
        <a:xfrm>
          <a:off x="0" y="0"/>
          <a:ext cx="0" cy="0"/>
          <a:chOff x="0" y="0"/>
          <a:chExt cx="0" cy="0"/>
        </a:xfrm>
      </p:grpSpPr>
      <p:sp>
        <p:nvSpPr>
          <p:cNvPr id="438" name="Google Shape;438;p12"/>
          <p:cNvSpPr txBox="1">
            <a:spLocks noGrp="1"/>
          </p:cNvSpPr>
          <p:nvPr>
            <p:ph type="title"/>
          </p:nvPr>
        </p:nvSpPr>
        <p:spPr>
          <a:xfrm rot="5400000">
            <a:off x="4709430" y="2194492"/>
            <a:ext cx="5851500" cy="20118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9" name="Google Shape;439;p12"/>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40" name="Google Shape;440;p12"/>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1" name="Google Shape;441;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42" name="Google Shape;442;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5"/>
        <p:cNvGrpSpPr/>
        <p:nvPr/>
      </p:nvGrpSpPr>
      <p:grpSpPr>
        <a:xfrm>
          <a:off x="0" y="0"/>
          <a:ext cx="0" cy="0"/>
          <a:chOff x="0" y="0"/>
          <a:chExt cx="0" cy="0"/>
        </a:xfrm>
      </p:grpSpPr>
      <p:sp>
        <p:nvSpPr>
          <p:cNvPr id="366" name="Google Shape;366;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7" name="Google Shape;367;p3"/>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8" name="Google Shape;368;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69" name="Google Shape;369;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4997" sy="54997" flip="none" algn="tl"/>
        </a:blipFill>
        <a:effectLst/>
      </p:bgPr>
    </p:bg>
    <p:spTree>
      <p:nvGrpSpPr>
        <p:cNvPr id="1" name="Shape 370"/>
        <p:cNvGrpSpPr/>
        <p:nvPr/>
      </p:nvGrpSpPr>
      <p:grpSpPr>
        <a:xfrm>
          <a:off x="0" y="0"/>
          <a:ext cx="0" cy="0"/>
          <a:chOff x="0" y="0"/>
          <a:chExt cx="0" cy="0"/>
        </a:xfrm>
      </p:grpSpPr>
      <p:sp>
        <p:nvSpPr>
          <p:cNvPr id="371" name="Google Shape;371;p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2" name="Google Shape;372;p4"/>
          <p:cNvSpPr/>
          <p:nvPr/>
        </p:nvSpPr>
        <p:spPr>
          <a:xfrm>
            <a:off x="65088" y="69850"/>
            <a:ext cx="9013800" cy="6691200"/>
          </a:xfrm>
          <a:prstGeom prst="roundRect">
            <a:avLst>
              <a:gd name="adj" fmla="val 4929"/>
            </a:avLst>
          </a:prstGeom>
          <a:blipFill rotWithShape="1">
            <a:blip r:embed="rId2">
              <a:alphaModFix/>
            </a:blip>
            <a:tile tx="0" ty="0" sx="54997" sy="54997"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3" name="Google Shape;373;p4"/>
          <p:cNvSpPr/>
          <p:nvPr/>
        </p:nvSpPr>
        <p:spPr>
          <a:xfrm>
            <a:off x="63500" y="1449388"/>
            <a:ext cx="9020100" cy="1527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4" name="Google Shape;374;p4"/>
          <p:cNvSpPr/>
          <p:nvPr/>
        </p:nvSpPr>
        <p:spPr>
          <a:xfrm>
            <a:off x="63500" y="1397000"/>
            <a:ext cx="9020100" cy="1206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5" name="Google Shape;375;p4"/>
          <p:cNvSpPr/>
          <p:nvPr/>
        </p:nvSpPr>
        <p:spPr>
          <a:xfrm>
            <a:off x="63500" y="2976563"/>
            <a:ext cx="9020100" cy="111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Google Shape;376;p4"/>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575"/>
              </a:spcBef>
              <a:spcAft>
                <a:spcPts val="0"/>
              </a:spcAft>
              <a:buSzPts val="2210"/>
              <a:buNone/>
              <a:defRPr sz="2600">
                <a:solidFill>
                  <a:schemeClr val="dk2"/>
                </a:solidFill>
              </a:defRPr>
            </a:lvl1pPr>
            <a:lvl2pPr lvl="1" algn="ctr" rtl="0">
              <a:lnSpc>
                <a:spcPct val="100000"/>
              </a:lnSpc>
              <a:spcBef>
                <a:spcPts val="375"/>
              </a:spcBef>
              <a:spcAft>
                <a:spcPts val="0"/>
              </a:spcAft>
              <a:buSzPts val="1530"/>
              <a:buNone/>
              <a:defRPr/>
            </a:lvl2pPr>
            <a:lvl3pPr lvl="2" algn="ctr" rtl="0">
              <a:lnSpc>
                <a:spcPct val="100000"/>
              </a:lnSpc>
              <a:spcBef>
                <a:spcPts val="375"/>
              </a:spcBef>
              <a:spcAft>
                <a:spcPts val="0"/>
              </a:spcAft>
              <a:buSzPts val="1530"/>
              <a:buNone/>
              <a:defRPr/>
            </a:lvl3pPr>
            <a:lvl4pPr lvl="3" algn="ctr" rtl="0">
              <a:lnSpc>
                <a:spcPct val="100000"/>
              </a:lnSpc>
              <a:spcBef>
                <a:spcPts val="375"/>
              </a:spcBef>
              <a:spcAft>
                <a:spcPts val="0"/>
              </a:spcAft>
              <a:buSzPts val="1440"/>
              <a:buNone/>
              <a:defRPr/>
            </a:lvl4pPr>
            <a:lvl5pPr lvl="4" algn="ctr" rtl="0">
              <a:lnSpc>
                <a:spcPct val="100000"/>
              </a:lnSpc>
              <a:spcBef>
                <a:spcPts val="375"/>
              </a:spcBef>
              <a:spcAft>
                <a:spcPts val="0"/>
              </a:spcAft>
              <a:buSzPts val="1800"/>
              <a:buNone/>
              <a:defRPr/>
            </a:lvl5pPr>
            <a:lvl6pPr lvl="5" algn="ctr" rtl="0">
              <a:lnSpc>
                <a:spcPct val="100000"/>
              </a:lnSpc>
              <a:spcBef>
                <a:spcPts val="370"/>
              </a:spcBef>
              <a:spcAft>
                <a:spcPts val="0"/>
              </a:spcAft>
              <a:buSzPts val="1800"/>
              <a:buNone/>
              <a:defRPr/>
            </a:lvl6pPr>
            <a:lvl7pPr lvl="6" algn="ctr" rtl="0">
              <a:lnSpc>
                <a:spcPct val="100000"/>
              </a:lnSpc>
              <a:spcBef>
                <a:spcPts val="370"/>
              </a:spcBef>
              <a:spcAft>
                <a:spcPts val="0"/>
              </a:spcAft>
              <a:buSzPts val="1800"/>
              <a:buNone/>
              <a:defRPr/>
            </a:lvl7pPr>
            <a:lvl8pPr lvl="7" algn="ctr" rtl="0">
              <a:lnSpc>
                <a:spcPct val="100000"/>
              </a:lnSpc>
              <a:spcBef>
                <a:spcPts val="370"/>
              </a:spcBef>
              <a:spcAft>
                <a:spcPts val="0"/>
              </a:spcAft>
              <a:buSzPts val="1800"/>
              <a:buNone/>
              <a:defRPr/>
            </a:lvl8pPr>
            <a:lvl9pPr lvl="8" algn="ctr" rtl="0">
              <a:lnSpc>
                <a:spcPct val="100000"/>
              </a:lnSpc>
              <a:spcBef>
                <a:spcPts val="370"/>
              </a:spcBef>
              <a:spcAft>
                <a:spcPts val="0"/>
              </a:spcAft>
              <a:buSzPts val="1800"/>
              <a:buNone/>
              <a:defRPr/>
            </a:lvl9pPr>
          </a:lstStyle>
          <a:p>
            <a:endParaRPr/>
          </a:p>
        </p:txBody>
      </p:sp>
      <p:sp>
        <p:nvSpPr>
          <p:cNvPr id="377" name="Google Shape;377;p4"/>
          <p:cNvSpPr txBox="1">
            <a:spLocks noGrp="1"/>
          </p:cNvSpPr>
          <p:nvPr>
            <p:ph type="ctrTitle"/>
          </p:nvPr>
        </p:nvSpPr>
        <p:spPr>
          <a:xfrm>
            <a:off x="457200" y="1505930"/>
            <a:ext cx="8229600" cy="1470000"/>
          </a:xfrm>
          <a:prstGeom prst="rect">
            <a:avLst/>
          </a:prstGeom>
          <a:noFill/>
          <a:ln>
            <a:noFill/>
          </a:ln>
        </p:spPr>
        <p:txBody>
          <a:bodyPr spcFirstLastPara="1" wrap="square" lIns="91425" tIns="45700" rIns="91425" bIns="91425" anchor="ctr" anchorCtr="0">
            <a:noAutofit/>
          </a:bodyPr>
          <a:lstStyle>
            <a:lvl1pPr lvl="0" algn="ctr" rtl="0">
              <a:lnSpc>
                <a:spcPct val="100000"/>
              </a:lnSpc>
              <a:spcBef>
                <a:spcPts val="0"/>
              </a:spcBef>
              <a:spcAft>
                <a:spcPts val="0"/>
              </a:spcAft>
              <a:buSzPts val="1400"/>
              <a:buNone/>
              <a:defRPr>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8" name="Google Shape;378;p4"/>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9" name="Google Shape;379;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80" name="Google Shape;380;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4997" sy="54997" flip="none" algn="tl"/>
        </a:blipFill>
        <a:effectLst/>
      </p:bgPr>
    </p:bg>
    <p:spTree>
      <p:nvGrpSpPr>
        <p:cNvPr id="1" name="Shape 381"/>
        <p:cNvGrpSpPr/>
        <p:nvPr/>
      </p:nvGrpSpPr>
      <p:grpSpPr>
        <a:xfrm>
          <a:off x="0" y="0"/>
          <a:ext cx="0" cy="0"/>
          <a:chOff x="0" y="0"/>
          <a:chExt cx="0" cy="0"/>
        </a:xfrm>
      </p:grpSpPr>
      <p:sp>
        <p:nvSpPr>
          <p:cNvPr id="382" name="Google Shape;382;p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3" name="Google Shape;383;p5"/>
          <p:cNvSpPr/>
          <p:nvPr/>
        </p:nvSpPr>
        <p:spPr>
          <a:xfrm>
            <a:off x="65313" y="69755"/>
            <a:ext cx="9013500" cy="6692100"/>
          </a:xfrm>
          <a:prstGeom prst="roundRect">
            <a:avLst>
              <a:gd name="adj" fmla="val 4929"/>
            </a:avLst>
          </a:prstGeom>
          <a:blipFill rotWithShape="1">
            <a:blip r:embed="rId2">
              <a:alphaModFix/>
            </a:blip>
            <a:tile tx="0" ty="0" sx="54997" sy="54997"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4" name="Google Shape;384;p5"/>
          <p:cNvSpPr/>
          <p:nvPr/>
        </p:nvSpPr>
        <p:spPr>
          <a:xfrm rot="10800000" flipH="1">
            <a:off x="69850" y="2376463"/>
            <a:ext cx="9013800" cy="9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5" name="Google Shape;385;p5"/>
          <p:cNvSpPr/>
          <p:nvPr/>
        </p:nvSpPr>
        <p:spPr>
          <a:xfrm>
            <a:off x="69850" y="2341563"/>
            <a:ext cx="9013800" cy="459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Google Shape;386;p5"/>
          <p:cNvSpPr/>
          <p:nvPr/>
        </p:nvSpPr>
        <p:spPr>
          <a:xfrm>
            <a:off x="68263" y="2468563"/>
            <a:ext cx="9015300" cy="459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p5"/>
          <p:cNvSpPr txBox="1">
            <a:spLocks noGrp="1"/>
          </p:cNvSpPr>
          <p:nvPr>
            <p:ph type="title"/>
          </p:nvPr>
        </p:nvSpPr>
        <p:spPr>
          <a:xfrm>
            <a:off x="722313" y="952500"/>
            <a:ext cx="7772400" cy="1362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Clr>
                <a:schemeClr val="dk2"/>
              </a:buClr>
              <a:buSzPts val="4000"/>
              <a:buFont typeface="Libre Franklin"/>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8" name="Google Shape;388;p5"/>
          <p:cNvSpPr txBox="1">
            <a:spLocks noGrp="1"/>
          </p:cNvSpPr>
          <p:nvPr>
            <p:ph type="body" idx="1"/>
          </p:nvPr>
        </p:nvSpPr>
        <p:spPr>
          <a:xfrm>
            <a:off x="722313" y="2547938"/>
            <a:ext cx="7772400" cy="13383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2040"/>
              <a:buNone/>
              <a:defRPr sz="2400">
                <a:solidFill>
                  <a:srgbClr val="888888"/>
                </a:solidFill>
              </a:defRPr>
            </a:lvl1pPr>
            <a:lvl2pPr marL="914400" lvl="1" indent="-228600" algn="l" rtl="0">
              <a:lnSpc>
                <a:spcPct val="100000"/>
              </a:lnSpc>
              <a:spcBef>
                <a:spcPts val="375"/>
              </a:spcBef>
              <a:spcAft>
                <a:spcPts val="0"/>
              </a:spcAft>
              <a:buSzPts val="1530"/>
              <a:buNone/>
              <a:defRPr sz="1800">
                <a:solidFill>
                  <a:srgbClr val="888888"/>
                </a:solidFill>
              </a:defRPr>
            </a:lvl2pPr>
            <a:lvl3pPr marL="1371600" lvl="2" indent="-228600" algn="l" rtl="0">
              <a:lnSpc>
                <a:spcPct val="100000"/>
              </a:lnSpc>
              <a:spcBef>
                <a:spcPts val="375"/>
              </a:spcBef>
              <a:spcAft>
                <a:spcPts val="0"/>
              </a:spcAft>
              <a:buSzPts val="1360"/>
              <a:buNone/>
              <a:defRPr sz="1600">
                <a:solidFill>
                  <a:srgbClr val="888888"/>
                </a:solidFill>
              </a:defRPr>
            </a:lvl3pPr>
            <a:lvl4pPr marL="1828800" lvl="3" indent="-228600" algn="l" rtl="0">
              <a:lnSpc>
                <a:spcPct val="100000"/>
              </a:lnSpc>
              <a:spcBef>
                <a:spcPts val="375"/>
              </a:spcBef>
              <a:spcAft>
                <a:spcPts val="0"/>
              </a:spcAft>
              <a:buSzPts val="1120"/>
              <a:buNone/>
              <a:defRPr sz="1400">
                <a:solidFill>
                  <a:srgbClr val="888888"/>
                </a:solidFill>
              </a:defRPr>
            </a:lvl4pPr>
            <a:lvl5pPr marL="2286000" lvl="4" indent="-228600" algn="l" rtl="0">
              <a:lnSpc>
                <a:spcPct val="100000"/>
              </a:lnSpc>
              <a:spcBef>
                <a:spcPts val="375"/>
              </a:spcBef>
              <a:spcAft>
                <a:spcPts val="0"/>
              </a:spcAft>
              <a:buSzPts val="1400"/>
              <a:buFont typeface="Libre Baskerville"/>
              <a:buNone/>
              <a:defRPr sz="1400">
                <a:solidFill>
                  <a:srgbClr val="888888"/>
                </a:solidFill>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89" name="Google Shape;389;p5"/>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0" name="Google Shape;390;p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91" name="Google Shape;391;p5"/>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2"/>
        <p:cNvGrpSpPr/>
        <p:nvPr/>
      </p:nvGrpSpPr>
      <p:grpSpPr>
        <a:xfrm>
          <a:off x="0" y="0"/>
          <a:ext cx="0" cy="0"/>
          <a:chOff x="0" y="0"/>
          <a:chExt cx="0" cy="0"/>
        </a:xfrm>
      </p:grpSpPr>
      <p:sp>
        <p:nvSpPr>
          <p:cNvPr id="393" name="Google Shape;393;p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4" name="Google Shape;394;p6"/>
          <p:cNvSpPr txBox="1">
            <a:spLocks noGrp="1"/>
          </p:cNvSpPr>
          <p:nvPr>
            <p:ph type="body" idx="1"/>
          </p:nvPr>
        </p:nvSpPr>
        <p:spPr>
          <a:xfrm>
            <a:off x="91440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95" name="Google Shape;395;p6"/>
          <p:cNvSpPr txBox="1">
            <a:spLocks noGrp="1"/>
          </p:cNvSpPr>
          <p:nvPr>
            <p:ph type="body" idx="2"/>
          </p:nvPr>
        </p:nvSpPr>
        <p:spPr>
          <a:xfrm>
            <a:off x="493395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396" name="Google Shape;396;p6"/>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7" name="Google Shape;397;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398" name="Google Shape;398;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9"/>
        <p:cNvGrpSpPr/>
        <p:nvPr/>
      </p:nvGrpSpPr>
      <p:grpSpPr>
        <a:xfrm>
          <a:off x="0" y="0"/>
          <a:ext cx="0" cy="0"/>
          <a:chOff x="0" y="0"/>
          <a:chExt cx="0" cy="0"/>
        </a:xfrm>
      </p:grpSpPr>
      <p:sp>
        <p:nvSpPr>
          <p:cNvPr id="400" name="Google Shape;400;p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1" name="Google Shape;401;p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lnSpc>
                <a:spcPct val="100000"/>
              </a:lnSpc>
              <a:spcBef>
                <a:spcPts val="375"/>
              </a:spcBef>
              <a:spcAft>
                <a:spcPts val="0"/>
              </a:spcAft>
              <a:buSzPts val="1700"/>
              <a:buNone/>
              <a:defRPr sz="2000" b="1"/>
            </a:lvl2pPr>
            <a:lvl3pPr marL="1371600" lvl="2" indent="-228600" algn="l" rtl="0">
              <a:lnSpc>
                <a:spcPct val="100000"/>
              </a:lnSpc>
              <a:spcBef>
                <a:spcPts val="375"/>
              </a:spcBef>
              <a:spcAft>
                <a:spcPts val="0"/>
              </a:spcAft>
              <a:buSzPts val="1530"/>
              <a:buNone/>
              <a:defRPr sz="1800" b="1"/>
            </a:lvl3pPr>
            <a:lvl4pPr marL="1828800" lvl="3" indent="-228600" algn="l" rtl="0">
              <a:lnSpc>
                <a:spcPct val="100000"/>
              </a:lnSpc>
              <a:spcBef>
                <a:spcPts val="375"/>
              </a:spcBef>
              <a:spcAft>
                <a:spcPts val="0"/>
              </a:spcAft>
              <a:buSzPts val="1280"/>
              <a:buNone/>
              <a:defRPr sz="1600" b="1"/>
            </a:lvl4pPr>
            <a:lvl5pPr marL="2286000" lvl="4" indent="-228600" algn="l" rtl="0">
              <a:lnSpc>
                <a:spcPct val="100000"/>
              </a:lnSpc>
              <a:spcBef>
                <a:spcPts val="375"/>
              </a:spcBef>
              <a:spcAft>
                <a:spcPts val="0"/>
              </a:spcAft>
              <a:buSzPts val="1600"/>
              <a:buFont typeface="Libre Baskerville"/>
              <a:buNone/>
              <a:defRPr sz="1600" b="1"/>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2" name="Google Shape;402;p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lnSpc>
                <a:spcPct val="100000"/>
              </a:lnSpc>
              <a:spcBef>
                <a:spcPts val="375"/>
              </a:spcBef>
              <a:spcAft>
                <a:spcPts val="0"/>
              </a:spcAft>
              <a:buSzPts val="1700"/>
              <a:buNone/>
              <a:defRPr sz="2000" b="1"/>
            </a:lvl2pPr>
            <a:lvl3pPr marL="1371600" lvl="2" indent="-228600" algn="l" rtl="0">
              <a:lnSpc>
                <a:spcPct val="100000"/>
              </a:lnSpc>
              <a:spcBef>
                <a:spcPts val="375"/>
              </a:spcBef>
              <a:spcAft>
                <a:spcPts val="0"/>
              </a:spcAft>
              <a:buSzPts val="1530"/>
              <a:buNone/>
              <a:defRPr sz="1800" b="1"/>
            </a:lvl3pPr>
            <a:lvl4pPr marL="1828800" lvl="3" indent="-228600" algn="l" rtl="0">
              <a:lnSpc>
                <a:spcPct val="100000"/>
              </a:lnSpc>
              <a:spcBef>
                <a:spcPts val="375"/>
              </a:spcBef>
              <a:spcAft>
                <a:spcPts val="0"/>
              </a:spcAft>
              <a:buSzPts val="1280"/>
              <a:buNone/>
              <a:defRPr sz="1600" b="1"/>
            </a:lvl4pPr>
            <a:lvl5pPr marL="2286000" lvl="4" indent="-228600" algn="l" rtl="0">
              <a:lnSpc>
                <a:spcPct val="100000"/>
              </a:lnSpc>
              <a:spcBef>
                <a:spcPts val="375"/>
              </a:spcBef>
              <a:spcAft>
                <a:spcPts val="0"/>
              </a:spcAft>
              <a:buSzPts val="1600"/>
              <a:buFont typeface="Libre Baskerville"/>
              <a:buNone/>
              <a:defRPr sz="1600" b="1"/>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3" name="Google Shape;403;p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4" name="Google Shape;404;p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05" name="Google Shape;405;p7"/>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6" name="Google Shape;406;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07" name="Google Shape;407;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8"/>
        <p:cNvGrpSpPr/>
        <p:nvPr/>
      </p:nvGrpSpPr>
      <p:grpSpPr>
        <a:xfrm>
          <a:off x="0" y="0"/>
          <a:ext cx="0" cy="0"/>
          <a:chOff x="0" y="0"/>
          <a:chExt cx="0" cy="0"/>
        </a:xfrm>
      </p:grpSpPr>
      <p:sp>
        <p:nvSpPr>
          <p:cNvPr id="409" name="Google Shape;409;p8"/>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0" name="Google Shape;410;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11" name="Google Shape;411;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2"/>
        <p:cNvGrpSpPr/>
        <p:nvPr/>
      </p:nvGrpSpPr>
      <p:grpSpPr>
        <a:xfrm>
          <a:off x="0" y="0"/>
          <a:ext cx="0" cy="0"/>
          <a:chOff x="0" y="0"/>
          <a:chExt cx="0" cy="0"/>
        </a:xfrm>
      </p:grpSpPr>
      <p:sp>
        <p:nvSpPr>
          <p:cNvPr id="413" name="Google Shape;413;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4" name="Google Shape;414;p9"/>
          <p:cNvSpPr/>
          <p:nvPr/>
        </p:nvSpPr>
        <p:spPr>
          <a:xfrm>
            <a:off x="63500" y="69850"/>
            <a:ext cx="9013800" cy="66930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5" name="Google Shape;415;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rtl="0">
              <a:lnSpc>
                <a:spcPct val="100000"/>
              </a:lnSpc>
              <a:spcBef>
                <a:spcPts val="0"/>
              </a:spcBef>
              <a:spcAft>
                <a:spcPts val="0"/>
              </a:spcAft>
              <a:buClr>
                <a:schemeClr val="dk2"/>
              </a:buClr>
              <a:buSzPts val="4000"/>
              <a:buFont typeface="Libre Franklin"/>
              <a:buNone/>
              <a:defRPr sz="40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6" name="Google Shape;416;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1530"/>
              <a:buNone/>
              <a:defRPr sz="1800"/>
            </a:lvl1pPr>
            <a:lvl2pPr marL="914400" lvl="1" indent="-228600" algn="l" rtl="0">
              <a:lnSpc>
                <a:spcPct val="100000"/>
              </a:lnSpc>
              <a:spcBef>
                <a:spcPts val="375"/>
              </a:spcBef>
              <a:spcAft>
                <a:spcPts val="0"/>
              </a:spcAft>
              <a:buSzPts val="1020"/>
              <a:buNone/>
              <a:defRPr sz="1200"/>
            </a:lvl2pPr>
            <a:lvl3pPr marL="1371600" lvl="2" indent="-228600" algn="l" rtl="0">
              <a:lnSpc>
                <a:spcPct val="100000"/>
              </a:lnSpc>
              <a:spcBef>
                <a:spcPts val="375"/>
              </a:spcBef>
              <a:spcAft>
                <a:spcPts val="0"/>
              </a:spcAft>
              <a:buSzPts val="850"/>
              <a:buNone/>
              <a:defRPr sz="1000"/>
            </a:lvl3pPr>
            <a:lvl4pPr marL="1828800" lvl="3" indent="-228600" algn="l" rtl="0">
              <a:lnSpc>
                <a:spcPct val="100000"/>
              </a:lnSpc>
              <a:spcBef>
                <a:spcPts val="375"/>
              </a:spcBef>
              <a:spcAft>
                <a:spcPts val="0"/>
              </a:spcAft>
              <a:buSzPts val="720"/>
              <a:buNone/>
              <a:defRPr sz="900"/>
            </a:lvl4pPr>
            <a:lvl5pPr marL="2286000" lvl="4" indent="-228600" algn="l" rtl="0">
              <a:lnSpc>
                <a:spcPct val="100000"/>
              </a:lnSpc>
              <a:spcBef>
                <a:spcPts val="375"/>
              </a:spcBef>
              <a:spcAft>
                <a:spcPts val="0"/>
              </a:spcAft>
              <a:buSzPts val="900"/>
              <a:buFont typeface="Libre Baskerville"/>
              <a:buNone/>
              <a:defRPr sz="900"/>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17" name="Google Shape;417;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rtl="0">
              <a:lnSpc>
                <a:spcPct val="100000"/>
              </a:lnSpc>
              <a:spcBef>
                <a:spcPts val="575"/>
              </a:spcBef>
              <a:spcAft>
                <a:spcPts val="0"/>
              </a:spcAft>
              <a:buSzPts val="1530"/>
              <a:buChar char="⚫"/>
              <a:defRPr/>
            </a:lvl1pPr>
            <a:lvl2pPr marL="914400" lvl="1" indent="-325755" algn="l" rtl="0">
              <a:lnSpc>
                <a:spcPct val="100000"/>
              </a:lnSpc>
              <a:spcBef>
                <a:spcPts val="375"/>
              </a:spcBef>
              <a:spcAft>
                <a:spcPts val="0"/>
              </a:spcAft>
              <a:buSzPts val="1530"/>
              <a:buChar char="⚫"/>
              <a:defRPr/>
            </a:lvl2pPr>
            <a:lvl3pPr marL="1371600" lvl="2" indent="-325755" algn="l" rtl="0">
              <a:lnSpc>
                <a:spcPct val="100000"/>
              </a:lnSpc>
              <a:spcBef>
                <a:spcPts val="375"/>
              </a:spcBef>
              <a:spcAft>
                <a:spcPts val="0"/>
              </a:spcAft>
              <a:buSzPts val="1530"/>
              <a:buChar char="⚫"/>
              <a:defRPr/>
            </a:lvl3pPr>
            <a:lvl4pPr marL="1828800" lvl="3" indent="-320039" algn="l" rtl="0">
              <a:lnSpc>
                <a:spcPct val="100000"/>
              </a:lnSpc>
              <a:spcBef>
                <a:spcPts val="375"/>
              </a:spcBef>
              <a:spcAft>
                <a:spcPts val="0"/>
              </a:spcAft>
              <a:buSzPts val="1440"/>
              <a:buChar char="⚫"/>
              <a:defRPr/>
            </a:lvl4pPr>
            <a:lvl5pPr marL="2286000" lvl="4" indent="-342900" algn="l" rtl="0">
              <a:lnSpc>
                <a:spcPct val="100000"/>
              </a:lnSpc>
              <a:spcBef>
                <a:spcPts val="375"/>
              </a:spcBef>
              <a:spcAft>
                <a:spcPts val="0"/>
              </a:spcAft>
              <a:buSzPts val="1800"/>
              <a:buChar char="o"/>
              <a:defRPr/>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18" name="Google Shape;418;p9"/>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9" name="Google Shape;419;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20" name="Google Shape;420;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1"/>
        <p:cNvGrpSpPr/>
        <p:nvPr/>
      </p:nvGrpSpPr>
      <p:grpSpPr>
        <a:xfrm>
          <a:off x="0" y="0"/>
          <a:ext cx="0" cy="0"/>
          <a:chOff x="0" y="0"/>
          <a:chExt cx="0" cy="0"/>
        </a:xfrm>
      </p:grpSpPr>
      <p:sp>
        <p:nvSpPr>
          <p:cNvPr id="422" name="Google Shape;422;p10"/>
          <p:cNvSpPr/>
          <p:nvPr/>
        </p:nvSpPr>
        <p:spPr>
          <a:xfrm rot="10800000" flipH="1">
            <a:off x="68263" y="4683100"/>
            <a:ext cx="9007500" cy="92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3" name="Google Shape;423;p10"/>
          <p:cNvSpPr/>
          <p:nvPr/>
        </p:nvSpPr>
        <p:spPr>
          <a:xfrm>
            <a:off x="68263" y="4649788"/>
            <a:ext cx="9007500" cy="4590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4" name="Google Shape;424;p10"/>
          <p:cNvSpPr/>
          <p:nvPr/>
        </p:nvSpPr>
        <p:spPr>
          <a:xfrm>
            <a:off x="68263" y="4773613"/>
            <a:ext cx="9007500" cy="477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5" name="Google Shape;425;p10"/>
          <p:cNvSpPr txBox="1">
            <a:spLocks noGrp="1"/>
          </p:cNvSpPr>
          <p:nvPr>
            <p:ph type="title"/>
          </p:nvPr>
        </p:nvSpPr>
        <p:spPr>
          <a:xfrm>
            <a:off x="914400" y="4900550"/>
            <a:ext cx="7315200" cy="522300"/>
          </a:xfrm>
          <a:prstGeom prst="rect">
            <a:avLst/>
          </a:prstGeom>
          <a:noFill/>
          <a:ln>
            <a:noFill/>
          </a:ln>
        </p:spPr>
        <p:txBody>
          <a:bodyPr spcFirstLastPara="1" wrap="square" lIns="91425" tIns="45700" rIns="91425" bIns="91425" anchor="ctr" anchorCtr="0">
            <a:noAutofit/>
          </a:bodyPr>
          <a:lstStyle>
            <a:lvl1pPr lvl="0" algn="l" rtl="0">
              <a:lnSpc>
                <a:spcPct val="100000"/>
              </a:lnSpc>
              <a:spcBef>
                <a:spcPts val="0"/>
              </a:spcBef>
              <a:spcAft>
                <a:spcPts val="0"/>
              </a:spcAft>
              <a:buClr>
                <a:schemeClr val="dk2"/>
              </a:buClr>
              <a:buSzPts val="2800"/>
              <a:buFont typeface="Libre Franklin"/>
              <a:buNone/>
              <a:defRPr sz="28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6" name="Google Shape;426;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575"/>
              </a:spcBef>
              <a:spcAft>
                <a:spcPts val="0"/>
              </a:spcAft>
              <a:buSzPts val="1360"/>
              <a:buFont typeface="Libre Baskerville"/>
              <a:buNone/>
              <a:defRPr sz="1600"/>
            </a:lvl1pPr>
            <a:lvl2pPr marL="914400" lvl="1" indent="-293369" algn="l" rtl="0">
              <a:lnSpc>
                <a:spcPct val="100000"/>
              </a:lnSpc>
              <a:spcBef>
                <a:spcPts val="375"/>
              </a:spcBef>
              <a:spcAft>
                <a:spcPts val="0"/>
              </a:spcAft>
              <a:buSzPts val="1020"/>
              <a:buChar char="⚫"/>
              <a:defRPr sz="1200"/>
            </a:lvl2pPr>
            <a:lvl3pPr marL="1371600" lvl="2" indent="-282575" algn="l" rtl="0">
              <a:lnSpc>
                <a:spcPct val="100000"/>
              </a:lnSpc>
              <a:spcBef>
                <a:spcPts val="375"/>
              </a:spcBef>
              <a:spcAft>
                <a:spcPts val="0"/>
              </a:spcAft>
              <a:buSzPts val="850"/>
              <a:buChar char="⚫"/>
              <a:defRPr sz="1000"/>
            </a:lvl3pPr>
            <a:lvl4pPr marL="1828800" lvl="3" indent="-274319" algn="l" rtl="0">
              <a:lnSpc>
                <a:spcPct val="100000"/>
              </a:lnSpc>
              <a:spcBef>
                <a:spcPts val="375"/>
              </a:spcBef>
              <a:spcAft>
                <a:spcPts val="0"/>
              </a:spcAft>
              <a:buSzPts val="720"/>
              <a:buChar char="⚫"/>
              <a:defRPr sz="900"/>
            </a:lvl4pPr>
            <a:lvl5pPr marL="2286000" lvl="4" indent="-285750" algn="l" rtl="0">
              <a:lnSpc>
                <a:spcPct val="100000"/>
              </a:lnSpc>
              <a:spcBef>
                <a:spcPts val="375"/>
              </a:spcBef>
              <a:spcAft>
                <a:spcPts val="0"/>
              </a:spcAft>
              <a:buSzPts val="900"/>
              <a:buFont typeface="Libre Baskerville"/>
              <a:buChar char="o"/>
              <a:defRPr sz="900"/>
            </a:lvl5pPr>
            <a:lvl6pPr marL="2743200" lvl="5" indent="-342900" algn="l" rtl="0">
              <a:lnSpc>
                <a:spcPct val="100000"/>
              </a:lnSpc>
              <a:spcBef>
                <a:spcPts val="370"/>
              </a:spcBef>
              <a:spcAft>
                <a:spcPts val="0"/>
              </a:spcAft>
              <a:buSzPts val="1800"/>
              <a:buChar char="•"/>
              <a:defRPr/>
            </a:lvl6pPr>
            <a:lvl7pPr marL="3200400" lvl="6" indent="-342900" algn="l" rtl="0">
              <a:lnSpc>
                <a:spcPct val="100000"/>
              </a:lnSpc>
              <a:spcBef>
                <a:spcPts val="370"/>
              </a:spcBef>
              <a:spcAft>
                <a:spcPts val="0"/>
              </a:spcAft>
              <a:buSzPts val="1800"/>
              <a:buChar char="•"/>
              <a:defRPr/>
            </a:lvl7pPr>
            <a:lvl8pPr marL="3657600" lvl="7" indent="-342900" algn="l" rtl="0">
              <a:lnSpc>
                <a:spcPct val="100000"/>
              </a:lnSpc>
              <a:spcBef>
                <a:spcPts val="370"/>
              </a:spcBef>
              <a:spcAft>
                <a:spcPts val="0"/>
              </a:spcAft>
              <a:buSzPts val="1800"/>
              <a:buChar char="•"/>
              <a:defRPr/>
            </a:lvl8pPr>
            <a:lvl9pPr marL="4114800" lvl="8" indent="-342900" algn="l" rtl="0">
              <a:lnSpc>
                <a:spcPct val="100000"/>
              </a:lnSpc>
              <a:spcBef>
                <a:spcPts val="370"/>
              </a:spcBef>
              <a:spcAft>
                <a:spcPts val="0"/>
              </a:spcAft>
              <a:buSzPts val="1800"/>
              <a:buChar char="•"/>
              <a:defRPr/>
            </a:lvl9pPr>
          </a:lstStyle>
          <a:p>
            <a:endParaRPr/>
          </a:p>
        </p:txBody>
      </p:sp>
      <p:sp>
        <p:nvSpPr>
          <p:cNvPr id="427" name="Google Shape;427;p10"/>
          <p:cNvSpPr>
            <a:spLocks noGrp="1"/>
          </p:cNvSpPr>
          <p:nvPr>
            <p:ph type="pic" idx="2"/>
          </p:nvPr>
        </p:nvSpPr>
        <p:spPr>
          <a:xfrm>
            <a:off x="68308" y="66675"/>
            <a:ext cx="9001800" cy="4581600"/>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428" name="Google Shape;428;p10"/>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9" name="Google Shape;429;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IN"/>
              <a:t> 19ADPN6601-Innovative and Creative project</a:t>
            </a:r>
            <a:endParaRPr/>
          </a:p>
        </p:txBody>
      </p:sp>
      <p:sp>
        <p:nvSpPr>
          <p:cNvPr id="430" name="Google Shape;430;p10"/>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3" name="Google Shape;353;p1"/>
          <p:cNvSpPr/>
          <p:nvPr/>
        </p:nvSpPr>
        <p:spPr>
          <a:xfrm>
            <a:off x="63500" y="69850"/>
            <a:ext cx="9013800" cy="66930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4" name="Google Shape;354;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355" name="Google Shape;355;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56" name="Google Shape;356;p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7" name="Google Shape;357;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 19ADPN6601-Innovative and Creative project</a:t>
            </a:r>
            <a:endParaRPr/>
          </a:p>
        </p:txBody>
      </p:sp>
      <p:sp>
        <p:nvSpPr>
          <p:cNvPr id="358" name="Google Shape;358;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9E9FF0-4A47-362E-17D6-CD4E1F775172}"/>
              </a:ext>
            </a:extLst>
          </p:cNvPr>
          <p:cNvSpPr>
            <a:spLocks noGrp="1"/>
          </p:cNvSpPr>
          <p:nvPr>
            <p:ph type="ftr" idx="11"/>
          </p:nvPr>
        </p:nvSpPr>
        <p:spPr/>
        <p:txBody>
          <a:bodyPr/>
          <a:lstStyle/>
          <a:p>
            <a:r>
              <a:rPr lang="en-IN"/>
              <a:t> 19ADPN6601-Innovative and Creative project</a:t>
            </a:r>
          </a:p>
        </p:txBody>
      </p:sp>
      <p:sp>
        <p:nvSpPr>
          <p:cNvPr id="4" name="Slide Number Placeholder 3">
            <a:extLst>
              <a:ext uri="{FF2B5EF4-FFF2-40B4-BE49-F238E27FC236}">
                <a16:creationId xmlns:a16="http://schemas.microsoft.com/office/drawing/2014/main" id="{E85349BC-160B-79F1-BF41-43BEA7699B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a:t>
            </a:fld>
            <a:endParaRPr lang="en-IN" dirty="0"/>
          </a:p>
        </p:txBody>
      </p:sp>
      <p:sp>
        <p:nvSpPr>
          <p:cNvPr id="6" name="Google Shape;448;p13">
            <a:extLst>
              <a:ext uri="{FF2B5EF4-FFF2-40B4-BE49-F238E27FC236}">
                <a16:creationId xmlns:a16="http://schemas.microsoft.com/office/drawing/2014/main" id="{9796C194-870E-145B-228B-1AE09457D718}"/>
              </a:ext>
            </a:extLst>
          </p:cNvPr>
          <p:cNvSpPr txBox="1">
            <a:spLocks/>
          </p:cNvSpPr>
          <p:nvPr/>
        </p:nvSpPr>
        <p:spPr>
          <a:xfrm>
            <a:off x="416379" y="1442145"/>
            <a:ext cx="5082300" cy="4634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nSpc>
                <a:spcPct val="80000"/>
              </a:lnSpc>
              <a:buSzPts val="2044"/>
              <a:buFont typeface="Noto Sans Symbols"/>
              <a:buNone/>
            </a:pPr>
            <a:endParaRPr lang="en-IN" sz="2405">
              <a:solidFill>
                <a:srgbClr val="0C0C0C"/>
              </a:solidFill>
              <a:latin typeface="Times New Roman"/>
              <a:ea typeface="Times New Roman"/>
              <a:cs typeface="Times New Roman"/>
              <a:sym typeface="Times New Roman"/>
            </a:endParaRPr>
          </a:p>
          <a:p>
            <a:pPr marL="274320" indent="-144509">
              <a:lnSpc>
                <a:spcPct val="80000"/>
              </a:lnSpc>
              <a:spcBef>
                <a:spcPts val="580"/>
              </a:spcBef>
              <a:buSzPts val="2044"/>
              <a:buFont typeface="Noto Sans Symbols"/>
              <a:buNone/>
            </a:pPr>
            <a:endParaRPr lang="en-IN" sz="2405">
              <a:solidFill>
                <a:srgbClr val="0C0C0C"/>
              </a:solidFill>
              <a:latin typeface="Times New Roman"/>
              <a:ea typeface="Times New Roman"/>
              <a:cs typeface="Times New Roman"/>
              <a:sym typeface="Times New Roman"/>
            </a:endParaRPr>
          </a:p>
          <a:p>
            <a:pPr>
              <a:lnSpc>
                <a:spcPct val="80000"/>
              </a:lnSpc>
              <a:spcBef>
                <a:spcPts val="580"/>
              </a:spcBef>
              <a:buSzPts val="2044"/>
            </a:pPr>
            <a:endParaRPr lang="en-IN" sz="2405">
              <a:solidFill>
                <a:srgbClr val="0C0C0C"/>
              </a:solidFill>
              <a:latin typeface="Times New Roman"/>
              <a:ea typeface="Times New Roman"/>
              <a:cs typeface="Times New Roman"/>
              <a:sym typeface="Times New Roman"/>
            </a:endParaRPr>
          </a:p>
          <a:p>
            <a:pPr marL="2468880" lvl="8" indent="-228600">
              <a:lnSpc>
                <a:spcPct val="80000"/>
              </a:lnSpc>
              <a:spcBef>
                <a:spcPts val="370"/>
              </a:spcBef>
              <a:buSzPts val="1665"/>
              <a:buFont typeface="Libre Baskerville"/>
              <a:buNone/>
            </a:pPr>
            <a:endParaRPr lang="en-IN" sz="1665">
              <a:solidFill>
                <a:srgbClr val="0C0C0C"/>
              </a:solidFill>
            </a:endParaRPr>
          </a:p>
          <a:p>
            <a:pPr marL="2468880" lvl="8" indent="-228600">
              <a:lnSpc>
                <a:spcPct val="80000"/>
              </a:lnSpc>
              <a:spcBef>
                <a:spcPts val="370"/>
              </a:spcBef>
              <a:buSzPts val="1665"/>
              <a:buFont typeface="Libre Baskerville"/>
              <a:buNone/>
            </a:pPr>
            <a:r>
              <a:rPr lang="en-IN" sz="1665">
                <a:solidFill>
                  <a:srgbClr val="0C0C0C"/>
                </a:solidFill>
              </a:rPr>
              <a:t>					</a:t>
            </a:r>
            <a:endParaRPr lang="en-IN"/>
          </a:p>
          <a:p>
            <a:pPr marL="2468880" lvl="8" indent="-228600">
              <a:lnSpc>
                <a:spcPct val="80000"/>
              </a:lnSpc>
              <a:spcBef>
                <a:spcPts val="370"/>
              </a:spcBef>
              <a:buSzPts val="1665"/>
              <a:buFont typeface="Libre Baskerville"/>
              <a:buNone/>
            </a:pPr>
            <a:endParaRPr lang="en-IN" sz="1665">
              <a:solidFill>
                <a:srgbClr val="0C0C0C"/>
              </a:solidFill>
            </a:endParaRPr>
          </a:p>
          <a:p>
            <a:pPr marL="274320" indent="-144509">
              <a:lnSpc>
                <a:spcPct val="80000"/>
              </a:lnSpc>
              <a:spcBef>
                <a:spcPts val="580"/>
              </a:spcBef>
              <a:buSzPts val="2044"/>
              <a:buFont typeface="Noto Sans Symbols"/>
              <a:buNone/>
            </a:pPr>
            <a:endParaRPr lang="en-IN" sz="2405" dirty="0">
              <a:solidFill>
                <a:srgbClr val="0C0C0C"/>
              </a:solidFill>
            </a:endParaRPr>
          </a:p>
        </p:txBody>
      </p:sp>
      <p:sp>
        <p:nvSpPr>
          <p:cNvPr id="7" name="Google Shape;449;p13">
            <a:extLst>
              <a:ext uri="{FF2B5EF4-FFF2-40B4-BE49-F238E27FC236}">
                <a16:creationId xmlns:a16="http://schemas.microsoft.com/office/drawing/2014/main" id="{5B7955EB-0B00-2D37-B922-C261D276C1A6}"/>
              </a:ext>
            </a:extLst>
          </p:cNvPr>
          <p:cNvSpPr/>
          <p:nvPr/>
        </p:nvSpPr>
        <p:spPr>
          <a:xfrm>
            <a:off x="7305" y="191994"/>
            <a:ext cx="8724750" cy="144124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IN" sz="2000" b="1" i="0" u="none" strike="noStrike" cap="none" dirty="0">
                <a:solidFill>
                  <a:srgbClr val="0C0C0C"/>
                </a:solidFill>
                <a:latin typeface="Times New Roman" pitchFamily="18" charset="0"/>
                <a:ea typeface="Times New Roman"/>
                <a:cs typeface="Times New Roman" pitchFamily="18" charset="0"/>
                <a:sym typeface="Times New Roman"/>
              </a:rPr>
              <a:t>Dr </a:t>
            </a:r>
            <a:r>
              <a:rPr lang="en-IN" sz="2000" b="1" i="0" u="none" strike="noStrike" cap="none" dirty="0" err="1">
                <a:solidFill>
                  <a:srgbClr val="0C0C0C"/>
                </a:solidFill>
                <a:latin typeface="Times New Roman" pitchFamily="18" charset="0"/>
                <a:ea typeface="Times New Roman"/>
                <a:cs typeface="Times New Roman" pitchFamily="18" charset="0"/>
                <a:sym typeface="Times New Roman"/>
              </a:rPr>
              <a:t>Mahalingam</a:t>
            </a:r>
            <a:r>
              <a:rPr lang="en-IN" sz="2000" b="1" i="0" u="none" strike="noStrike" cap="none" dirty="0">
                <a:solidFill>
                  <a:srgbClr val="0C0C0C"/>
                </a:solidFill>
                <a:latin typeface="Times New Roman" pitchFamily="18" charset="0"/>
                <a:ea typeface="Times New Roman"/>
                <a:cs typeface="Times New Roman" pitchFamily="18" charset="0"/>
                <a:sym typeface="Times New Roman"/>
              </a:rPr>
              <a:t> College of Engineering &amp; Technology</a:t>
            </a:r>
            <a:endParaRPr sz="1400" b="0" i="0" u="none" strike="noStrike" cap="none" dirty="0">
              <a:solidFill>
                <a:srgbClr val="000000"/>
              </a:solidFill>
              <a:latin typeface="Times New Roman" pitchFamily="18" charset="0"/>
              <a:cs typeface="Times New Roman" pitchFamily="18" charset="0"/>
              <a:sym typeface="Arial"/>
            </a:endParaRPr>
          </a:p>
          <a:p>
            <a:pPr marL="0" marR="0" lvl="0" indent="0" algn="ctr" rtl="0">
              <a:lnSpc>
                <a:spcPct val="100000"/>
              </a:lnSpc>
              <a:spcBef>
                <a:spcPts val="0"/>
              </a:spcBef>
              <a:spcAft>
                <a:spcPts val="0"/>
              </a:spcAft>
              <a:buNone/>
            </a:pPr>
            <a:r>
              <a:rPr lang="en-IN" sz="2000" b="1" i="0" u="none" strike="noStrike" cap="none" dirty="0">
                <a:solidFill>
                  <a:srgbClr val="0C0C0C"/>
                </a:solidFill>
                <a:latin typeface="Times New Roman" pitchFamily="18" charset="0"/>
                <a:ea typeface="Times New Roman"/>
                <a:cs typeface="Times New Roman" pitchFamily="18" charset="0"/>
                <a:sym typeface="Times New Roman"/>
              </a:rPr>
              <a:t>                                       Department of Artificial Intelligence and Data Science</a:t>
            </a:r>
            <a:br>
              <a:rPr lang="en-IN" sz="2000" b="1" i="0" u="none" strike="noStrike" cap="none" dirty="0">
                <a:solidFill>
                  <a:srgbClr val="0C0C0C"/>
                </a:solidFill>
                <a:latin typeface="Times New Roman" pitchFamily="18" charset="0"/>
                <a:ea typeface="Times New Roman"/>
                <a:cs typeface="Times New Roman" pitchFamily="18" charset="0"/>
                <a:sym typeface="Times New Roman"/>
              </a:rPr>
            </a:br>
            <a:r>
              <a:rPr lang="en-IN" sz="2000" b="1" i="0" u="none" strike="noStrike" cap="none" dirty="0">
                <a:solidFill>
                  <a:srgbClr val="0C0C0C"/>
                </a:solidFill>
                <a:latin typeface="Times New Roman" pitchFamily="18" charset="0"/>
                <a:ea typeface="Times New Roman"/>
                <a:cs typeface="Times New Roman" pitchFamily="18" charset="0"/>
                <a:sym typeface="Times New Roman"/>
              </a:rPr>
              <a:t>                             </a:t>
            </a:r>
            <a:r>
              <a:rPr lang="en-IN" sz="2000" b="1" i="0" u="none" strike="noStrike" cap="none" dirty="0">
                <a:solidFill>
                  <a:srgbClr val="00B0F0"/>
                </a:solidFill>
                <a:latin typeface="Times New Roman" pitchFamily="18" charset="0"/>
                <a:ea typeface="Times New Roman"/>
                <a:cs typeface="Times New Roman" pitchFamily="18" charset="0"/>
                <a:sym typeface="Times New Roman"/>
              </a:rPr>
              <a:t>19ADPN6601 Innovative and Creative project</a:t>
            </a:r>
            <a:endParaRPr dirty="0">
              <a:latin typeface="Times New Roman" pitchFamily="18" charset="0"/>
              <a:cs typeface="Times New Roman" pitchFamily="18" charset="0"/>
            </a:endParaRPr>
          </a:p>
          <a:p>
            <a:pPr marL="0" marR="0" lvl="0" indent="0" algn="ctr" rtl="0">
              <a:lnSpc>
                <a:spcPct val="100000"/>
              </a:lnSpc>
              <a:spcBef>
                <a:spcPts val="0"/>
              </a:spcBef>
              <a:spcAft>
                <a:spcPts val="0"/>
              </a:spcAft>
              <a:buNone/>
            </a:pPr>
            <a:r>
              <a:rPr lang="en-IN" sz="1600" b="1" i="0" u="none" strike="noStrike" cap="none" dirty="0">
                <a:solidFill>
                  <a:srgbClr val="0C0C0C"/>
                </a:solidFill>
                <a:latin typeface="Times New Roman" pitchFamily="18" charset="0"/>
                <a:ea typeface="Times New Roman"/>
                <a:cs typeface="Times New Roman" pitchFamily="18" charset="0"/>
                <a:sym typeface="Times New Roman"/>
              </a:rPr>
              <a:t>                              </a:t>
            </a:r>
            <a:r>
              <a:rPr lang="en-IN" sz="2000" b="1" dirty="0">
                <a:solidFill>
                  <a:srgbClr val="FF0000"/>
                </a:solidFill>
                <a:latin typeface="Times New Roman" pitchFamily="18" charset="0"/>
                <a:ea typeface="Times New Roman"/>
                <a:cs typeface="Times New Roman" pitchFamily="18" charset="0"/>
                <a:sym typeface="Times New Roman"/>
              </a:rPr>
              <a:t>First  </a:t>
            </a:r>
            <a:r>
              <a:rPr lang="en-IN" sz="2000" b="1" i="0" u="none" strike="noStrike" cap="none" dirty="0">
                <a:solidFill>
                  <a:srgbClr val="FF0000"/>
                </a:solidFill>
                <a:latin typeface="Times New Roman" pitchFamily="18" charset="0"/>
                <a:ea typeface="Times New Roman"/>
                <a:cs typeface="Times New Roman" pitchFamily="18" charset="0"/>
                <a:sym typeface="Times New Roman"/>
              </a:rPr>
              <a:t>Review</a:t>
            </a:r>
            <a:endParaRPr sz="2000" b="1" i="0" u="none" strike="noStrike" cap="none" dirty="0">
              <a:solidFill>
                <a:srgbClr val="00B0F0"/>
              </a:solidFill>
              <a:latin typeface="Times New Roman" pitchFamily="18" charset="0"/>
              <a:ea typeface="Times New Roman"/>
              <a:cs typeface="Times New Roman" pitchFamily="18" charset="0"/>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4B0FE1"/>
              </a:solidFill>
              <a:latin typeface="Times New Roman" pitchFamily="18" charset="0"/>
              <a:ea typeface="Times New Roman"/>
              <a:cs typeface="Times New Roman" pitchFamily="18" charset="0"/>
              <a:sym typeface="Times New Roman"/>
            </a:endParaRPr>
          </a:p>
        </p:txBody>
      </p:sp>
      <p:pic>
        <p:nvPicPr>
          <p:cNvPr id="8" name="Google Shape;451;p13" descr="C:\Users\STAFFS\Desktop\MCET LOGO NEW_1 (1).jpg">
            <a:extLst>
              <a:ext uri="{FF2B5EF4-FFF2-40B4-BE49-F238E27FC236}">
                <a16:creationId xmlns:a16="http://schemas.microsoft.com/office/drawing/2014/main" id="{98C85E09-4BD2-BB88-3FD8-5DCE6C4C0306}"/>
              </a:ext>
            </a:extLst>
          </p:cNvPr>
          <p:cNvPicPr preferRelativeResize="0"/>
          <p:nvPr/>
        </p:nvPicPr>
        <p:blipFill rotWithShape="1">
          <a:blip r:embed="rId2">
            <a:alphaModFix/>
          </a:blip>
          <a:srcRect/>
          <a:stretch/>
        </p:blipFill>
        <p:spPr>
          <a:xfrm>
            <a:off x="374650" y="251582"/>
            <a:ext cx="1962539" cy="1130975"/>
          </a:xfrm>
          <a:prstGeom prst="rect">
            <a:avLst/>
          </a:prstGeom>
          <a:noFill/>
          <a:ln>
            <a:noFill/>
          </a:ln>
        </p:spPr>
      </p:pic>
      <p:sp>
        <p:nvSpPr>
          <p:cNvPr id="9" name="Google Shape;452;p13">
            <a:extLst>
              <a:ext uri="{FF2B5EF4-FFF2-40B4-BE49-F238E27FC236}">
                <a16:creationId xmlns:a16="http://schemas.microsoft.com/office/drawing/2014/main" id="{59A231D6-018F-FDDD-C60E-BEDAF6F65FAB}"/>
              </a:ext>
            </a:extLst>
          </p:cNvPr>
          <p:cNvSpPr txBox="1">
            <a:spLocks/>
          </p:cNvSpPr>
          <p:nvPr/>
        </p:nvSpPr>
        <p:spPr>
          <a:xfrm>
            <a:off x="234669" y="1537395"/>
            <a:ext cx="8795031" cy="45394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nSpc>
                <a:spcPct val="80000"/>
              </a:lnSpc>
              <a:buSzPts val="2044"/>
            </a:pPr>
            <a:r>
              <a:rPr lang="en-IN" sz="2405" dirty="0">
                <a:solidFill>
                  <a:schemeClr val="tx1"/>
                </a:solidFill>
                <a:latin typeface="Times New Roman"/>
                <a:ea typeface="Times New Roman"/>
                <a:cs typeface="Times New Roman"/>
                <a:sym typeface="Times New Roman"/>
              </a:rPr>
              <a:t>Team Number  : 23BAD02  </a:t>
            </a:r>
          </a:p>
          <a:p>
            <a:pPr marL="274320" indent="-274320">
              <a:lnSpc>
                <a:spcPct val="80000"/>
              </a:lnSpc>
              <a:buSzPts val="2044"/>
            </a:pPr>
            <a:endParaRPr lang="en-IN" sz="2405" b="1"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Domain             : Data science</a:t>
            </a:r>
            <a:endParaRPr lang="en-IN" dirty="0">
              <a:solidFill>
                <a:schemeClr val="tx1"/>
              </a:solidFill>
            </a:endParaRPr>
          </a:p>
          <a:p>
            <a:pPr marL="274320" indent="-274320">
              <a:lnSpc>
                <a:spcPct val="80000"/>
              </a:lnSpc>
              <a:spcBef>
                <a:spcPts val="580"/>
              </a:spcBef>
              <a:buSzPts val="2044"/>
              <a:buFont typeface="Noto Sans Symbols"/>
              <a:buNone/>
            </a:pPr>
            <a:endParaRPr lang="en-IN" sz="2405"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Title                  : </a:t>
            </a:r>
            <a:r>
              <a:rPr lang="en-US" sz="2405" dirty="0">
                <a:solidFill>
                  <a:schemeClr val="tx1"/>
                </a:solidFill>
                <a:latin typeface="Times New Roman"/>
                <a:ea typeface="Times New Roman"/>
                <a:cs typeface="Times New Roman"/>
                <a:sym typeface="Times New Roman"/>
              </a:rPr>
              <a:t>Predictive Analysis of Product Sales in the Paint </a:t>
            </a:r>
          </a:p>
          <a:p>
            <a:pPr marL="274320" indent="-274320">
              <a:lnSpc>
                <a:spcPct val="80000"/>
              </a:lnSpc>
              <a:spcBef>
                <a:spcPts val="580"/>
              </a:spcBef>
              <a:buSzPts val="2044"/>
              <a:buFont typeface="Noto Sans Symbols"/>
              <a:buNone/>
            </a:pPr>
            <a:r>
              <a:rPr lang="en-US" sz="2405" dirty="0">
                <a:solidFill>
                  <a:schemeClr val="tx1"/>
                </a:solidFill>
                <a:latin typeface="Times New Roman" panose="02020603050405020304" pitchFamily="18" charset="0"/>
                <a:cs typeface="Times New Roman" panose="02020603050405020304" pitchFamily="18" charset="0"/>
                <a:sym typeface="Times New Roman"/>
              </a:rPr>
              <a:t>                           Industry</a:t>
            </a:r>
            <a:endParaRPr lang="en-IN" sz="2405" dirty="0">
              <a:solidFill>
                <a:schemeClr val="tx1"/>
              </a:solidFill>
              <a:latin typeface="Times New Roman"/>
              <a:ea typeface="Times New Roman"/>
              <a:cs typeface="Times New Roman"/>
              <a:sym typeface="Times New Roman"/>
            </a:endParaRPr>
          </a:p>
          <a:p>
            <a:pPr>
              <a:lnSpc>
                <a:spcPct val="80000"/>
              </a:lnSpc>
              <a:spcBef>
                <a:spcPts val="580"/>
              </a:spcBef>
              <a:buSzPts val="2044"/>
            </a:pPr>
            <a:r>
              <a:rPr lang="en-IN" sz="2405" dirty="0">
                <a:solidFill>
                  <a:schemeClr val="tx1"/>
                </a:solidFill>
                <a:latin typeface="Times New Roman"/>
                <a:ea typeface="Times New Roman"/>
                <a:cs typeface="Times New Roman"/>
                <a:sym typeface="Times New Roman"/>
              </a:rPr>
              <a:t>Guide                : </a:t>
            </a:r>
            <a:r>
              <a:rPr lang="en-IN" sz="2405" dirty="0" err="1">
                <a:solidFill>
                  <a:schemeClr val="tx1"/>
                </a:solidFill>
                <a:latin typeface="Times New Roman"/>
                <a:ea typeface="Times New Roman"/>
                <a:cs typeface="Times New Roman"/>
                <a:sym typeface="Times New Roman"/>
              </a:rPr>
              <a:t>Dr.N.Suba</a:t>
            </a:r>
            <a:r>
              <a:rPr lang="en-IN" sz="2405" dirty="0">
                <a:solidFill>
                  <a:schemeClr val="tx1"/>
                </a:solidFill>
                <a:latin typeface="Times New Roman"/>
                <a:ea typeface="Times New Roman"/>
                <a:cs typeface="Times New Roman"/>
                <a:sym typeface="Times New Roman"/>
              </a:rPr>
              <a:t> Rani, Associate </a:t>
            </a:r>
            <a:r>
              <a:rPr lang="en-IN" sz="2405" dirty="0" err="1">
                <a:solidFill>
                  <a:schemeClr val="tx1"/>
                </a:solidFill>
                <a:latin typeface="Times New Roman"/>
                <a:ea typeface="Times New Roman"/>
                <a:cs typeface="Times New Roman"/>
                <a:sym typeface="Times New Roman"/>
              </a:rPr>
              <a:t>Professor,Head</a:t>
            </a:r>
            <a:r>
              <a:rPr lang="en-IN" sz="2405" dirty="0">
                <a:solidFill>
                  <a:schemeClr val="tx1"/>
                </a:solidFill>
                <a:latin typeface="Times New Roman"/>
                <a:ea typeface="Times New Roman"/>
                <a:cs typeface="Times New Roman"/>
                <a:sym typeface="Times New Roman"/>
              </a:rPr>
              <a:t> AI&amp;DS.</a:t>
            </a:r>
          </a:p>
          <a:p>
            <a:pPr>
              <a:lnSpc>
                <a:spcPct val="80000"/>
              </a:lnSpc>
              <a:spcBef>
                <a:spcPts val="580"/>
              </a:spcBef>
              <a:buSzPts val="2044"/>
            </a:pPr>
            <a:r>
              <a:rPr lang="en-IN" sz="2405" dirty="0">
                <a:solidFill>
                  <a:schemeClr val="tx1"/>
                </a:solidFill>
                <a:latin typeface="Times New Roman"/>
                <a:cs typeface="Times New Roman"/>
                <a:sym typeface="Times New Roman"/>
              </a:rPr>
              <a:t>                            </a:t>
            </a:r>
            <a:r>
              <a:rPr lang="en-IN" sz="2405" dirty="0" err="1">
                <a:solidFill>
                  <a:schemeClr val="tx1"/>
                </a:solidFill>
                <a:latin typeface="Times New Roman"/>
                <a:cs typeface="Times New Roman"/>
                <a:sym typeface="Times New Roman"/>
              </a:rPr>
              <a:t>Ms.Indurekaa</a:t>
            </a:r>
            <a:r>
              <a:rPr lang="en-IN" sz="2405" err="1">
                <a:solidFill>
                  <a:schemeClr val="tx1"/>
                </a:solidFill>
                <a:latin typeface="Times New Roman"/>
                <a:cs typeface="Times New Roman"/>
                <a:sym typeface="Times New Roman"/>
              </a:rPr>
              <a:t>,</a:t>
            </a:r>
            <a:r>
              <a:rPr lang="en-IN" sz="2405">
                <a:solidFill>
                  <a:schemeClr val="tx1"/>
                </a:solidFill>
                <a:latin typeface="Times New Roman"/>
                <a:cs typeface="Times New Roman"/>
                <a:sym typeface="Times New Roman"/>
              </a:rPr>
              <a:t>AP</a:t>
            </a:r>
            <a:r>
              <a:rPr lang="en-IN" sz="2405" dirty="0">
                <a:solidFill>
                  <a:schemeClr val="tx1"/>
                </a:solidFill>
                <a:latin typeface="Times New Roman"/>
                <a:cs typeface="Times New Roman"/>
                <a:sym typeface="Times New Roman"/>
              </a:rPr>
              <a:t>,AI&amp;DS.</a:t>
            </a:r>
            <a:endParaRPr lang="en-IN" dirty="0">
              <a:solidFill>
                <a:schemeClr val="tx1"/>
              </a:solidFill>
            </a:endParaRPr>
          </a:p>
          <a:p>
            <a:pPr>
              <a:lnSpc>
                <a:spcPct val="80000"/>
              </a:lnSpc>
              <a:spcBef>
                <a:spcPts val="580"/>
              </a:spcBef>
              <a:buSzPts val="2044"/>
            </a:pPr>
            <a:endParaRPr lang="en-IN" sz="2405" dirty="0">
              <a:solidFill>
                <a:schemeClr val="tx1"/>
              </a:solidFill>
              <a:latin typeface="Times New Roman"/>
              <a:ea typeface="Times New Roman"/>
              <a:cs typeface="Times New Roman"/>
              <a:sym typeface="Times New Roman"/>
            </a:endParaRP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Team Members: </a:t>
            </a:r>
            <a:r>
              <a:rPr lang="en-IN" sz="2405" dirty="0" err="1">
                <a:solidFill>
                  <a:schemeClr val="tx1"/>
                </a:solidFill>
                <a:latin typeface="Times New Roman"/>
                <a:ea typeface="Times New Roman"/>
                <a:cs typeface="Times New Roman"/>
                <a:sym typeface="Times New Roman"/>
              </a:rPr>
              <a:t>Viswanathan.R</a:t>
            </a:r>
            <a:r>
              <a:rPr lang="en-IN" sz="2405" dirty="0">
                <a:solidFill>
                  <a:schemeClr val="tx1"/>
                </a:solidFill>
                <a:latin typeface="Times New Roman"/>
                <a:ea typeface="Times New Roman"/>
                <a:cs typeface="Times New Roman"/>
                <a:sym typeface="Times New Roman"/>
              </a:rPr>
              <a:t>   (727621BAD002)</a:t>
            </a: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	                        </a:t>
            </a:r>
            <a:r>
              <a:rPr lang="en-IN" sz="2405" dirty="0" err="1">
                <a:solidFill>
                  <a:schemeClr val="tx1"/>
                </a:solidFill>
                <a:latin typeface="Times New Roman"/>
                <a:ea typeface="Times New Roman"/>
                <a:cs typeface="Times New Roman"/>
                <a:sym typeface="Times New Roman"/>
              </a:rPr>
              <a:t>Manoj.R</a:t>
            </a:r>
            <a:r>
              <a:rPr lang="en-IN" sz="2405" dirty="0">
                <a:solidFill>
                  <a:schemeClr val="tx1"/>
                </a:solidFill>
                <a:latin typeface="Times New Roman"/>
                <a:ea typeface="Times New Roman"/>
                <a:cs typeface="Times New Roman"/>
                <a:sym typeface="Times New Roman"/>
              </a:rPr>
              <a:t>             (727621BAD026)</a:t>
            </a:r>
          </a:p>
          <a:p>
            <a:pPr marL="274320" indent="-274320">
              <a:lnSpc>
                <a:spcPct val="80000"/>
              </a:lnSpc>
              <a:spcBef>
                <a:spcPts val="580"/>
              </a:spcBef>
              <a:buSzPts val="2044"/>
            </a:pPr>
            <a:r>
              <a:rPr lang="en-IN" sz="2405" dirty="0">
                <a:solidFill>
                  <a:schemeClr val="tx1"/>
                </a:solidFill>
                <a:latin typeface="Times New Roman"/>
                <a:ea typeface="Times New Roman"/>
                <a:cs typeface="Times New Roman"/>
                <a:sym typeface="Times New Roman"/>
              </a:rPr>
              <a:t>			   </a:t>
            </a:r>
            <a:r>
              <a:rPr lang="en-IN" sz="2405" dirty="0" err="1">
                <a:solidFill>
                  <a:schemeClr val="tx1"/>
                </a:solidFill>
                <a:latin typeface="Times New Roman"/>
                <a:ea typeface="Times New Roman"/>
                <a:cs typeface="Times New Roman"/>
                <a:sym typeface="Times New Roman"/>
              </a:rPr>
              <a:t>Karunya</a:t>
            </a:r>
            <a:r>
              <a:rPr lang="en-IN" sz="2405" dirty="0">
                <a:solidFill>
                  <a:schemeClr val="tx1"/>
                </a:solidFill>
                <a:latin typeface="Times New Roman"/>
                <a:ea typeface="Times New Roman"/>
                <a:cs typeface="Times New Roman"/>
                <a:sym typeface="Times New Roman"/>
              </a:rPr>
              <a:t> G.K      (727621BAD042)</a:t>
            </a:r>
          </a:p>
          <a:p>
            <a:pPr marL="274320" indent="-274320">
              <a:lnSpc>
                <a:spcPct val="80000"/>
              </a:lnSpc>
              <a:spcBef>
                <a:spcPts val="580"/>
              </a:spcBef>
              <a:buSzPts val="2044"/>
              <a:buFont typeface="Noto Sans Symbols"/>
              <a:buNone/>
            </a:pPr>
            <a:r>
              <a:rPr lang="en-IN" sz="2405" dirty="0">
                <a:solidFill>
                  <a:schemeClr val="tx1"/>
                </a:solidFill>
                <a:latin typeface="Times New Roman"/>
                <a:ea typeface="Times New Roman"/>
                <a:cs typeface="Times New Roman"/>
                <a:sym typeface="Times New Roman"/>
              </a:rPr>
              <a:t>			</a:t>
            </a:r>
          </a:p>
          <a:p>
            <a:pPr>
              <a:lnSpc>
                <a:spcPct val="80000"/>
              </a:lnSpc>
              <a:spcBef>
                <a:spcPts val="580"/>
              </a:spcBef>
              <a:buSzPts val="2044"/>
            </a:pPr>
            <a:endParaRPr lang="en-IN" sz="2405" dirty="0">
              <a:solidFill>
                <a:schemeClr val="tx1"/>
              </a:solidFill>
              <a:latin typeface="Times New Roman"/>
              <a:ea typeface="Times New Roman"/>
              <a:cs typeface="Times New Roman"/>
              <a:sym typeface="Times New Roman"/>
            </a:endParaRPr>
          </a:p>
          <a:p>
            <a:pPr marL="2468880" lvl="8" indent="-228600">
              <a:lnSpc>
                <a:spcPct val="80000"/>
              </a:lnSpc>
              <a:spcBef>
                <a:spcPts val="370"/>
              </a:spcBef>
              <a:buSzPts val="1665"/>
              <a:buFont typeface="Libre Baskerville"/>
              <a:buNone/>
            </a:pPr>
            <a:endParaRPr lang="en-IN" sz="1665" dirty="0">
              <a:solidFill>
                <a:schemeClr val="tx1"/>
              </a:solidFill>
            </a:endParaRPr>
          </a:p>
          <a:p>
            <a:pPr marL="2468880" lvl="8" indent="-228600">
              <a:lnSpc>
                <a:spcPct val="80000"/>
              </a:lnSpc>
              <a:spcBef>
                <a:spcPts val="370"/>
              </a:spcBef>
              <a:buSzPts val="1665"/>
              <a:buFont typeface="Libre Baskerville"/>
              <a:buNone/>
            </a:pPr>
            <a:r>
              <a:rPr lang="en-IN" sz="1665" dirty="0">
                <a:solidFill>
                  <a:schemeClr val="tx1"/>
                </a:solidFill>
              </a:rPr>
              <a:t>					</a:t>
            </a:r>
            <a:endParaRPr lang="en-IN" dirty="0">
              <a:solidFill>
                <a:schemeClr val="tx1"/>
              </a:solidFill>
            </a:endParaRPr>
          </a:p>
          <a:p>
            <a:pPr marL="2468880" lvl="8" indent="-228600">
              <a:lnSpc>
                <a:spcPct val="80000"/>
              </a:lnSpc>
              <a:spcBef>
                <a:spcPts val="370"/>
              </a:spcBef>
              <a:buSzPts val="1665"/>
              <a:buFont typeface="Libre Baskerville"/>
              <a:buNone/>
            </a:pPr>
            <a:endParaRPr lang="en-IN" sz="1665" dirty="0">
              <a:solidFill>
                <a:schemeClr val="tx1"/>
              </a:solidFill>
            </a:endParaRPr>
          </a:p>
          <a:p>
            <a:pPr marL="274320" indent="-144509">
              <a:lnSpc>
                <a:spcPct val="80000"/>
              </a:lnSpc>
              <a:spcBef>
                <a:spcPts val="580"/>
              </a:spcBef>
              <a:buSzPts val="2044"/>
              <a:buFont typeface="Noto Sans Symbols"/>
              <a:buNone/>
            </a:pPr>
            <a:endParaRPr lang="en-IN" sz="2405" dirty="0">
              <a:solidFill>
                <a:schemeClr val="tx1"/>
              </a:solidFill>
            </a:endParaRPr>
          </a:p>
        </p:txBody>
      </p:sp>
    </p:spTree>
    <p:extLst>
      <p:ext uri="{BB962C8B-B14F-4D97-AF65-F5344CB8AC3E}">
        <p14:creationId xmlns:p14="http://schemas.microsoft.com/office/powerpoint/2010/main" val="265854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29A22B-5A67-107F-B233-4A16DBB1B8EB}"/>
              </a:ext>
            </a:extLst>
          </p:cNvPr>
          <p:cNvSpPr>
            <a:spLocks noGrp="1"/>
          </p:cNvSpPr>
          <p:nvPr>
            <p:ph type="body" idx="1"/>
          </p:nvPr>
        </p:nvSpPr>
        <p:spPr/>
        <p:txBody>
          <a:bodyPr/>
          <a:lstStyle/>
          <a:p>
            <a:pPr marL="131445" indent="0">
              <a:buNone/>
            </a:pPr>
            <a:r>
              <a:rPr lang="en-US" sz="2400" b="1" dirty="0">
                <a:latin typeface="Times New Roman" panose="02020603050405020304" pitchFamily="18" charset="0"/>
                <a:cs typeface="Times New Roman" panose="02020603050405020304" pitchFamily="18" charset="0"/>
              </a:rPr>
              <a:t>6. Fundamental Analysis </a:t>
            </a:r>
          </a:p>
          <a:p>
            <a:pPr marL="131445"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Baresa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Suzana</a:t>
            </a:r>
            <a:r>
              <a:rPr lang="en-US" sz="2000" b="1" dirty="0">
                <a:latin typeface="Times New Roman" panose="02020603050405020304" pitchFamily="18" charset="0"/>
                <a:cs typeface="Times New Roman" panose="02020603050405020304" pitchFamily="18" charset="0"/>
              </a:rPr>
              <a:t>, Sinisa Bogdan, and Zoran Ivanovic </a:t>
            </a:r>
            <a:r>
              <a:rPr lang="en-US" sz="2000" dirty="0">
                <a:latin typeface="Times New Roman" panose="02020603050405020304" pitchFamily="18" charset="0"/>
                <a:cs typeface="Times New Roman" panose="02020603050405020304" pitchFamily="18" charset="0"/>
              </a:rPr>
              <a:t>had concluded that the Fundamental analysis and historical data are base to predict the future prices of a particular task.</a:t>
            </a:r>
          </a:p>
          <a:p>
            <a:pPr marL="131445" indent="0">
              <a:buNone/>
            </a:pPr>
            <a:r>
              <a:rPr lang="en-US" sz="2000" dirty="0">
                <a:latin typeface="Times New Roman" panose="02020603050405020304" pitchFamily="18" charset="0"/>
                <a:cs typeface="Times New Roman" panose="02020603050405020304" pitchFamily="18" charset="0"/>
              </a:rPr>
              <a:t>      It determines the future prices by analyzing the economy, studying the financial statements of the company and also making sector analysis.</a:t>
            </a:r>
          </a:p>
          <a:p>
            <a:pPr marL="131445" indent="0">
              <a:buNone/>
            </a:pPr>
            <a:r>
              <a:rPr lang="en-US" sz="2000" dirty="0">
                <a:latin typeface="Times New Roman" panose="02020603050405020304" pitchFamily="18" charset="0"/>
                <a:cs typeface="Times New Roman" panose="02020603050405020304" pitchFamily="18" charset="0"/>
              </a:rPr>
              <a:t>      They have also stated that the fundamental analysis did not provide any guarantee of profit in future but it assess the risk possibility prior taking any decisions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DCA9EEF-8F04-FC33-F2F7-4681A1F84C09}"/>
              </a:ext>
            </a:extLst>
          </p:cNvPr>
          <p:cNvSpPr>
            <a:spLocks noGrp="1"/>
          </p:cNvSpPr>
          <p:nvPr>
            <p:ph type="ftr" idx="11"/>
          </p:nvPr>
        </p:nvSpPr>
        <p:spPr>
          <a:xfrm>
            <a:off x="914400" y="6172200"/>
            <a:ext cx="4677196"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E201C579-6FF2-7377-33CC-D5554D79D3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10</a:t>
            </a:fld>
            <a:endParaRPr lang="en-IN"/>
          </a:p>
        </p:txBody>
      </p:sp>
      <p:sp>
        <p:nvSpPr>
          <p:cNvPr id="6" name="Google Shape;488;p17">
            <a:extLst>
              <a:ext uri="{FF2B5EF4-FFF2-40B4-BE49-F238E27FC236}">
                <a16:creationId xmlns:a16="http://schemas.microsoft.com/office/drawing/2014/main" id="{7AA911B4-3CAB-091D-7B29-7815B7015296}"/>
              </a:ext>
            </a:extLst>
          </p:cNvPr>
          <p:cNvSpPr txBox="1"/>
          <p:nvPr/>
        </p:nvSpPr>
        <p:spPr>
          <a:xfrm>
            <a:off x="838200" y="4808934"/>
            <a:ext cx="7474527" cy="1166777"/>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b="1" dirty="0">
                <a:solidFill>
                  <a:schemeClr val="dk1"/>
                </a:solidFill>
                <a:latin typeface="Helvetica" panose="020B0604020202020204" pitchFamily="34" charset="0"/>
                <a:cs typeface="Helvetica" panose="020B0604020202020204" pitchFamily="34" charset="0"/>
              </a:rPr>
              <a:t>Reference:</a:t>
            </a:r>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r>
              <a:rPr lang="en-IN" sz="1800" b="0" i="0" u="none" strike="noStrike" baseline="0" dirty="0" err="1">
                <a:solidFill>
                  <a:srgbClr val="000000"/>
                </a:solidFill>
                <a:latin typeface="Arial" panose="020B0604020202020204" pitchFamily="34" charset="0"/>
              </a:rPr>
              <a:t>B</a:t>
            </a:r>
            <a:r>
              <a:rPr lang="en-IN" sz="1800" b="0" i="0" u="none" strike="noStrike" baseline="0" dirty="0" err="1">
                <a:solidFill>
                  <a:srgbClr val="000000"/>
                </a:solidFill>
                <a:latin typeface="Times New Roman" panose="02020603050405020304" pitchFamily="18" charset="0"/>
              </a:rPr>
              <a:t>aresa</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Suzana</a:t>
            </a:r>
            <a:r>
              <a:rPr lang="en-IN" sz="1800" b="0" i="0" u="none" strike="noStrike" baseline="0" dirty="0">
                <a:solidFill>
                  <a:srgbClr val="000000"/>
                </a:solidFill>
                <a:latin typeface="Times New Roman" panose="02020603050405020304" pitchFamily="18" charset="0"/>
              </a:rPr>
              <a:t>, Sinisa Bogdan, and Zoran Ivanovic. 2013. Strategy of stock valuation by fundamental analysis . Special issue, </a:t>
            </a:r>
            <a:r>
              <a:rPr lang="en-IN" sz="1800" b="0" i="1" u="none" strike="noStrike" baseline="0" dirty="0">
                <a:solidFill>
                  <a:srgbClr val="000000"/>
                </a:solidFill>
                <a:latin typeface="Times New Roman" panose="02020603050405020304" pitchFamily="18" charset="0"/>
              </a:rPr>
              <a:t>UTMS Journal of Economics </a:t>
            </a:r>
            <a:r>
              <a:rPr lang="en-IN" sz="1800" b="0" i="0" u="none" strike="noStrike" baseline="0" dirty="0">
                <a:solidFill>
                  <a:srgbClr val="000000"/>
                </a:solidFill>
                <a:latin typeface="Times New Roman" panose="02020603050405020304" pitchFamily="18" charset="0"/>
              </a:rPr>
              <a:t>4 (1): 45–51. </a:t>
            </a:r>
            <a:endParaRPr lang="en-US" sz="1600" dirty="0"/>
          </a:p>
        </p:txBody>
      </p:sp>
    </p:spTree>
    <p:extLst>
      <p:ext uri="{BB962C8B-B14F-4D97-AF65-F5344CB8AC3E}">
        <p14:creationId xmlns:p14="http://schemas.microsoft.com/office/powerpoint/2010/main" val="24269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F2B1C8-75A2-94E4-50EE-1D3089860DFD}"/>
              </a:ext>
            </a:extLst>
          </p:cNvPr>
          <p:cNvSpPr>
            <a:spLocks noGrp="1"/>
          </p:cNvSpPr>
          <p:nvPr>
            <p:ph type="body" idx="1"/>
          </p:nvPr>
        </p:nvSpPr>
        <p:spPr/>
        <p:txBody>
          <a:bodyPr/>
          <a:lstStyle/>
          <a:p>
            <a:pPr marL="131445" indent="0">
              <a:buNone/>
            </a:pPr>
            <a:r>
              <a:rPr lang="en-US" sz="2400" b="1" i="0" u="none" strike="noStrike" baseline="0" dirty="0">
                <a:solidFill>
                  <a:srgbClr val="000000"/>
                </a:solidFill>
                <a:latin typeface="Times New Roman" panose="02020603050405020304" pitchFamily="18" charset="0"/>
              </a:rPr>
              <a:t>7. </a:t>
            </a:r>
            <a:r>
              <a:rPr lang="en-US" sz="2400" b="1" dirty="0">
                <a:solidFill>
                  <a:srgbClr val="000000"/>
                </a:solidFill>
                <a:latin typeface="Times New Roman" panose="02020603050405020304" pitchFamily="18" charset="0"/>
              </a:rPr>
              <a:t>Paint </a:t>
            </a:r>
            <a:r>
              <a:rPr lang="en-US" sz="2400" b="1" i="0" u="none" strike="noStrike" baseline="0" dirty="0">
                <a:solidFill>
                  <a:srgbClr val="000000"/>
                </a:solidFill>
                <a:latin typeface="Times New Roman" panose="02020603050405020304" pitchFamily="18" charset="0"/>
              </a:rPr>
              <a:t>Sector Insights</a:t>
            </a:r>
          </a:p>
          <a:p>
            <a:pPr marL="131445" indent="0">
              <a:buNone/>
            </a:pPr>
            <a:r>
              <a:rPr lang="en-US" sz="2000" b="1" dirty="0">
                <a:solidFill>
                  <a:srgbClr val="000000"/>
                </a:solidFill>
                <a:latin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rPr>
              <a:t> </a:t>
            </a:r>
            <a:r>
              <a:rPr lang="en-US" sz="2000" b="1" i="0" u="none" strike="noStrike" baseline="0" dirty="0" err="1">
                <a:solidFill>
                  <a:srgbClr val="000000"/>
                </a:solidFill>
                <a:latin typeface="Times New Roman" panose="02020603050405020304" pitchFamily="18" charset="0"/>
              </a:rPr>
              <a:t>J.Mounika</a:t>
            </a:r>
            <a:r>
              <a:rPr lang="en-US" sz="2000" b="1" i="0" u="none" strike="noStrike" baseline="0" dirty="0">
                <a:solidFill>
                  <a:srgbClr val="000000"/>
                </a:solidFill>
                <a:latin typeface="Times New Roman" panose="02020603050405020304" pitchFamily="18" charset="0"/>
              </a:rPr>
              <a:t> Reddy, </a:t>
            </a:r>
            <a:r>
              <a:rPr lang="en-US" sz="2000" b="1" i="0" u="none" strike="noStrike" baseline="0" dirty="0" err="1">
                <a:solidFill>
                  <a:srgbClr val="000000"/>
                </a:solidFill>
                <a:latin typeface="Times New Roman" panose="02020603050405020304" pitchFamily="18" charset="0"/>
              </a:rPr>
              <a:t>Dr.K.Sowmya</a:t>
            </a:r>
            <a:r>
              <a:rPr lang="en-US" sz="2000" b="0" i="0" u="none" strike="noStrike" baseline="0" dirty="0">
                <a:solidFill>
                  <a:srgbClr val="000000"/>
                </a:solidFill>
                <a:latin typeface="Times New Roman" panose="02020603050405020304" pitchFamily="18" charset="0"/>
              </a:rPr>
              <a:t>, have researched the fundamental analysis of the </a:t>
            </a:r>
            <a:r>
              <a:rPr lang="en-US" sz="2000" dirty="0" err="1">
                <a:solidFill>
                  <a:srgbClr val="000000"/>
                </a:solidFill>
                <a:latin typeface="Times New Roman" panose="02020603050405020304" pitchFamily="18" charset="0"/>
              </a:rPr>
              <a:t>Paint</a:t>
            </a:r>
            <a:r>
              <a:rPr lang="en-US" sz="2000" b="0" i="0" u="none" strike="noStrike" baseline="0" dirty="0" err="1">
                <a:solidFill>
                  <a:srgbClr val="000000"/>
                </a:solidFill>
                <a:latin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rPr>
              <a:t> Sector and found that the inflation rate has been declined which results minimum increase on the cost of raw material and other expenses. </a:t>
            </a:r>
          </a:p>
          <a:p>
            <a:pPr marL="131445" indent="0">
              <a:buNone/>
            </a:pPr>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It is found that the prices of selected companies are more than the intrinsic value which is not benefited for long term investment but one may purchase it for short term as to get profit from speculation. </a:t>
            </a:r>
            <a:endParaRPr lang="en-IN" sz="2800" dirty="0"/>
          </a:p>
        </p:txBody>
      </p:sp>
      <p:sp>
        <p:nvSpPr>
          <p:cNvPr id="4" name="Footer Placeholder 3">
            <a:extLst>
              <a:ext uri="{FF2B5EF4-FFF2-40B4-BE49-F238E27FC236}">
                <a16:creationId xmlns:a16="http://schemas.microsoft.com/office/drawing/2014/main" id="{D502C9A5-A1D0-C264-8163-353E114C45B0}"/>
              </a:ext>
            </a:extLst>
          </p:cNvPr>
          <p:cNvSpPr>
            <a:spLocks noGrp="1"/>
          </p:cNvSpPr>
          <p:nvPr>
            <p:ph type="ftr" idx="11"/>
          </p:nvPr>
        </p:nvSpPr>
        <p:spPr>
          <a:xfrm>
            <a:off x="914399" y="6172200"/>
            <a:ext cx="4741933"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08DBC928-26AB-552F-60FD-BA73AFB875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11</a:t>
            </a:fld>
            <a:endParaRPr lang="en-IN"/>
          </a:p>
        </p:txBody>
      </p:sp>
      <p:sp>
        <p:nvSpPr>
          <p:cNvPr id="6" name="Google Shape;488;p17">
            <a:extLst>
              <a:ext uri="{FF2B5EF4-FFF2-40B4-BE49-F238E27FC236}">
                <a16:creationId xmlns:a16="http://schemas.microsoft.com/office/drawing/2014/main" id="{ACFDC379-0C3E-EFDC-4128-92F68DBEA3F5}"/>
              </a:ext>
            </a:extLst>
          </p:cNvPr>
          <p:cNvSpPr txBox="1"/>
          <p:nvPr/>
        </p:nvSpPr>
        <p:spPr>
          <a:xfrm>
            <a:off x="834736" y="4399861"/>
            <a:ext cx="7474527" cy="1363266"/>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b="1" dirty="0">
                <a:solidFill>
                  <a:schemeClr val="dk1"/>
                </a:solidFill>
                <a:latin typeface="Helvetica" panose="020B0604020202020204" pitchFamily="34" charset="0"/>
                <a:cs typeface="Helvetica" panose="020B0604020202020204" pitchFamily="34" charset="0"/>
              </a:rPr>
              <a:t>Reference:</a:t>
            </a:r>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Times New Roman" panose="02020603050405020304" pitchFamily="18" charset="0"/>
              </a:rPr>
              <a:t>J.mounika</a:t>
            </a:r>
            <a:r>
              <a:rPr lang="en-US" sz="1800" b="0" i="0" u="none" strike="noStrike" baseline="0" dirty="0">
                <a:solidFill>
                  <a:srgbClr val="000000"/>
                </a:solidFill>
                <a:latin typeface="Times New Roman" panose="02020603050405020304" pitchFamily="18" charset="0"/>
              </a:rPr>
              <a:t> Reddy, </a:t>
            </a:r>
            <a:r>
              <a:rPr lang="en-US" sz="1800" b="0" i="0" u="none" strike="noStrike" baseline="0" dirty="0" err="1">
                <a:solidFill>
                  <a:srgbClr val="000000"/>
                </a:solidFill>
                <a:latin typeface="Times New Roman" panose="02020603050405020304" pitchFamily="18" charset="0"/>
              </a:rPr>
              <a:t>Dr.K.Sowmya</a:t>
            </a:r>
            <a:r>
              <a:rPr lang="en-US" sz="1800" b="0" i="0" u="none" strike="noStrike" baseline="0" dirty="0">
                <a:solidFill>
                  <a:srgbClr val="000000"/>
                </a:solidFill>
                <a:latin typeface="Times New Roman" panose="02020603050405020304" pitchFamily="18" charset="0"/>
              </a:rPr>
              <a:t>, fundamental analysis on select cement companies , Volume 6, Issue 6 (June, 2016) (ISSN 2231-4334) International Journal of Research in IT &amp; Management (IMPACT FACTOR – 5.96) International Journal of Research in IT &amp; Management </a:t>
            </a:r>
            <a:endParaRPr lang="en-US" sz="1600" dirty="0"/>
          </a:p>
        </p:txBody>
      </p:sp>
    </p:spTree>
    <p:extLst>
      <p:ext uri="{BB962C8B-B14F-4D97-AF65-F5344CB8AC3E}">
        <p14:creationId xmlns:p14="http://schemas.microsoft.com/office/powerpoint/2010/main" val="265104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B05E2B-A70B-3F55-DF24-32211FBA4ADB}"/>
              </a:ext>
            </a:extLst>
          </p:cNvPr>
          <p:cNvSpPr>
            <a:spLocks noGrp="1"/>
          </p:cNvSpPr>
          <p:nvPr>
            <p:ph type="body" idx="1"/>
          </p:nvPr>
        </p:nvSpPr>
        <p:spPr/>
        <p:txBody>
          <a:bodyPr/>
          <a:lstStyle/>
          <a:p>
            <a:pPr marL="131445" indent="0">
              <a:buNone/>
            </a:pPr>
            <a:r>
              <a:rPr lang="en-US" sz="2400" b="1" dirty="0">
                <a:solidFill>
                  <a:srgbClr val="000000"/>
                </a:solidFill>
                <a:latin typeface="Times New Roman" panose="02020603050405020304" pitchFamily="18" charset="0"/>
                <a:cs typeface="Times New Roman" panose="02020603050405020304" pitchFamily="18" charset="0"/>
              </a:rPr>
              <a:t>8.Financial Statement Analysis     </a:t>
            </a:r>
            <a:endParaRPr lang="en-US" sz="1800" b="1" dirty="0">
              <a:solidFill>
                <a:srgbClr val="000000"/>
              </a:solidFill>
              <a:latin typeface="Times New Roman" panose="02020603050405020304" pitchFamily="18" charset="0"/>
              <a:cs typeface="Times New Roman" panose="02020603050405020304" pitchFamily="18" charset="0"/>
            </a:endParaRPr>
          </a:p>
          <a:p>
            <a:pPr marL="131445" indent="0">
              <a:buNone/>
            </a:pPr>
            <a:r>
              <a:rPr lang="en-US" sz="1800" b="1" i="0" u="none" strike="noStrike" baseline="0" dirty="0">
                <a:solidFill>
                  <a:srgbClr val="000000"/>
                </a:solidFill>
                <a:latin typeface="Times New Roman" panose="02020603050405020304" pitchFamily="18" charset="0"/>
              </a:rPr>
              <a:t>     Dyna Seng, Jason R. Hancock, </a:t>
            </a:r>
            <a:r>
              <a:rPr lang="en-US" sz="1800" b="0" i="0" u="none" strike="noStrike" baseline="0" dirty="0">
                <a:solidFill>
                  <a:srgbClr val="000000"/>
                </a:solidFill>
                <a:latin typeface="Times New Roman" panose="02020603050405020304" pitchFamily="18" charset="0"/>
              </a:rPr>
              <a:t>have researched that the information included in financial statements is useful for determining earnings or changes.  </a:t>
            </a:r>
          </a:p>
          <a:p>
            <a:pPr marL="131445" indent="0">
              <a:buNone/>
            </a:pPr>
            <a:r>
              <a:rPr lang="en-US" sz="1800" b="0" i="0" u="none" strike="noStrike" baseline="0" dirty="0">
                <a:solidFill>
                  <a:srgbClr val="000000"/>
                </a:solidFill>
                <a:latin typeface="Times New Roman" panose="02020603050405020304" pitchFamily="18" charset="0"/>
              </a:rPr>
              <a:t>    This data helps to predict future earnings. Sometimes there is scope for abnormal returns.</a:t>
            </a:r>
          </a:p>
          <a:p>
            <a:pPr marL="131445" indent="0">
              <a:buNone/>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 There is always association between earnings and returns. Earning predictability would imply return predictability</a:t>
            </a:r>
            <a:r>
              <a:rPr lang="en-US" sz="1800" b="1" i="0" u="none" strike="noStrike" baseline="0" dirty="0">
                <a:solidFill>
                  <a:srgbClr val="000000"/>
                </a:solidFill>
                <a:latin typeface="Times New Roman" panose="02020603050405020304" pitchFamily="18" charset="0"/>
              </a:rPr>
              <a:t>. </a:t>
            </a:r>
            <a:endParaRPr lang="en-IN" dirty="0"/>
          </a:p>
        </p:txBody>
      </p:sp>
      <p:sp>
        <p:nvSpPr>
          <p:cNvPr id="4" name="Footer Placeholder 3">
            <a:extLst>
              <a:ext uri="{FF2B5EF4-FFF2-40B4-BE49-F238E27FC236}">
                <a16:creationId xmlns:a16="http://schemas.microsoft.com/office/drawing/2014/main" id="{458BA40D-5372-14F7-BE76-118C66894D15}"/>
              </a:ext>
            </a:extLst>
          </p:cNvPr>
          <p:cNvSpPr>
            <a:spLocks noGrp="1"/>
          </p:cNvSpPr>
          <p:nvPr>
            <p:ph type="ftr" idx="11"/>
          </p:nvPr>
        </p:nvSpPr>
        <p:spPr>
          <a:xfrm>
            <a:off x="914400" y="6172200"/>
            <a:ext cx="4636736"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199F26A5-93DF-9012-094B-CAF35A510C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12</a:t>
            </a:fld>
            <a:endParaRPr lang="en-IN"/>
          </a:p>
        </p:txBody>
      </p:sp>
      <p:sp>
        <p:nvSpPr>
          <p:cNvPr id="6" name="Google Shape;488;p17">
            <a:extLst>
              <a:ext uri="{FF2B5EF4-FFF2-40B4-BE49-F238E27FC236}">
                <a16:creationId xmlns:a16="http://schemas.microsoft.com/office/drawing/2014/main" id="{4523C6A5-C405-8655-627E-E3790A2AFB8A}"/>
              </a:ext>
            </a:extLst>
          </p:cNvPr>
          <p:cNvSpPr txBox="1"/>
          <p:nvPr/>
        </p:nvSpPr>
        <p:spPr>
          <a:xfrm>
            <a:off x="834736" y="4399861"/>
            <a:ext cx="7474527" cy="1363266"/>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l"/>
            <a:r>
              <a:rPr lang="en-IN" b="1" dirty="0">
                <a:solidFill>
                  <a:schemeClr val="dk1"/>
                </a:solidFill>
                <a:latin typeface="Helvetica" panose="020B0604020202020204" pitchFamily="34" charset="0"/>
                <a:cs typeface="Helvetica" panose="020B0604020202020204" pitchFamily="34" charset="0"/>
              </a:rPr>
              <a:t>Reference:</a:t>
            </a:r>
          </a:p>
          <a:p>
            <a:pPr algn="l"/>
            <a:r>
              <a:rPr lang="en-US" sz="1800" b="1" i="0" u="none" strike="noStrike" baseline="0" dirty="0">
                <a:solidFill>
                  <a:srgbClr val="000000"/>
                </a:solidFill>
                <a:latin typeface="Times New Roman" panose="02020603050405020304" pitchFamily="18" charset="0"/>
              </a:rPr>
              <a:t>Seng, Jason R. Hancock</a:t>
            </a:r>
            <a:r>
              <a:rPr lang="en-US" sz="1800" b="0" i="0" u="none" strike="noStrike" baseline="0" dirty="0">
                <a:solidFill>
                  <a:srgbClr val="000000"/>
                </a:solidFill>
                <a:latin typeface="Times New Roman" panose="02020603050405020304" pitchFamily="18" charset="0"/>
              </a:rPr>
              <a:t>, fundamental analysis and the Prediction of Earnings, International Journal of Business and Management Vol. 7, No. 3; February 2012, 32 </a:t>
            </a:r>
            <a:r>
              <a:rPr lang="en-US" sz="1800" b="0" i="1" u="none" strike="noStrike" baseline="0" dirty="0">
                <a:solidFill>
                  <a:srgbClr val="000000"/>
                </a:solidFill>
                <a:latin typeface="Times New Roman" panose="02020603050405020304" pitchFamily="18" charset="0"/>
              </a:rPr>
              <a:t>ISSN 1833-3850 E-ISSN 1833-8119 </a:t>
            </a:r>
            <a:endParaRPr lang="en-IN"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415327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Times New Roman" panose="02020603050405020304" pitchFamily="18" charset="0"/>
                <a:ea typeface="Libre Baskerville"/>
                <a:cs typeface="Times New Roman" panose="02020603050405020304" pitchFamily="18" charset="0"/>
                <a:sym typeface="Libre Baskerville"/>
              </a:rPr>
              <a:t>Objective</a:t>
            </a:r>
            <a:endParaRPr dirty="0">
              <a:solidFill>
                <a:schemeClr val="tx1"/>
              </a:solidFill>
              <a:latin typeface="Times New Roman" panose="02020603050405020304" pitchFamily="18" charset="0"/>
              <a:cs typeface="Times New Roman" panose="02020603050405020304" pitchFamily="18" charset="0"/>
            </a:endParaRPr>
          </a:p>
        </p:txBody>
      </p:sp>
      <p:sp>
        <p:nvSpPr>
          <p:cNvPr id="535" name="Google Shape;535;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575"/>
              </a:spcBef>
              <a:spcAft>
                <a:spcPts val="0"/>
              </a:spcAft>
              <a:buSzPts val="1530"/>
              <a:buFont typeface="Wingdings" panose="05000000000000000000" pitchFamily="2" charset="2"/>
              <a:buChar char="Ø"/>
            </a:pPr>
            <a:r>
              <a:rPr lang="en-US" sz="2000" dirty="0">
                <a:latin typeface="Times New Roman"/>
                <a:ea typeface="Times New Roman"/>
                <a:cs typeface="Times New Roman"/>
                <a:sym typeface="Times New Roman"/>
              </a:rPr>
              <a:t>To analyze provided data to predict sales volume and key points of products over time, uncover seasonal sales trends, forecast product demand using historical data, and assess how external factors influence sales.</a:t>
            </a:r>
          </a:p>
          <a:p>
            <a:pPr marL="342900" lvl="0" indent="-342900" algn="l" rtl="0">
              <a:lnSpc>
                <a:spcPct val="150000"/>
              </a:lnSpc>
              <a:spcBef>
                <a:spcPts val="575"/>
              </a:spcBef>
              <a:spcAft>
                <a:spcPts val="0"/>
              </a:spcAft>
              <a:buSzPts val="1530"/>
              <a:buFont typeface="Wingdings" panose="05000000000000000000" pitchFamily="2" charset="2"/>
              <a:buChar char="Ø"/>
            </a:pPr>
            <a:r>
              <a:rPr lang="en-US" sz="2000" dirty="0">
                <a:latin typeface="Times New Roman"/>
                <a:ea typeface="Times New Roman"/>
                <a:cs typeface="Times New Roman"/>
                <a:sym typeface="Times New Roman"/>
              </a:rPr>
              <a:t>Through Advanced Analytics, it aims to offer insights to enhance inventory </a:t>
            </a:r>
            <a:r>
              <a:rPr lang="en-US" sz="2000" dirty="0" err="1">
                <a:latin typeface="Times New Roman"/>
                <a:ea typeface="Times New Roman"/>
                <a:cs typeface="Times New Roman"/>
                <a:sym typeface="Times New Roman"/>
              </a:rPr>
              <a:t>management,marketing</a:t>
            </a:r>
            <a:r>
              <a:rPr lang="en-US" sz="2000" dirty="0">
                <a:latin typeface="Times New Roman"/>
                <a:ea typeface="Times New Roman"/>
                <a:cs typeface="Times New Roman"/>
                <a:sym typeface="Times New Roman"/>
              </a:rPr>
              <a:t> strategies, and overall business decisions.</a:t>
            </a:r>
          </a:p>
          <a:p>
            <a:pPr marL="342900" lvl="0" indent="-342900" algn="l" rtl="0">
              <a:lnSpc>
                <a:spcPct val="150000"/>
              </a:lnSpc>
              <a:spcBef>
                <a:spcPts val="575"/>
              </a:spcBef>
              <a:spcAft>
                <a:spcPts val="0"/>
              </a:spcAft>
              <a:buSzPts val="1530"/>
              <a:buFont typeface="Wingdings" panose="05000000000000000000" pitchFamily="2" charset="2"/>
              <a:buChar char="Ø"/>
            </a:pPr>
            <a:endParaRPr lang="en-US" sz="2000" dirty="0">
              <a:latin typeface="Times New Roman"/>
              <a:ea typeface="Times New Roman"/>
              <a:cs typeface="Times New Roman"/>
              <a:sym typeface="Times New Roman"/>
            </a:endParaRPr>
          </a:p>
        </p:txBody>
      </p:sp>
      <p:sp>
        <p:nvSpPr>
          <p:cNvPr id="536" name="Google Shape;536;p2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13</a:t>
            </a:fld>
            <a:endParaRPr/>
          </a:p>
        </p:txBody>
      </p:sp>
      <p:sp>
        <p:nvSpPr>
          <p:cNvPr id="537" name="Google Shape;537;p22"/>
          <p:cNvSpPr txBox="1">
            <a:spLocks noGrp="1"/>
          </p:cNvSpPr>
          <p:nvPr>
            <p:ph type="ftr" idx="11"/>
          </p:nvPr>
        </p:nvSpPr>
        <p:spPr>
          <a:xfrm>
            <a:off x="914399" y="6172200"/>
            <a:ext cx="4434435"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3"/>
          <p:cNvSpPr/>
          <p:nvPr/>
        </p:nvSpPr>
        <p:spPr>
          <a:xfrm>
            <a:off x="863853" y="2172799"/>
            <a:ext cx="1478700" cy="579600"/>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Data Collection</a:t>
            </a:r>
            <a:endParaRPr sz="1800" b="0" i="0" u="none" strike="noStrike" cap="none" dirty="0">
              <a:solidFill>
                <a:srgbClr val="000000"/>
              </a:solidFill>
              <a:latin typeface="Calibri"/>
              <a:ea typeface="Calibri"/>
              <a:cs typeface="Calibri"/>
              <a:sym typeface="Calibri"/>
            </a:endParaRPr>
          </a:p>
        </p:txBody>
      </p:sp>
      <p:sp>
        <p:nvSpPr>
          <p:cNvPr id="543" name="Google Shape;543;p23"/>
          <p:cNvSpPr/>
          <p:nvPr/>
        </p:nvSpPr>
        <p:spPr>
          <a:xfrm>
            <a:off x="2971053" y="2091699"/>
            <a:ext cx="1700700" cy="872700"/>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Data preprocessing</a:t>
            </a:r>
            <a:endParaRPr sz="1800" b="0" i="0" u="none" strike="noStrike" cap="none" dirty="0">
              <a:solidFill>
                <a:srgbClr val="000000"/>
              </a:solidFill>
              <a:latin typeface="Calibri"/>
              <a:ea typeface="Calibri"/>
              <a:cs typeface="Calibri"/>
              <a:sym typeface="Calibri"/>
            </a:endParaRPr>
          </a:p>
        </p:txBody>
      </p:sp>
      <p:sp>
        <p:nvSpPr>
          <p:cNvPr id="544" name="Google Shape;544;p23"/>
          <p:cNvSpPr/>
          <p:nvPr/>
        </p:nvSpPr>
        <p:spPr>
          <a:xfrm>
            <a:off x="5652759" y="2082361"/>
            <a:ext cx="1786500" cy="816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Feature Engineering</a:t>
            </a:r>
            <a:endParaRPr sz="1800" b="0" i="0" u="none" strike="noStrike" cap="none" dirty="0">
              <a:solidFill>
                <a:srgbClr val="000000"/>
              </a:solidFill>
              <a:latin typeface="Calibri"/>
              <a:ea typeface="Calibri"/>
              <a:cs typeface="Calibri"/>
              <a:sym typeface="Calibri"/>
            </a:endParaRPr>
          </a:p>
        </p:txBody>
      </p:sp>
      <p:sp>
        <p:nvSpPr>
          <p:cNvPr id="545" name="Google Shape;545;p23"/>
          <p:cNvSpPr/>
          <p:nvPr/>
        </p:nvSpPr>
        <p:spPr>
          <a:xfrm>
            <a:off x="6322267" y="3230700"/>
            <a:ext cx="1712700" cy="662700"/>
          </a:xfrm>
          <a:prstGeom prst="rect">
            <a:avLst/>
          </a:prstGeom>
          <a:solidFill>
            <a:srgbClr val="FFFFFF"/>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Model Building</a:t>
            </a:r>
            <a:endParaRPr sz="1800" b="0" i="0" u="none" strike="noStrike" cap="none" dirty="0">
              <a:solidFill>
                <a:srgbClr val="000000"/>
              </a:solidFill>
              <a:latin typeface="Calibri"/>
              <a:ea typeface="Calibri"/>
              <a:cs typeface="Calibri"/>
              <a:sym typeface="Calibri"/>
            </a:endParaRPr>
          </a:p>
        </p:txBody>
      </p:sp>
      <p:sp>
        <p:nvSpPr>
          <p:cNvPr id="546" name="Google Shape;546;p23"/>
          <p:cNvSpPr/>
          <p:nvPr/>
        </p:nvSpPr>
        <p:spPr>
          <a:xfrm>
            <a:off x="3144376" y="3224838"/>
            <a:ext cx="2406000" cy="591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Model Evaluation</a:t>
            </a:r>
            <a:endParaRPr sz="1800" b="0" i="0" u="none" strike="noStrike" cap="none" dirty="0">
              <a:solidFill>
                <a:srgbClr val="000000"/>
              </a:solidFill>
              <a:latin typeface="Calibri"/>
              <a:ea typeface="Calibri"/>
              <a:cs typeface="Calibri"/>
              <a:sym typeface="Calibri"/>
            </a:endParaRPr>
          </a:p>
        </p:txBody>
      </p:sp>
      <p:cxnSp>
        <p:nvCxnSpPr>
          <p:cNvPr id="547" name="Google Shape;547;p23"/>
          <p:cNvCxnSpPr/>
          <p:nvPr/>
        </p:nvCxnSpPr>
        <p:spPr>
          <a:xfrm rot="10800000" flipH="1">
            <a:off x="4671742" y="2477135"/>
            <a:ext cx="981000" cy="13500"/>
          </a:xfrm>
          <a:prstGeom prst="straightConnector1">
            <a:avLst/>
          </a:prstGeom>
          <a:noFill/>
          <a:ln w="9525" cap="flat" cmpd="sng">
            <a:solidFill>
              <a:srgbClr val="5B9BD5"/>
            </a:solidFill>
            <a:prstDash val="solid"/>
            <a:miter lim="800000"/>
            <a:headEnd type="none" w="sm" len="sm"/>
            <a:tailEnd type="triangle" w="med" len="med"/>
          </a:ln>
        </p:spPr>
      </p:cxnSp>
      <p:cxnSp>
        <p:nvCxnSpPr>
          <p:cNvPr id="548" name="Google Shape;548;p23"/>
          <p:cNvCxnSpPr/>
          <p:nvPr/>
        </p:nvCxnSpPr>
        <p:spPr>
          <a:xfrm>
            <a:off x="6661625" y="2925475"/>
            <a:ext cx="141600" cy="278700"/>
          </a:xfrm>
          <a:prstGeom prst="straightConnector1">
            <a:avLst/>
          </a:prstGeom>
          <a:noFill/>
          <a:ln w="9525" cap="flat" cmpd="sng">
            <a:solidFill>
              <a:srgbClr val="5B9BD5"/>
            </a:solidFill>
            <a:prstDash val="solid"/>
            <a:miter lim="800000"/>
            <a:headEnd type="none" w="sm" len="sm"/>
            <a:tailEnd type="triangle" w="med" len="med"/>
          </a:ln>
        </p:spPr>
      </p:cxnSp>
      <p:cxnSp>
        <p:nvCxnSpPr>
          <p:cNvPr id="549" name="Google Shape;549;p23"/>
          <p:cNvCxnSpPr/>
          <p:nvPr/>
        </p:nvCxnSpPr>
        <p:spPr>
          <a:xfrm rot="10800000">
            <a:off x="5550375" y="3519138"/>
            <a:ext cx="771900" cy="3000"/>
          </a:xfrm>
          <a:prstGeom prst="straightConnector1">
            <a:avLst/>
          </a:prstGeom>
          <a:noFill/>
          <a:ln w="9525" cap="flat" cmpd="sng">
            <a:solidFill>
              <a:srgbClr val="5B9BD5"/>
            </a:solidFill>
            <a:prstDash val="solid"/>
            <a:miter lim="800000"/>
            <a:headEnd type="none" w="sm" len="sm"/>
            <a:tailEnd type="triangle" w="med" len="med"/>
          </a:ln>
        </p:spPr>
      </p:cxnSp>
      <p:cxnSp>
        <p:nvCxnSpPr>
          <p:cNvPr id="550" name="Google Shape;550;p23"/>
          <p:cNvCxnSpPr/>
          <p:nvPr/>
        </p:nvCxnSpPr>
        <p:spPr>
          <a:xfrm>
            <a:off x="2342558" y="2490627"/>
            <a:ext cx="628500" cy="0"/>
          </a:xfrm>
          <a:prstGeom prst="straightConnector1">
            <a:avLst/>
          </a:prstGeom>
          <a:noFill/>
          <a:ln w="9525" cap="flat" cmpd="sng">
            <a:solidFill>
              <a:srgbClr val="5B9BD5"/>
            </a:solidFill>
            <a:prstDash val="solid"/>
            <a:miter lim="800000"/>
            <a:headEnd type="none" w="sm" len="sm"/>
            <a:tailEnd type="triangle" w="med" len="med"/>
          </a:ln>
        </p:spPr>
      </p:cxnSp>
      <p:sp>
        <p:nvSpPr>
          <p:cNvPr id="551" name="Google Shape;551;p23"/>
          <p:cNvSpPr/>
          <p:nvPr/>
        </p:nvSpPr>
        <p:spPr>
          <a:xfrm>
            <a:off x="315589" y="1450399"/>
            <a:ext cx="8062061" cy="419784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60" name="Google Shape;560;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rPr>
              <a:t>Block Diagram</a:t>
            </a:r>
            <a:endParaRPr dirty="0">
              <a:solidFill>
                <a:schemeClr val="tx1"/>
              </a:solidFill>
            </a:endParaRPr>
          </a:p>
        </p:txBody>
      </p:sp>
      <p:sp>
        <p:nvSpPr>
          <p:cNvPr id="561" name="Google Shape;561;p2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14</a:t>
            </a:fld>
            <a:endParaRPr/>
          </a:p>
        </p:txBody>
      </p:sp>
      <p:sp>
        <p:nvSpPr>
          <p:cNvPr id="562" name="Google Shape;562;p23"/>
          <p:cNvSpPr/>
          <p:nvPr/>
        </p:nvSpPr>
        <p:spPr>
          <a:xfrm>
            <a:off x="2589825" y="1547525"/>
            <a:ext cx="3515100" cy="414300"/>
          </a:xfrm>
          <a:prstGeom prst="rect">
            <a:avLst/>
          </a:prstGeom>
          <a:solidFill>
            <a:srgbClr val="FFFFFF"/>
          </a:solidFill>
          <a:ln w="12700" cap="flat" cmpd="sng">
            <a:solidFill>
              <a:srgbClr val="2E75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rgbClr val="000000"/>
                </a:solidFill>
                <a:latin typeface="Calibri"/>
                <a:ea typeface="Calibri"/>
                <a:cs typeface="Calibri"/>
                <a:sym typeface="Calibri"/>
              </a:rPr>
              <a:t>Predictive Analytics</a:t>
            </a:r>
            <a:endParaRPr sz="1800" b="1" i="0" u="none" strike="noStrike" cap="none" dirty="0">
              <a:solidFill>
                <a:srgbClr val="000000"/>
              </a:solidFill>
              <a:latin typeface="Calibri"/>
              <a:ea typeface="Calibri"/>
              <a:cs typeface="Calibri"/>
              <a:sym typeface="Calibri"/>
            </a:endParaRPr>
          </a:p>
        </p:txBody>
      </p:sp>
      <p:sp>
        <p:nvSpPr>
          <p:cNvPr id="563" name="Google Shape;563;p23"/>
          <p:cNvSpPr txBox="1">
            <a:spLocks noGrp="1"/>
          </p:cNvSpPr>
          <p:nvPr>
            <p:ph type="ftr" idx="11"/>
          </p:nvPr>
        </p:nvSpPr>
        <p:spPr>
          <a:xfrm>
            <a:off x="914400" y="6172200"/>
            <a:ext cx="4515356"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
        <p:nvSpPr>
          <p:cNvPr id="2" name="Google Shape;546;p23">
            <a:extLst>
              <a:ext uri="{FF2B5EF4-FFF2-40B4-BE49-F238E27FC236}">
                <a16:creationId xmlns:a16="http://schemas.microsoft.com/office/drawing/2014/main" id="{5A7A1285-9EA0-D8B9-BF4E-160E87CBED0F}"/>
              </a:ext>
            </a:extLst>
          </p:cNvPr>
          <p:cNvSpPr/>
          <p:nvPr/>
        </p:nvSpPr>
        <p:spPr>
          <a:xfrm>
            <a:off x="674881" y="3266251"/>
            <a:ext cx="1856644" cy="59159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Model Evaluation</a:t>
            </a:r>
            <a:endParaRPr sz="1800" b="0" i="0" u="none" strike="noStrike" cap="none" dirty="0">
              <a:solidFill>
                <a:srgbClr val="000000"/>
              </a:solidFill>
              <a:latin typeface="Calibri"/>
              <a:ea typeface="Calibri"/>
              <a:cs typeface="Calibri"/>
              <a:sym typeface="Calibri"/>
            </a:endParaRPr>
          </a:p>
        </p:txBody>
      </p:sp>
      <p:cxnSp>
        <p:nvCxnSpPr>
          <p:cNvPr id="3" name="Google Shape;549;p23">
            <a:extLst>
              <a:ext uri="{FF2B5EF4-FFF2-40B4-BE49-F238E27FC236}">
                <a16:creationId xmlns:a16="http://schemas.microsoft.com/office/drawing/2014/main" id="{FC633AB9-A986-2844-836F-EAB8C31AAE45}"/>
              </a:ext>
            </a:extLst>
          </p:cNvPr>
          <p:cNvCxnSpPr>
            <a:cxnSpLocks/>
            <a:stCxn id="546" idx="1"/>
          </p:cNvCxnSpPr>
          <p:nvPr/>
        </p:nvCxnSpPr>
        <p:spPr>
          <a:xfrm flipH="1">
            <a:off x="2497324" y="3520638"/>
            <a:ext cx="647052" cy="4221"/>
          </a:xfrm>
          <a:prstGeom prst="straightConnector1">
            <a:avLst/>
          </a:prstGeom>
          <a:noFill/>
          <a:ln w="9525" cap="flat" cmpd="sng">
            <a:solidFill>
              <a:srgbClr val="5B9BD5"/>
            </a:solidFill>
            <a:prstDash val="solid"/>
            <a:miter lim="800000"/>
            <a:headEnd type="none" w="sm" len="sm"/>
            <a:tailEnd type="triangle" w="med" len="med"/>
          </a:ln>
        </p:spPr>
      </p:cxnSp>
      <p:sp>
        <p:nvSpPr>
          <p:cNvPr id="5" name="Google Shape;546;p23">
            <a:extLst>
              <a:ext uri="{FF2B5EF4-FFF2-40B4-BE49-F238E27FC236}">
                <a16:creationId xmlns:a16="http://schemas.microsoft.com/office/drawing/2014/main" id="{778B7FD4-EC46-269F-25A3-4CCCE46CCC32}"/>
              </a:ext>
            </a:extLst>
          </p:cNvPr>
          <p:cNvSpPr/>
          <p:nvPr/>
        </p:nvSpPr>
        <p:spPr>
          <a:xfrm>
            <a:off x="677003" y="4407033"/>
            <a:ext cx="1856644" cy="59159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dirty="0">
                <a:latin typeface="Calibri"/>
                <a:ea typeface="Calibri"/>
                <a:cs typeface="Calibri"/>
                <a:sym typeface="Calibri"/>
              </a:rPr>
              <a:t>Deployment</a:t>
            </a:r>
            <a:endParaRPr sz="1800" b="0" i="0" u="none" strike="noStrike" cap="none" dirty="0">
              <a:solidFill>
                <a:srgbClr val="000000"/>
              </a:solidFill>
              <a:latin typeface="Calibri"/>
              <a:ea typeface="Calibri"/>
              <a:cs typeface="Calibri"/>
              <a:sym typeface="Calibri"/>
            </a:endParaRPr>
          </a:p>
        </p:txBody>
      </p:sp>
      <p:cxnSp>
        <p:nvCxnSpPr>
          <p:cNvPr id="6" name="Google Shape;550;p23">
            <a:extLst>
              <a:ext uri="{FF2B5EF4-FFF2-40B4-BE49-F238E27FC236}">
                <a16:creationId xmlns:a16="http://schemas.microsoft.com/office/drawing/2014/main" id="{22803E8C-BE22-A542-5110-4E412F006390}"/>
              </a:ext>
            </a:extLst>
          </p:cNvPr>
          <p:cNvCxnSpPr>
            <a:cxnSpLocks/>
            <a:stCxn id="2" idx="2"/>
            <a:endCxn id="5" idx="0"/>
          </p:cNvCxnSpPr>
          <p:nvPr/>
        </p:nvCxnSpPr>
        <p:spPr>
          <a:xfrm>
            <a:off x="1603203" y="3857848"/>
            <a:ext cx="2122" cy="549185"/>
          </a:xfrm>
          <a:prstGeom prst="straightConnector1">
            <a:avLst/>
          </a:prstGeom>
          <a:noFill/>
          <a:ln w="9525" cap="flat" cmpd="sng">
            <a:solidFill>
              <a:srgbClr val="5B9BD5"/>
            </a:solidFill>
            <a:prstDash val="solid"/>
            <a:miter lim="800000"/>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4"/>
          <p:cNvSpPr txBox="1">
            <a:spLocks noGrp="1"/>
          </p:cNvSpPr>
          <p:nvPr>
            <p:ph type="title"/>
          </p:nvPr>
        </p:nvSpPr>
        <p:spPr>
          <a:xfrm>
            <a:off x="685800" y="95463"/>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Libre Baskerville"/>
                <a:ea typeface="Libre Baskerville"/>
                <a:cs typeface="Libre Baskerville"/>
                <a:sym typeface="Libre Baskerville"/>
              </a:rPr>
              <a:t>Module Description</a:t>
            </a:r>
            <a:endParaRPr dirty="0">
              <a:solidFill>
                <a:schemeClr val="tx1"/>
              </a:solidFill>
            </a:endParaRPr>
          </a:p>
        </p:txBody>
      </p:sp>
      <p:sp>
        <p:nvSpPr>
          <p:cNvPr id="570" name="Google Shape;570;p24"/>
          <p:cNvSpPr txBox="1">
            <a:spLocks noGrp="1"/>
          </p:cNvSpPr>
          <p:nvPr>
            <p:ph type="body" idx="1"/>
          </p:nvPr>
        </p:nvSpPr>
        <p:spPr>
          <a:xfrm>
            <a:off x="685800" y="1238463"/>
            <a:ext cx="7461250" cy="4521201"/>
          </a:xfrm>
          <a:prstGeom prst="rect">
            <a:avLst/>
          </a:prstGeom>
          <a:noFill/>
          <a:ln>
            <a:noFill/>
          </a:ln>
        </p:spPr>
        <p:txBody>
          <a:bodyPr spcFirstLastPara="1" wrap="square" lIns="91425" tIns="45700" rIns="91425" bIns="45700" anchor="t" anchorCtr="0">
            <a:noAutofit/>
          </a:bodyPr>
          <a:lstStyle/>
          <a:p>
            <a:pPr marL="131445" indent="0">
              <a:buNone/>
            </a:pPr>
            <a:r>
              <a:rPr lang="en-US" sz="1600" dirty="0"/>
              <a:t> </a:t>
            </a:r>
            <a:endParaRPr sz="1600" dirty="0">
              <a:latin typeface="Times New Roman"/>
              <a:ea typeface="Times New Roman"/>
              <a:cs typeface="Times New Roman"/>
              <a:sym typeface="Times New Roman"/>
            </a:endParaRPr>
          </a:p>
        </p:txBody>
      </p:sp>
      <p:sp>
        <p:nvSpPr>
          <p:cNvPr id="571" name="Google Shape;571;p2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15</a:t>
            </a:fld>
            <a:endParaRPr/>
          </a:p>
        </p:txBody>
      </p:sp>
      <p:sp>
        <p:nvSpPr>
          <p:cNvPr id="572" name="Google Shape;572;p24"/>
          <p:cNvSpPr txBox="1">
            <a:spLocks noGrp="1"/>
          </p:cNvSpPr>
          <p:nvPr>
            <p:ph type="ftr" idx="11"/>
          </p:nvPr>
        </p:nvSpPr>
        <p:spPr>
          <a:xfrm>
            <a:off x="914400" y="6172200"/>
            <a:ext cx="492805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
        <p:nvSpPr>
          <p:cNvPr id="2" name="Rectangle 1"/>
          <p:cNvSpPr/>
          <p:nvPr/>
        </p:nvSpPr>
        <p:spPr>
          <a:xfrm>
            <a:off x="603250" y="2000662"/>
            <a:ext cx="7854950" cy="3218317"/>
          </a:xfrm>
          <a:prstGeom prst="rect">
            <a:avLst/>
          </a:prstGeom>
        </p:spPr>
        <p:txBody>
          <a:bodyPr wrap="square" anchor="ctr">
            <a:spAutoFit/>
          </a:bodyPr>
          <a:lstStyle/>
          <a:p>
            <a:pPr marL="457200" lvl="0" indent="-457200">
              <a:lnSpc>
                <a:spcPct val="107000"/>
              </a:lnSpc>
              <a:spcAft>
                <a:spcPts val="800"/>
              </a:spcAft>
              <a:buFont typeface="+mj-lt"/>
              <a:buAutoNum type="arabicPeriod"/>
              <a:tabLst>
                <a:tab pos="457200" algn="l"/>
              </a:tabLst>
            </a:pPr>
            <a:r>
              <a:rPr lang="en-US" sz="2000" b="1" dirty="0">
                <a:latin typeface="Times New Roman" panose="02020603050405020304" pitchFamily="18" charset="0"/>
                <a:ea typeface="Times New Roman"/>
                <a:cs typeface="Times New Roman" panose="02020603050405020304" pitchFamily="18" charset="0"/>
                <a:sym typeface="Times New Roman"/>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Module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Cleans and prepares historical sales data for analysis. This includes handling missing values, normalizing data, and encoding categorical variables.</a:t>
            </a:r>
          </a:p>
          <a:p>
            <a:pPr marL="457200" lvl="0" indent="-457200">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Feature Engineering Module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Develops new features from the existing data that are more predictive of the target variable. This could include rolling averages of sales, lag features, and indicators of major sales events or holidays.</a:t>
            </a:r>
          </a:p>
          <a:p>
            <a:pPr lvl="0" algn="just">
              <a:buSzPts val="1530"/>
            </a:pPr>
            <a:endParaRPr lang="en-US" sz="2000" dirty="0">
              <a:latin typeface="Times New Roman"/>
              <a:ea typeface="Times New Roman"/>
              <a:cs typeface="Times New Roman"/>
              <a:sym typeface="Times New Roman"/>
            </a:endParaRPr>
          </a:p>
          <a:p>
            <a:pPr marL="457200" lvl="0" algn="just">
              <a:buSzPts val="1530"/>
            </a:pPr>
            <a:endParaRPr lang="en-US" sz="20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315041-6B72-048C-6C47-50E106ED14C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16</a:t>
            </a:fld>
            <a:endParaRPr lang="en-IN"/>
          </a:p>
        </p:txBody>
      </p:sp>
      <p:sp>
        <p:nvSpPr>
          <p:cNvPr id="5" name="TextBox 4">
            <a:extLst>
              <a:ext uri="{FF2B5EF4-FFF2-40B4-BE49-F238E27FC236}">
                <a16:creationId xmlns:a16="http://schemas.microsoft.com/office/drawing/2014/main" id="{F2B4E949-F061-6378-8ED1-4EFD5235FBA4}"/>
              </a:ext>
            </a:extLst>
          </p:cNvPr>
          <p:cNvSpPr txBox="1"/>
          <p:nvPr/>
        </p:nvSpPr>
        <p:spPr>
          <a:xfrm>
            <a:off x="303530" y="1187295"/>
            <a:ext cx="8107613" cy="4708981"/>
          </a:xfrm>
          <a:prstGeom prst="rect">
            <a:avLst/>
          </a:prstGeom>
          <a:noFill/>
        </p:spPr>
        <p:txBody>
          <a:bodyPr wrap="square" rtlCol="0">
            <a:spAutoFit/>
          </a:bodyPr>
          <a:lstStyle/>
          <a:p>
            <a:pPr marL="457200" lvl="0" algn="just">
              <a:buSzPts val="1530"/>
            </a:pPr>
            <a:r>
              <a:rPr lang="en-US" sz="2000" b="1" dirty="0">
                <a:latin typeface="Times New Roman"/>
                <a:ea typeface="Times New Roman"/>
                <a:cs typeface="Times New Roman"/>
                <a:sym typeface="Times New Roman"/>
              </a:rPr>
              <a:t>3. Model Building Module: </a:t>
            </a:r>
            <a:r>
              <a:rPr lang="en-US" sz="2000" dirty="0">
                <a:latin typeface="Times New Roman"/>
                <a:ea typeface="Times New Roman"/>
                <a:cs typeface="Times New Roman"/>
                <a:sym typeface="Times New Roman"/>
              </a:rPr>
              <a:t>Implements several machine learning algorithms to find the best model for predicting future sales. This module will experiment with regression models, tree-based models, and ensemble methods.</a:t>
            </a:r>
          </a:p>
          <a:p>
            <a:pPr marL="457200" lvl="0" algn="just">
              <a:buSzPts val="1530"/>
            </a:pPr>
            <a:endParaRPr lang="en-US" sz="2000" dirty="0">
              <a:latin typeface="Times New Roman"/>
              <a:ea typeface="Times New Roman"/>
              <a:cs typeface="Times New Roman"/>
              <a:sym typeface="Times New Roman"/>
            </a:endParaRPr>
          </a:p>
          <a:p>
            <a:pPr marL="457200" lvl="0" algn="just">
              <a:buSzPts val="1530"/>
            </a:pPr>
            <a:r>
              <a:rPr lang="en-US" sz="2000" b="1" dirty="0">
                <a:latin typeface="Times New Roman"/>
                <a:ea typeface="Times New Roman"/>
                <a:cs typeface="Times New Roman"/>
                <a:sym typeface="Times New Roman"/>
              </a:rPr>
              <a:t>4. Model Evaluation Module: </a:t>
            </a:r>
            <a:r>
              <a:rPr lang="en-US" sz="2000" dirty="0">
                <a:latin typeface="Times New Roman"/>
                <a:ea typeface="Times New Roman"/>
                <a:cs typeface="Times New Roman"/>
                <a:sym typeface="Times New Roman"/>
              </a:rPr>
              <a:t>Assesses the performance of different models using metrics such as RMSE (Root Mean Square Error) and MAE (Mean Absolute Error). The best-performing model is then selected for deployment.</a:t>
            </a:r>
          </a:p>
          <a:p>
            <a:pPr marL="457200" lvl="0" algn="just">
              <a:buSzPts val="1530"/>
            </a:pPr>
            <a:endParaRPr lang="en-US" sz="2000" dirty="0">
              <a:latin typeface="Times New Roman"/>
              <a:ea typeface="Times New Roman"/>
              <a:cs typeface="Times New Roman"/>
              <a:sym typeface="Times New Roman"/>
            </a:endParaRPr>
          </a:p>
          <a:p>
            <a:pPr marL="457200" lvl="0" algn="just">
              <a:buSzPts val="1530"/>
            </a:pPr>
            <a:r>
              <a:rPr lang="en-US" sz="2000" dirty="0">
                <a:latin typeface="Times New Roman"/>
                <a:ea typeface="Times New Roman"/>
                <a:cs typeface="Times New Roman"/>
                <a:sym typeface="Times New Roman"/>
              </a:rPr>
              <a:t>5. </a:t>
            </a:r>
            <a:r>
              <a:rPr lang="en-US" sz="2000" b="1" dirty="0">
                <a:latin typeface="Times New Roman"/>
                <a:ea typeface="Times New Roman"/>
                <a:cs typeface="Times New Roman"/>
                <a:sym typeface="Times New Roman"/>
              </a:rPr>
              <a:t>Deployment Module: </a:t>
            </a:r>
            <a:r>
              <a:rPr lang="en-US" sz="2000" dirty="0">
                <a:latin typeface="Times New Roman"/>
                <a:ea typeface="Times New Roman"/>
                <a:cs typeface="Times New Roman"/>
                <a:sym typeface="Times New Roman"/>
              </a:rPr>
              <a:t>Integrates the predictive model into the existing IT infrastructure so that it can be used to make real-time predictions. This includes setting up a model serving infrastructure and creating APIs for easy access to predictions.</a:t>
            </a:r>
          </a:p>
          <a:p>
            <a:r>
              <a:rPr lang="en-IN" sz="2000" dirty="0"/>
              <a:t>      </a:t>
            </a:r>
          </a:p>
        </p:txBody>
      </p:sp>
      <p:sp>
        <p:nvSpPr>
          <p:cNvPr id="2" name="Footer Placeholder 1">
            <a:extLst>
              <a:ext uri="{FF2B5EF4-FFF2-40B4-BE49-F238E27FC236}">
                <a16:creationId xmlns:a16="http://schemas.microsoft.com/office/drawing/2014/main" id="{E1C4F68B-BD9A-0F98-5109-BE274B0D74E3}"/>
              </a:ext>
            </a:extLst>
          </p:cNvPr>
          <p:cNvSpPr>
            <a:spLocks noGrp="1"/>
          </p:cNvSpPr>
          <p:nvPr>
            <p:ph type="ftr" idx="11"/>
          </p:nvPr>
        </p:nvSpPr>
        <p:spPr>
          <a:xfrm>
            <a:off x="914399" y="6172200"/>
            <a:ext cx="4434435" cy="457200"/>
          </a:xfrm>
        </p:spPr>
        <p:txBody>
          <a:bodyPr/>
          <a:lstStyle/>
          <a:p>
            <a:r>
              <a:rPr lang="en-IN" dirty="0"/>
              <a:t> 19ADPN6601-Innovative and Creative project</a:t>
            </a:r>
          </a:p>
        </p:txBody>
      </p:sp>
    </p:spTree>
    <p:extLst>
      <p:ext uri="{BB962C8B-B14F-4D97-AF65-F5344CB8AC3E}">
        <p14:creationId xmlns:p14="http://schemas.microsoft.com/office/powerpoint/2010/main" val="212590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861646" y="283431"/>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Libre Baskerville"/>
                <a:ea typeface="Libre Baskerville"/>
                <a:cs typeface="Libre Baskerville"/>
                <a:sym typeface="Libre Baskerville"/>
              </a:rPr>
              <a:t>Requirements</a:t>
            </a:r>
            <a:endParaRPr dirty="0">
              <a:solidFill>
                <a:schemeClr val="tx1"/>
              </a:solidFill>
            </a:endParaRPr>
          </a:p>
        </p:txBody>
      </p:sp>
      <p:sp>
        <p:nvSpPr>
          <p:cNvPr id="579" name="Google Shape;579;p2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SzPts val="1530"/>
              <a:buNone/>
            </a:pPr>
            <a:r>
              <a:rPr lang="en-IN" dirty="0"/>
              <a:t>Software requirements:</a:t>
            </a:r>
            <a:endParaRPr dirty="0"/>
          </a:p>
          <a:p>
            <a:pPr marL="457200" lvl="0" indent="-381000" algn="l" rtl="0">
              <a:lnSpc>
                <a:spcPct val="100000"/>
              </a:lnSpc>
              <a:spcBef>
                <a:spcPts val="575"/>
              </a:spcBef>
              <a:spcAft>
                <a:spcPts val="0"/>
              </a:spcAft>
              <a:buSzPts val="2400"/>
              <a:buFont typeface="Times New Roman"/>
              <a:buChar char="●"/>
            </a:pPr>
            <a:r>
              <a:rPr lang="en-IN" sz="2400" dirty="0">
                <a:latin typeface="Times New Roman"/>
                <a:ea typeface="Times New Roman"/>
                <a:cs typeface="Times New Roman"/>
                <a:sym typeface="Times New Roman"/>
              </a:rPr>
              <a:t>Windows 10</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JUPYTER notebook</a:t>
            </a:r>
            <a:endParaRPr sz="2400" dirty="0">
              <a:latin typeface="Times New Roman"/>
              <a:ea typeface="Times New Roman"/>
              <a:cs typeface="Times New Roman"/>
              <a:sym typeface="Times New Roman"/>
            </a:endParaRPr>
          </a:p>
          <a:p>
            <a:pPr marL="0" lvl="0" indent="0" algn="l" rtl="0">
              <a:lnSpc>
                <a:spcPct val="115000"/>
              </a:lnSpc>
              <a:spcBef>
                <a:spcPts val="1000"/>
              </a:spcBef>
              <a:spcAft>
                <a:spcPts val="0"/>
              </a:spcAft>
              <a:buSzPts val="1530"/>
              <a:buNone/>
            </a:pPr>
            <a:endParaRPr sz="2000" dirty="0">
              <a:latin typeface="Times New Roman"/>
              <a:ea typeface="Times New Roman"/>
              <a:cs typeface="Times New Roman"/>
              <a:sym typeface="Times New Roman"/>
            </a:endParaRPr>
          </a:p>
          <a:p>
            <a:pPr marL="0" lvl="0" indent="0" algn="l" rtl="0">
              <a:lnSpc>
                <a:spcPct val="115000"/>
              </a:lnSpc>
              <a:spcBef>
                <a:spcPts val="1000"/>
              </a:spcBef>
              <a:spcAft>
                <a:spcPts val="0"/>
              </a:spcAft>
              <a:buSzPts val="1530"/>
              <a:buNone/>
            </a:pPr>
            <a:r>
              <a:rPr lang="en-IN" dirty="0">
                <a:latin typeface="Times New Roman"/>
                <a:ea typeface="Times New Roman"/>
                <a:cs typeface="Times New Roman"/>
                <a:sym typeface="Times New Roman"/>
              </a:rPr>
              <a:t>Hardware requirements:</a:t>
            </a:r>
            <a:endParaRPr dirty="0">
              <a:latin typeface="Times New Roman"/>
              <a:ea typeface="Times New Roman"/>
              <a:cs typeface="Times New Roman"/>
              <a:sym typeface="Times New Roman"/>
            </a:endParaRPr>
          </a:p>
          <a:p>
            <a:pPr marL="457200" lvl="0" indent="-381000" algn="l" rtl="0">
              <a:lnSpc>
                <a:spcPct val="115000"/>
              </a:lnSpc>
              <a:spcBef>
                <a:spcPts val="1000"/>
              </a:spcBef>
              <a:spcAft>
                <a:spcPts val="0"/>
              </a:spcAft>
              <a:buSzPts val="2400"/>
              <a:buFont typeface="Times New Roman"/>
              <a:buChar char="●"/>
            </a:pPr>
            <a:r>
              <a:rPr lang="en-IN" sz="2400" dirty="0">
                <a:latin typeface="Times New Roman"/>
                <a:ea typeface="Times New Roman"/>
                <a:cs typeface="Times New Roman"/>
                <a:sym typeface="Times New Roman"/>
              </a:rPr>
              <a:t>Processor – i5</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Hard Disk – 4 GB</a:t>
            </a:r>
            <a:endParaRPr sz="24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IN" sz="2400" dirty="0">
                <a:latin typeface="Times New Roman"/>
                <a:ea typeface="Times New Roman"/>
                <a:cs typeface="Times New Roman"/>
                <a:sym typeface="Times New Roman"/>
              </a:rPr>
              <a:t>Memory – 2GB RAM</a:t>
            </a:r>
            <a:endParaRPr sz="2400" dirty="0"/>
          </a:p>
        </p:txBody>
      </p:sp>
      <p:sp>
        <p:nvSpPr>
          <p:cNvPr id="580" name="Google Shape;580;p2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17</a:t>
            </a:fld>
            <a:endParaRPr/>
          </a:p>
        </p:txBody>
      </p:sp>
      <p:sp>
        <p:nvSpPr>
          <p:cNvPr id="581" name="Google Shape;581;p25"/>
          <p:cNvSpPr txBox="1">
            <a:spLocks noGrp="1"/>
          </p:cNvSpPr>
          <p:nvPr>
            <p:ph type="ftr" idx="11"/>
          </p:nvPr>
        </p:nvSpPr>
        <p:spPr>
          <a:xfrm>
            <a:off x="914400" y="6172200"/>
            <a:ext cx="452344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 19ADPN6601-Innovative and Creative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575"/>
              </a:spcBef>
              <a:spcAft>
                <a:spcPts val="0"/>
              </a:spcAft>
              <a:buSzPts val="1400"/>
              <a:buNone/>
            </a:pPr>
            <a:r>
              <a:rPr lang="en-IN" dirty="0">
                <a:solidFill>
                  <a:schemeClr val="tx1"/>
                </a:solidFill>
                <a:latin typeface="Times New Roman" panose="02020603050405020304" pitchFamily="18" charset="0"/>
                <a:ea typeface="Libre Baskerville"/>
                <a:cs typeface="Times New Roman" panose="02020603050405020304" pitchFamily="18" charset="0"/>
                <a:sym typeface="Libre Baskerville"/>
              </a:rPr>
              <a:t>Data Set</a:t>
            </a:r>
            <a:endParaRPr dirty="0">
              <a:solidFill>
                <a:schemeClr val="tx1"/>
              </a:solidFill>
              <a:latin typeface="Times New Roman" panose="02020603050405020304" pitchFamily="18" charset="0"/>
              <a:ea typeface="Libre Baskerville"/>
              <a:cs typeface="Times New Roman" panose="02020603050405020304" pitchFamily="18" charset="0"/>
              <a:sym typeface="Libre Baskerville"/>
            </a:endParaRPr>
          </a:p>
        </p:txBody>
      </p:sp>
      <p:sp>
        <p:nvSpPr>
          <p:cNvPr id="588" name="Google Shape;588;p2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75"/>
              </a:spcBef>
              <a:spcAft>
                <a:spcPts val="0"/>
              </a:spcAft>
              <a:buSzPts val="1530"/>
              <a:buNone/>
            </a:pPr>
            <a:r>
              <a:rPr lang="en-IN" sz="2400" dirty="0">
                <a:latin typeface="Times New Roman"/>
                <a:ea typeface="Times New Roman"/>
                <a:cs typeface="Times New Roman"/>
                <a:sym typeface="Times New Roman"/>
              </a:rPr>
              <a:t>     </a:t>
            </a:r>
            <a:r>
              <a:rPr lang="en-IN" sz="2000" dirty="0">
                <a:latin typeface="Times New Roman"/>
                <a:ea typeface="Times New Roman"/>
                <a:cs typeface="Times New Roman"/>
                <a:sym typeface="Times New Roman"/>
              </a:rPr>
              <a:t>The data set named as “Sample data”, it fully describes about the sales history of various paint Industry.</a:t>
            </a:r>
          </a:p>
          <a:p>
            <a:pPr marL="0" lvl="0" indent="0" algn="just" rtl="0">
              <a:lnSpc>
                <a:spcPct val="100000"/>
              </a:lnSpc>
              <a:spcBef>
                <a:spcPts val="575"/>
              </a:spcBef>
              <a:spcAft>
                <a:spcPts val="0"/>
              </a:spcAft>
              <a:buSzPts val="1530"/>
              <a:buNone/>
            </a:pPr>
            <a:r>
              <a:rPr lang="en-IN" sz="2000" b="1" dirty="0">
                <a:latin typeface="Times New Roman"/>
                <a:ea typeface="Times New Roman"/>
                <a:cs typeface="Times New Roman"/>
                <a:sym typeface="Times New Roman"/>
              </a:rPr>
              <a:t>Features:</a:t>
            </a:r>
          </a:p>
          <a:p>
            <a:pPr marL="0" lvl="0" indent="0" algn="just" rtl="0">
              <a:lnSpc>
                <a:spcPct val="100000"/>
              </a:lnSpc>
              <a:spcBef>
                <a:spcPts val="575"/>
              </a:spcBef>
              <a:spcAft>
                <a:spcPts val="0"/>
              </a:spcAft>
              <a:buSzPts val="1530"/>
              <a:buNone/>
            </a:pPr>
            <a:r>
              <a:rPr lang="en-US" sz="2000" b="1" dirty="0">
                <a:latin typeface="Times New Roman"/>
                <a:ea typeface="Times New Roman"/>
                <a:cs typeface="Times New Roman"/>
                <a:sym typeface="Times New Roman"/>
              </a:rPr>
              <a:t>1. Date: </a:t>
            </a:r>
            <a:r>
              <a:rPr lang="en-US" sz="2000" dirty="0">
                <a:latin typeface="Times New Roman"/>
                <a:ea typeface="Times New Roman"/>
                <a:cs typeface="Times New Roman"/>
                <a:sym typeface="Times New Roman"/>
              </a:rPr>
              <a:t>This column represents the date of the transaction and could be used to capture any temporal patterns in the data.</a:t>
            </a:r>
          </a:p>
          <a:p>
            <a:pPr marL="0" lvl="0" indent="0" algn="just" rtl="0">
              <a:lnSpc>
                <a:spcPct val="100000"/>
              </a:lnSpc>
              <a:spcBef>
                <a:spcPts val="575"/>
              </a:spcBef>
              <a:spcAft>
                <a:spcPts val="0"/>
              </a:spcAft>
              <a:buSzPts val="1530"/>
              <a:buNone/>
            </a:pPr>
            <a:r>
              <a:rPr lang="en-US" sz="2000" b="1" dirty="0">
                <a:latin typeface="Times New Roman"/>
                <a:ea typeface="Times New Roman"/>
                <a:cs typeface="Times New Roman"/>
                <a:sym typeface="Times New Roman"/>
              </a:rPr>
              <a:t>2. </a:t>
            </a:r>
            <a:r>
              <a:rPr lang="en-US" sz="2000" b="1" dirty="0" err="1">
                <a:latin typeface="Times New Roman"/>
                <a:ea typeface="Times New Roman"/>
                <a:cs typeface="Times New Roman"/>
                <a:sym typeface="Times New Roman"/>
              </a:rPr>
              <a:t>ContractorCode</a:t>
            </a:r>
            <a:r>
              <a:rPr lang="en-US" sz="2000" b="1" dirty="0">
                <a:latin typeface="Times New Roman"/>
                <a:ea typeface="Times New Roman"/>
                <a:cs typeface="Times New Roman"/>
                <a:sym typeface="Times New Roman"/>
              </a:rPr>
              <a:t>, Contractor Name, Contractor Mobile, Dealer Code, Dealer Name, Dealer Mobile: </a:t>
            </a:r>
            <a:r>
              <a:rPr lang="en-US" sz="2000" dirty="0">
                <a:latin typeface="Times New Roman"/>
                <a:ea typeface="Times New Roman"/>
                <a:cs typeface="Times New Roman"/>
                <a:sym typeface="Times New Roman"/>
              </a:rPr>
              <a:t>These columns provide information about the contractors and dealers involved in the transactions, which could be used to identify patterns related to specific contractors or dealers.</a:t>
            </a:r>
          </a:p>
        </p:txBody>
      </p:sp>
      <p:sp>
        <p:nvSpPr>
          <p:cNvPr id="589" name="Google Shape;589;p2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18</a:t>
            </a:fld>
            <a:endParaRPr/>
          </a:p>
        </p:txBody>
      </p:sp>
      <p:sp>
        <p:nvSpPr>
          <p:cNvPr id="590" name="Google Shape;590;p26"/>
          <p:cNvSpPr txBox="1">
            <a:spLocks noGrp="1"/>
          </p:cNvSpPr>
          <p:nvPr>
            <p:ph type="ftr" idx="11"/>
          </p:nvPr>
        </p:nvSpPr>
        <p:spPr>
          <a:xfrm>
            <a:off x="914399" y="6172200"/>
            <a:ext cx="4434435"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 19ADPN6601-Innovative and Creative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F825A7-EB0B-8B52-3A71-81874A2B58D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19</a:t>
            </a:fld>
            <a:endParaRPr lang="en-IN"/>
          </a:p>
        </p:txBody>
      </p:sp>
      <p:sp>
        <p:nvSpPr>
          <p:cNvPr id="5" name="TextBox 4">
            <a:extLst>
              <a:ext uri="{FF2B5EF4-FFF2-40B4-BE49-F238E27FC236}">
                <a16:creationId xmlns:a16="http://schemas.microsoft.com/office/drawing/2014/main" id="{71FC0F6A-31AE-C764-CE52-E96FDD9B7438}"/>
              </a:ext>
            </a:extLst>
          </p:cNvPr>
          <p:cNvSpPr txBox="1"/>
          <p:nvPr/>
        </p:nvSpPr>
        <p:spPr>
          <a:xfrm>
            <a:off x="716280" y="1211440"/>
            <a:ext cx="7955280" cy="2539157"/>
          </a:xfrm>
          <a:prstGeom prst="rect">
            <a:avLst/>
          </a:prstGeom>
          <a:noFill/>
        </p:spPr>
        <p:txBody>
          <a:bodyPr wrap="square">
            <a:spAutoFit/>
          </a:bodyPr>
          <a:lstStyle/>
          <a:p>
            <a:pPr marL="0" lvl="0" indent="0" algn="just" rtl="0">
              <a:lnSpc>
                <a:spcPct val="100000"/>
              </a:lnSpc>
              <a:spcBef>
                <a:spcPts val="575"/>
              </a:spcBef>
              <a:spcAft>
                <a:spcPts val="0"/>
              </a:spcAft>
              <a:buSzPts val="1530"/>
              <a:buNone/>
            </a:pPr>
            <a:endParaRPr lang="en-IN" sz="2400" dirty="0">
              <a:latin typeface="Times New Roman"/>
              <a:ea typeface="Times New Roman"/>
              <a:cs typeface="Times New Roman"/>
              <a:sym typeface="Times New Roman"/>
            </a:endParaRPr>
          </a:p>
          <a:p>
            <a:pPr lvl="0" algn="just">
              <a:spcBef>
                <a:spcPts val="575"/>
              </a:spcBef>
              <a:buSzPts val="1530"/>
            </a:pPr>
            <a:r>
              <a:rPr lang="en-US" sz="2000" b="1" dirty="0">
                <a:latin typeface="Times New Roman"/>
                <a:ea typeface="Times New Roman"/>
                <a:cs typeface="Times New Roman"/>
                <a:sym typeface="Times New Roman"/>
              </a:rPr>
              <a:t>3. Depot, Area Unit Code: </a:t>
            </a:r>
            <a:r>
              <a:rPr lang="en-US" sz="2000" dirty="0">
                <a:latin typeface="Times New Roman"/>
                <a:ea typeface="Times New Roman"/>
                <a:cs typeface="Times New Roman"/>
                <a:sym typeface="Times New Roman"/>
              </a:rPr>
              <a:t>These columns contain location information that could be used to capture spatial patterns in the data.</a:t>
            </a:r>
          </a:p>
          <a:p>
            <a:pPr lvl="0" algn="just">
              <a:spcBef>
                <a:spcPts val="575"/>
              </a:spcBef>
              <a:buSzPts val="1530"/>
            </a:pPr>
            <a:r>
              <a:rPr lang="en-US" sz="2000" b="1" dirty="0">
                <a:latin typeface="Times New Roman"/>
                <a:ea typeface="Times New Roman"/>
                <a:cs typeface="Times New Roman"/>
                <a:sym typeface="Times New Roman"/>
              </a:rPr>
              <a:t>4. Call Type: </a:t>
            </a:r>
            <a:r>
              <a:rPr lang="en-US" sz="2000" dirty="0">
                <a:latin typeface="Times New Roman"/>
                <a:ea typeface="Times New Roman"/>
                <a:cs typeface="Times New Roman"/>
                <a:sym typeface="Times New Roman"/>
              </a:rPr>
              <a:t>This column represents the type of call and could be used to capture patterns related to different call types.</a:t>
            </a:r>
          </a:p>
          <a:p>
            <a:pPr lvl="0" algn="just">
              <a:spcBef>
                <a:spcPts val="575"/>
              </a:spcBef>
              <a:buSzPts val="1530"/>
            </a:pPr>
            <a:r>
              <a:rPr lang="en-US" sz="2000" b="1" dirty="0">
                <a:latin typeface="Times New Roman"/>
                <a:ea typeface="Times New Roman"/>
                <a:cs typeface="Times New Roman"/>
                <a:sym typeface="Times New Roman"/>
              </a:rPr>
              <a:t>5. Volume Columns: </a:t>
            </a:r>
            <a:r>
              <a:rPr lang="en-US" sz="2000" dirty="0">
                <a:latin typeface="Times New Roman"/>
                <a:ea typeface="Times New Roman"/>
                <a:cs typeface="Times New Roman"/>
                <a:sym typeface="Times New Roman"/>
              </a:rPr>
              <a:t>Columns representing the volume of different products sold could be used as features for prediction</a:t>
            </a:r>
            <a:endParaRPr lang="en-IN" sz="2400" dirty="0"/>
          </a:p>
        </p:txBody>
      </p:sp>
      <p:sp>
        <p:nvSpPr>
          <p:cNvPr id="4" name="Footer Placeholder 3">
            <a:extLst>
              <a:ext uri="{FF2B5EF4-FFF2-40B4-BE49-F238E27FC236}">
                <a16:creationId xmlns:a16="http://schemas.microsoft.com/office/drawing/2014/main" id="{05F6D014-8C66-3FEE-E76C-629F59070E35}"/>
              </a:ext>
            </a:extLst>
          </p:cNvPr>
          <p:cNvSpPr>
            <a:spLocks noGrp="1"/>
          </p:cNvSpPr>
          <p:nvPr>
            <p:ph type="ftr" idx="11"/>
          </p:nvPr>
        </p:nvSpPr>
        <p:spPr>
          <a:xfrm>
            <a:off x="914400" y="6172200"/>
            <a:ext cx="4572000" cy="457200"/>
          </a:xfrm>
        </p:spPr>
        <p:txBody>
          <a:bodyPr/>
          <a:lstStyle/>
          <a:p>
            <a:r>
              <a:rPr lang="en-IN"/>
              <a:t> 19ADPN6601-Innovative and Creative project</a:t>
            </a:r>
          </a:p>
        </p:txBody>
      </p:sp>
    </p:spTree>
    <p:extLst>
      <p:ext uri="{BB962C8B-B14F-4D97-AF65-F5344CB8AC3E}">
        <p14:creationId xmlns:p14="http://schemas.microsoft.com/office/powerpoint/2010/main" val="317811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4"/>
          <p:cNvSpPr txBox="1">
            <a:spLocks noGrp="1"/>
          </p:cNvSpPr>
          <p:nvPr>
            <p:ph type="title"/>
          </p:nvPr>
        </p:nvSpPr>
        <p:spPr>
          <a:xfrm>
            <a:off x="603250" y="428195"/>
            <a:ext cx="7772400" cy="9447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latin typeface="Times New Roman" panose="02020603050405020304" pitchFamily="18" charset="0"/>
                <a:cs typeface="Times New Roman" panose="02020603050405020304" pitchFamily="18" charset="0"/>
              </a:rPr>
              <a:t>Contents</a:t>
            </a:r>
            <a:endParaRPr dirty="0">
              <a:solidFill>
                <a:schemeClr val="tx1"/>
              </a:solidFill>
              <a:latin typeface="Times New Roman" panose="02020603050405020304" pitchFamily="18" charset="0"/>
              <a:cs typeface="Times New Roman" panose="02020603050405020304" pitchFamily="18" charset="0"/>
            </a:endParaRPr>
          </a:p>
        </p:txBody>
      </p:sp>
      <p:sp>
        <p:nvSpPr>
          <p:cNvPr id="459" name="Google Shape;459;p14"/>
          <p:cNvSpPr txBox="1">
            <a:spLocks noGrp="1"/>
          </p:cNvSpPr>
          <p:nvPr>
            <p:ph type="body" idx="1"/>
          </p:nvPr>
        </p:nvSpPr>
        <p:spPr>
          <a:xfrm>
            <a:off x="603250" y="1420090"/>
            <a:ext cx="7931150" cy="423256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Problem Statement</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Literature Identified and Findings</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Objective</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Module Description</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Software and Hardware Requirements</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Data Set</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References</a:t>
            </a:r>
            <a:endParaRPr sz="24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l" rtl="0">
              <a:lnSpc>
                <a:spcPct val="100000"/>
              </a:lnSpc>
              <a:spcBef>
                <a:spcPts val="575"/>
              </a:spcBef>
              <a:spcAft>
                <a:spcPts val="0"/>
              </a:spcAft>
              <a:buClrTx/>
              <a:buSzPts val="2400"/>
              <a:buFont typeface="Arial" panose="020B0604020202020204" pitchFamily="34" charset="0"/>
              <a:buChar char="•"/>
            </a:pPr>
            <a:r>
              <a:rPr lang="en-IN" sz="2400" dirty="0">
                <a:latin typeface="Times New Roman" panose="02020603050405020304" pitchFamily="18" charset="0"/>
                <a:ea typeface="Times New Roman"/>
                <a:cs typeface="Times New Roman" panose="02020603050405020304" pitchFamily="18" charset="0"/>
                <a:sym typeface="Times New Roman"/>
              </a:rPr>
              <a:t>Online Certification Courses</a:t>
            </a:r>
          </a:p>
          <a:p>
            <a:pPr marL="342900" lvl="0" indent="-342900" algn="l" rtl="0">
              <a:lnSpc>
                <a:spcPct val="100000"/>
              </a:lnSpc>
              <a:spcBef>
                <a:spcPts val="575"/>
              </a:spcBef>
              <a:spcAft>
                <a:spcPts val="0"/>
              </a:spcAft>
              <a:buClrTx/>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Snapshot</a:t>
            </a:r>
          </a:p>
          <a:p>
            <a:pPr marL="342900" lvl="0" indent="-342900" algn="l" rtl="0">
              <a:lnSpc>
                <a:spcPct val="100000"/>
              </a:lnSpc>
              <a:spcBef>
                <a:spcPts val="575"/>
              </a:spcBef>
              <a:spcAft>
                <a:spcPts val="0"/>
              </a:spcAft>
              <a:buClrTx/>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Conclusion</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575"/>
              </a:spcBef>
              <a:spcAft>
                <a:spcPts val="0"/>
              </a:spcAft>
              <a:buSzPts val="2210"/>
              <a:buNone/>
            </a:pPr>
            <a:endParaRPr dirty="0"/>
          </a:p>
        </p:txBody>
      </p:sp>
      <p:sp>
        <p:nvSpPr>
          <p:cNvPr id="460" name="Google Shape;46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IN"/>
              <a:pPr marL="0" lvl="0" indent="0" algn="ctr" rtl="0">
                <a:lnSpc>
                  <a:spcPct val="100000"/>
                </a:lnSpc>
                <a:spcBef>
                  <a:spcPts val="0"/>
                </a:spcBef>
                <a:spcAft>
                  <a:spcPts val="0"/>
                </a:spcAft>
                <a:buSzPts val="1400"/>
                <a:buNone/>
              </a:pPr>
              <a:t>2</a:t>
            </a:fld>
            <a:endParaRPr/>
          </a:p>
        </p:txBody>
      </p:sp>
      <p:sp>
        <p:nvSpPr>
          <p:cNvPr id="3" name="Google Shape;470;p15">
            <a:extLst>
              <a:ext uri="{FF2B5EF4-FFF2-40B4-BE49-F238E27FC236}">
                <a16:creationId xmlns:a16="http://schemas.microsoft.com/office/drawing/2014/main" id="{4130FDBF-88DE-1421-5F9C-B986557E5463}"/>
              </a:ext>
            </a:extLst>
          </p:cNvPr>
          <p:cNvSpPr txBox="1">
            <a:spLocks noGrp="1"/>
          </p:cNvSpPr>
          <p:nvPr>
            <p:ph type="ftr" idx="11"/>
          </p:nvPr>
        </p:nvSpPr>
        <p:spPr>
          <a:xfrm>
            <a:off x="914400" y="6180292"/>
            <a:ext cx="448298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1A83-C6AD-4315-5B93-0F5E4B8E02BE}"/>
              </a:ext>
            </a:extLst>
          </p:cNvPr>
          <p:cNvSpPr>
            <a:spLocks noGrp="1"/>
          </p:cNvSpPr>
          <p:nvPr>
            <p:ph type="title"/>
          </p:nvPr>
        </p:nvSpPr>
        <p:spPr/>
        <p:txBody>
          <a:bodyPr/>
          <a:lstStyle/>
          <a:p>
            <a:r>
              <a:rPr lang="en-IN" sz="3200" dirty="0">
                <a:solidFill>
                  <a:schemeClr val="tx1"/>
                </a:solidFill>
                <a:latin typeface="Times New Roman" panose="02020603050405020304" pitchFamily="18" charset="0"/>
                <a:cs typeface="Times New Roman" panose="02020603050405020304" pitchFamily="18" charset="0"/>
              </a:rPr>
              <a:t>Summary about data set</a:t>
            </a:r>
          </a:p>
        </p:txBody>
      </p:sp>
      <p:sp>
        <p:nvSpPr>
          <p:cNvPr id="3" name="Slide Number Placeholder 2">
            <a:extLst>
              <a:ext uri="{FF2B5EF4-FFF2-40B4-BE49-F238E27FC236}">
                <a16:creationId xmlns:a16="http://schemas.microsoft.com/office/drawing/2014/main" id="{58581C22-21DF-A82D-AC3E-9B27FBBE780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20</a:t>
            </a:fld>
            <a:endParaRPr lang="en-IN"/>
          </a:p>
        </p:txBody>
      </p:sp>
      <p:sp>
        <p:nvSpPr>
          <p:cNvPr id="4" name="Footer Placeholder 3">
            <a:extLst>
              <a:ext uri="{FF2B5EF4-FFF2-40B4-BE49-F238E27FC236}">
                <a16:creationId xmlns:a16="http://schemas.microsoft.com/office/drawing/2014/main" id="{42C3C6FC-6DDA-4CE7-A985-C1722D4F6A4D}"/>
              </a:ext>
            </a:extLst>
          </p:cNvPr>
          <p:cNvSpPr>
            <a:spLocks noGrp="1"/>
          </p:cNvSpPr>
          <p:nvPr>
            <p:ph type="ftr" idx="11"/>
          </p:nvPr>
        </p:nvSpPr>
        <p:spPr>
          <a:xfrm>
            <a:off x="914400" y="6172200"/>
            <a:ext cx="4499172" cy="457200"/>
          </a:xfrm>
        </p:spPr>
        <p:txBody>
          <a:bodyPr/>
          <a:lstStyle/>
          <a:p>
            <a:r>
              <a:rPr lang="en-IN" dirty="0"/>
              <a:t> 19ADPN6601-Innovative and Creative project</a:t>
            </a:r>
          </a:p>
        </p:txBody>
      </p:sp>
      <p:pic>
        <p:nvPicPr>
          <p:cNvPr id="7" name="Picture 6">
            <a:extLst>
              <a:ext uri="{FF2B5EF4-FFF2-40B4-BE49-F238E27FC236}">
                <a16:creationId xmlns:a16="http://schemas.microsoft.com/office/drawing/2014/main" id="{5FA1D8D7-6101-A43C-774A-5C5381DD3775}"/>
              </a:ext>
            </a:extLst>
          </p:cNvPr>
          <p:cNvPicPr>
            <a:picLocks noChangeAspect="1"/>
          </p:cNvPicPr>
          <p:nvPr/>
        </p:nvPicPr>
        <p:blipFill>
          <a:blip r:embed="rId2"/>
          <a:stretch>
            <a:fillRect/>
          </a:stretch>
        </p:blipFill>
        <p:spPr>
          <a:xfrm>
            <a:off x="0" y="2097405"/>
            <a:ext cx="9144000" cy="2663190"/>
          </a:xfrm>
          <a:prstGeom prst="rect">
            <a:avLst/>
          </a:prstGeom>
        </p:spPr>
      </p:pic>
    </p:spTree>
    <p:extLst>
      <p:ext uri="{BB962C8B-B14F-4D97-AF65-F5344CB8AC3E}">
        <p14:creationId xmlns:p14="http://schemas.microsoft.com/office/powerpoint/2010/main" val="364303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0"/>
            <a:ext cx="7772400" cy="1143000"/>
          </a:xfrm>
        </p:spPr>
        <p:txBody>
          <a:bodyPr/>
          <a:lstStyle/>
          <a:p>
            <a:r>
              <a:rPr lang="en-US" dirty="0">
                <a:solidFill>
                  <a:schemeClr val="tx1"/>
                </a:solidFill>
              </a:rPr>
              <a:t>Reference </a:t>
            </a:r>
            <a:endParaRPr lang="en-IN"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21</a:t>
            </a:fld>
            <a:endParaRPr lang="en-IN"/>
          </a:p>
        </p:txBody>
      </p:sp>
      <p:sp>
        <p:nvSpPr>
          <p:cNvPr id="4" name="Rectangle 3"/>
          <p:cNvSpPr/>
          <p:nvPr/>
        </p:nvSpPr>
        <p:spPr>
          <a:xfrm>
            <a:off x="277091" y="1243648"/>
            <a:ext cx="8742218" cy="4708981"/>
          </a:xfrm>
          <a:prstGeom prst="rect">
            <a:avLst/>
          </a:prstGeom>
        </p:spPr>
        <p:txBody>
          <a:bodyPr wrap="square">
            <a:spAutoFit/>
          </a:bodyPr>
          <a:lstStyle/>
          <a:p>
            <a:pPr marL="0" lvl="0" indent="0">
              <a:buNone/>
            </a:pPr>
            <a:r>
              <a:rPr lang="en-IN" sz="2000" dirty="0"/>
              <a:t>1] Reality Check: Still Spending More Time Gathering Instead Of </a:t>
            </a:r>
            <a:r>
              <a:rPr lang="en-IN" sz="2000" dirty="0" err="1"/>
              <a:t>Analyzing.https</a:t>
            </a:r>
            <a:r>
              <a:rPr lang="en-IN" sz="2000" dirty="0"/>
              <a:t>://www.forbes.com/sites/forbestechcouncil/2019/12/17/reality-check-still-spending-more-time-gathering-instead-of-analyzing/?sh=6e04fbf428ff. Accessed: 2021.</a:t>
            </a:r>
          </a:p>
          <a:p>
            <a:pPr marL="0" lvl="0" indent="0">
              <a:buNone/>
            </a:pPr>
            <a:endParaRPr lang="en-IN" sz="2000" dirty="0"/>
          </a:p>
          <a:p>
            <a:pPr marL="0" lvl="0" indent="0">
              <a:buNone/>
            </a:pPr>
            <a:r>
              <a:rPr lang="en-IN" sz="2000" dirty="0"/>
              <a:t> [2] Bojan </a:t>
            </a:r>
            <a:r>
              <a:rPr lang="en-IN" sz="2000" dirty="0" err="1"/>
              <a:t>Karlaˇs</a:t>
            </a:r>
            <a:r>
              <a:rPr lang="en-IN" sz="2000" dirty="0"/>
              <a:t> et al. Nearest </a:t>
            </a:r>
            <a:r>
              <a:rPr lang="en-IN" sz="2000" dirty="0" err="1"/>
              <a:t>Neighbor</a:t>
            </a:r>
            <a:r>
              <a:rPr lang="en-IN" sz="2000" dirty="0"/>
              <a:t> Classifiers over Incomplete Information: From Certain Answers to Certain Predictions. 2020. </a:t>
            </a:r>
            <a:r>
              <a:rPr lang="en-IN" sz="2000" dirty="0" err="1"/>
              <a:t>arXiv</a:t>
            </a:r>
            <a:r>
              <a:rPr lang="en-IN" sz="2000" dirty="0"/>
              <a:t>: 2005.05117 [</a:t>
            </a:r>
            <a:r>
              <a:rPr lang="en-IN" sz="2000" dirty="0" err="1"/>
              <a:t>cs.LG</a:t>
            </a:r>
            <a:r>
              <a:rPr lang="en-IN" sz="2000" dirty="0"/>
              <a:t>].</a:t>
            </a:r>
          </a:p>
          <a:p>
            <a:pPr marL="0" lvl="0" indent="0">
              <a:buNone/>
            </a:pPr>
            <a:endParaRPr lang="en-IN" sz="2000" dirty="0"/>
          </a:p>
          <a:p>
            <a:pPr marL="0" lvl="0" indent="0">
              <a:buNone/>
            </a:pPr>
            <a:r>
              <a:rPr lang="en-IN" sz="2000" dirty="0"/>
              <a:t> [3] S. Krishnan et al. “Fast and Reliable Analytics on Dirty Data”. In: IEEE Data Eng. Bull. 38 (2015), pp. 59–75.</a:t>
            </a:r>
          </a:p>
          <a:p>
            <a:pPr marL="0" lvl="0" indent="0">
              <a:buNone/>
            </a:pPr>
            <a:endParaRPr lang="en-IN" sz="2000" dirty="0"/>
          </a:p>
          <a:p>
            <a:pPr marL="0" lvl="0" indent="0">
              <a:buNone/>
            </a:pPr>
            <a:r>
              <a:rPr lang="en-IN" sz="2000" dirty="0"/>
              <a:t> [4] Sanjay Krishnan et al. “</a:t>
            </a:r>
            <a:r>
              <a:rPr lang="en-IN" sz="2000" dirty="0" err="1"/>
              <a:t>Activeclean</a:t>
            </a:r>
            <a:r>
              <a:rPr lang="en-IN" sz="2000" dirty="0"/>
              <a:t>: An interactive data  framework for modern machine learning”. In: Proceedings of the 2016 International Conference on Management of Data. 2016, pp. 2117–2120</a:t>
            </a:r>
            <a:endParaRPr lang="en-IN" sz="2000" dirty="0">
              <a:latin typeface="Times New Roman"/>
              <a:ea typeface="Times New Roman"/>
              <a:cs typeface="Times New Roman"/>
              <a:sym typeface="Times New Roman"/>
            </a:endParaRPr>
          </a:p>
        </p:txBody>
      </p:sp>
      <p:sp>
        <p:nvSpPr>
          <p:cNvPr id="5" name="Footer Placeholder 4">
            <a:extLst>
              <a:ext uri="{FF2B5EF4-FFF2-40B4-BE49-F238E27FC236}">
                <a16:creationId xmlns:a16="http://schemas.microsoft.com/office/drawing/2014/main" id="{C7874D1A-956F-E312-84C9-F0AFACAE9CF6}"/>
              </a:ext>
            </a:extLst>
          </p:cNvPr>
          <p:cNvSpPr>
            <a:spLocks noGrp="1"/>
          </p:cNvSpPr>
          <p:nvPr>
            <p:ph type="ftr" idx="11"/>
          </p:nvPr>
        </p:nvSpPr>
        <p:spPr>
          <a:xfrm>
            <a:off x="914399" y="6172200"/>
            <a:ext cx="4450619" cy="457200"/>
          </a:xfrm>
        </p:spPr>
        <p:txBody>
          <a:bodyPr/>
          <a:lstStyle/>
          <a:p>
            <a:r>
              <a:rPr lang="en-IN" dirty="0"/>
              <a:t> 19ADPN6601-Innovative and Creative project</a:t>
            </a:r>
          </a:p>
        </p:txBody>
      </p:sp>
    </p:spTree>
    <p:extLst>
      <p:ext uri="{BB962C8B-B14F-4D97-AF65-F5344CB8AC3E}">
        <p14:creationId xmlns:p14="http://schemas.microsoft.com/office/powerpoint/2010/main" val="360845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Reference </a:t>
            </a:r>
            <a:endParaRPr lang="en-IN"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22</a:t>
            </a:fld>
            <a:endParaRPr lang="en-IN"/>
          </a:p>
        </p:txBody>
      </p:sp>
      <p:sp>
        <p:nvSpPr>
          <p:cNvPr id="4" name="Rectangle 3"/>
          <p:cNvSpPr/>
          <p:nvPr/>
        </p:nvSpPr>
        <p:spPr>
          <a:xfrm>
            <a:off x="401782" y="1845302"/>
            <a:ext cx="8285018" cy="2246769"/>
          </a:xfrm>
          <a:prstGeom prst="rect">
            <a:avLst/>
          </a:prstGeom>
        </p:spPr>
        <p:txBody>
          <a:bodyPr wrap="square">
            <a:spAutoFit/>
          </a:bodyPr>
          <a:lstStyle/>
          <a:p>
            <a:pPr marL="0" lvl="0" indent="0">
              <a:buNone/>
            </a:pPr>
            <a:r>
              <a:rPr lang="en-US" sz="2000" dirty="0"/>
              <a:t>[5] Theodoros </a:t>
            </a:r>
            <a:r>
              <a:rPr lang="en-US" sz="2000" dirty="0" err="1"/>
              <a:t>Rekatsinas</a:t>
            </a:r>
            <a:r>
              <a:rPr lang="en-US" sz="2000" dirty="0"/>
              <a:t> et al. “</a:t>
            </a:r>
            <a:r>
              <a:rPr lang="en-US" sz="2000" dirty="0" err="1"/>
              <a:t>Holoclean</a:t>
            </a:r>
            <a:r>
              <a:rPr lang="en-US" sz="2000" dirty="0"/>
              <a:t>: Holistic data repairs with probabilistic inference”. In: </a:t>
            </a:r>
            <a:r>
              <a:rPr lang="en-US" sz="2000" dirty="0" err="1"/>
              <a:t>arXiv</a:t>
            </a:r>
            <a:r>
              <a:rPr lang="en-US" sz="2000" dirty="0"/>
              <a:t> preprint arXiv:1702.00820 (2017).</a:t>
            </a:r>
          </a:p>
          <a:p>
            <a:pPr marL="0" lvl="0" indent="0">
              <a:buNone/>
            </a:pPr>
            <a:endParaRPr lang="en-US" sz="2000" dirty="0"/>
          </a:p>
          <a:p>
            <a:pPr marL="0" lvl="0" indent="0">
              <a:buNone/>
            </a:pPr>
            <a:r>
              <a:rPr lang="en-US" sz="2000" dirty="0"/>
              <a:t>[6] benefits of data visualization. https://rockcontent.com/blog/benefits-data-visualization/. Accessed: 2021. </a:t>
            </a:r>
          </a:p>
          <a:p>
            <a:pPr marL="0" lvl="0" indent="0">
              <a:buNone/>
            </a:pPr>
            <a:endParaRPr lang="en-US" sz="2000" dirty="0"/>
          </a:p>
          <a:p>
            <a:pPr marL="0" lvl="0" indent="0">
              <a:buNone/>
            </a:pPr>
            <a:r>
              <a:rPr lang="en-US" sz="2000" dirty="0"/>
              <a:t>[7] https://www.educative.io/blog/what-is-data-cleaning. Accessed: 2021</a:t>
            </a:r>
            <a:endParaRPr lang="en-IN" sz="2000" dirty="0"/>
          </a:p>
        </p:txBody>
      </p:sp>
      <p:sp>
        <p:nvSpPr>
          <p:cNvPr id="5" name="Footer Placeholder 4">
            <a:extLst>
              <a:ext uri="{FF2B5EF4-FFF2-40B4-BE49-F238E27FC236}">
                <a16:creationId xmlns:a16="http://schemas.microsoft.com/office/drawing/2014/main" id="{2B901758-4F30-0B97-DBB5-8A6FBB362A86}"/>
              </a:ext>
            </a:extLst>
          </p:cNvPr>
          <p:cNvSpPr>
            <a:spLocks noGrp="1"/>
          </p:cNvSpPr>
          <p:nvPr>
            <p:ph type="ftr" idx="11"/>
          </p:nvPr>
        </p:nvSpPr>
        <p:spPr>
          <a:xfrm>
            <a:off x="914400" y="6172200"/>
            <a:ext cx="4604368" cy="457200"/>
          </a:xfrm>
        </p:spPr>
        <p:txBody>
          <a:bodyPr/>
          <a:lstStyle/>
          <a:p>
            <a:r>
              <a:rPr lang="en-IN" dirty="0"/>
              <a:t> 19ADPN6601-Innovative and Creative project</a:t>
            </a:r>
          </a:p>
        </p:txBody>
      </p:sp>
    </p:spTree>
    <p:extLst>
      <p:ext uri="{BB962C8B-B14F-4D97-AF65-F5344CB8AC3E}">
        <p14:creationId xmlns:p14="http://schemas.microsoft.com/office/powerpoint/2010/main" val="119260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rPr>
              <a:t>Online Certification Courses</a:t>
            </a:r>
            <a:endParaRPr sz="2400" dirty="0">
              <a:solidFill>
                <a:schemeClr val="tx1"/>
              </a:solidFill>
              <a:latin typeface="Times New Roman"/>
              <a:ea typeface="Times New Roman"/>
              <a:cs typeface="Times New Roman"/>
              <a:sym typeface="Times New Roman"/>
            </a:endParaRPr>
          </a:p>
        </p:txBody>
      </p:sp>
      <p:sp>
        <p:nvSpPr>
          <p:cNvPr id="688" name="Google Shape;688;p3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23</a:t>
            </a:fld>
            <a:endParaRPr/>
          </a:p>
        </p:txBody>
      </p:sp>
      <p:sp>
        <p:nvSpPr>
          <p:cNvPr id="689" name="Google Shape;689;p37"/>
          <p:cNvSpPr txBox="1">
            <a:spLocks noGrp="1"/>
          </p:cNvSpPr>
          <p:nvPr>
            <p:ph type="ftr" idx="11"/>
          </p:nvPr>
        </p:nvSpPr>
        <p:spPr>
          <a:xfrm>
            <a:off x="914400" y="6172200"/>
            <a:ext cx="448298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3692155724"/>
              </p:ext>
            </p:extLst>
          </p:nvPr>
        </p:nvGraphicFramePr>
        <p:xfrm>
          <a:off x="169933" y="1537392"/>
          <a:ext cx="8724686" cy="4572000"/>
        </p:xfrm>
        <a:graphic>
          <a:graphicData uri="http://schemas.openxmlformats.org/drawingml/2006/table">
            <a:tbl>
              <a:tblPr firstRow="1" bandRow="1">
                <a:tableStyleId>{5C22544A-7EE6-4342-B048-85BDC9FD1C3A}</a:tableStyleId>
              </a:tblPr>
              <a:tblGrid>
                <a:gridCol w="2019576">
                  <a:extLst>
                    <a:ext uri="{9D8B030D-6E8A-4147-A177-3AD203B41FA5}">
                      <a16:colId xmlns:a16="http://schemas.microsoft.com/office/drawing/2014/main" val="20000"/>
                    </a:ext>
                  </a:extLst>
                </a:gridCol>
                <a:gridCol w="1470430">
                  <a:extLst>
                    <a:ext uri="{9D8B030D-6E8A-4147-A177-3AD203B41FA5}">
                      <a16:colId xmlns:a16="http://schemas.microsoft.com/office/drawing/2014/main" val="20001"/>
                    </a:ext>
                  </a:extLst>
                </a:gridCol>
                <a:gridCol w="1735252">
                  <a:extLst>
                    <a:ext uri="{9D8B030D-6E8A-4147-A177-3AD203B41FA5}">
                      <a16:colId xmlns:a16="http://schemas.microsoft.com/office/drawing/2014/main" val="20002"/>
                    </a:ext>
                  </a:extLst>
                </a:gridCol>
                <a:gridCol w="1749714">
                  <a:extLst>
                    <a:ext uri="{9D8B030D-6E8A-4147-A177-3AD203B41FA5}">
                      <a16:colId xmlns:a16="http://schemas.microsoft.com/office/drawing/2014/main" val="20003"/>
                    </a:ext>
                  </a:extLst>
                </a:gridCol>
                <a:gridCol w="1749714">
                  <a:extLst>
                    <a:ext uri="{9D8B030D-6E8A-4147-A177-3AD203B41FA5}">
                      <a16:colId xmlns:a16="http://schemas.microsoft.com/office/drawing/2014/main" val="20004"/>
                    </a:ext>
                  </a:extLst>
                </a:gridCol>
              </a:tblGrid>
              <a:tr h="589113">
                <a:tc>
                  <a:txBody>
                    <a:bodyPr/>
                    <a:lstStyle/>
                    <a:p>
                      <a:r>
                        <a:rPr lang="en-IN" sz="1800" dirty="0">
                          <a:latin typeface="Times New Roman" pitchFamily="18" charset="0"/>
                          <a:cs typeface="Times New Roman" pitchFamily="18" charset="0"/>
                        </a:rPr>
                        <a:t>NAME</a:t>
                      </a:r>
                    </a:p>
                    <a:p>
                      <a:r>
                        <a:rPr lang="en-IN" sz="1800" dirty="0">
                          <a:latin typeface="Times New Roman" pitchFamily="18" charset="0"/>
                          <a:cs typeface="Times New Roman" pitchFamily="18" charset="0"/>
                        </a:rPr>
                        <a:t>(ROLL NO)</a:t>
                      </a:r>
                    </a:p>
                  </a:txBody>
                  <a:tcPr/>
                </a:tc>
                <a:tc>
                  <a:txBody>
                    <a:bodyPr/>
                    <a:lstStyle/>
                    <a:p>
                      <a:r>
                        <a:rPr lang="en-IN" sz="1800" dirty="0">
                          <a:latin typeface="Times New Roman" pitchFamily="18" charset="0"/>
                          <a:cs typeface="Times New Roman" pitchFamily="18" charset="0"/>
                        </a:rPr>
                        <a:t>COURSE NAME</a:t>
                      </a:r>
                    </a:p>
                  </a:txBody>
                  <a:tcPr/>
                </a:tc>
                <a:tc>
                  <a:txBody>
                    <a:bodyPr/>
                    <a:lstStyle/>
                    <a:p>
                      <a:r>
                        <a:rPr lang="en-IN" sz="1800" dirty="0">
                          <a:latin typeface="Times New Roman" pitchFamily="18" charset="0"/>
                          <a:cs typeface="Times New Roman" pitchFamily="18" charset="0"/>
                        </a:rPr>
                        <a:t>PLATFORM</a:t>
                      </a:r>
                    </a:p>
                  </a:txBody>
                  <a:tcPr/>
                </a:tc>
                <a:tc>
                  <a:txBody>
                    <a:bodyPr/>
                    <a:lstStyle/>
                    <a:p>
                      <a:r>
                        <a:rPr lang="en-IN" sz="1800" dirty="0">
                          <a:latin typeface="Times New Roman" pitchFamily="18" charset="0"/>
                          <a:cs typeface="Times New Roman" pitchFamily="18" charset="0"/>
                        </a:rPr>
                        <a:t>No. OF</a:t>
                      </a:r>
                      <a:r>
                        <a:rPr lang="en-IN" sz="1800" baseline="0" dirty="0">
                          <a:latin typeface="Times New Roman" pitchFamily="18" charset="0"/>
                          <a:cs typeface="Times New Roman" pitchFamily="18" charset="0"/>
                        </a:rPr>
                        <a:t> WEEKS</a:t>
                      </a:r>
                      <a:endParaRPr lang="en-IN"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REMARKS/ STATUS</a:t>
                      </a:r>
                    </a:p>
                  </a:txBody>
                  <a:tcPr/>
                </a:tc>
                <a:extLst>
                  <a:ext uri="{0D108BD9-81ED-4DB2-BD59-A6C34878D82A}">
                    <a16:rowId xmlns:a16="http://schemas.microsoft.com/office/drawing/2014/main" val="10000"/>
                  </a:ext>
                </a:extLst>
              </a:tr>
              <a:tr h="3618840">
                <a:tc>
                  <a:txBody>
                    <a:bodyPr/>
                    <a:lstStyle/>
                    <a:p>
                      <a:pPr marL="0" indent="0" fontAlgn="auto">
                        <a:spcBef>
                          <a:spcPts val="580"/>
                        </a:spcBef>
                        <a:spcAft>
                          <a:spcPts val="0"/>
                        </a:spcAft>
                        <a:buFont typeface="Wingdings 2" panose="05020102010507070707" pitchFamily="18" charset="2"/>
                        <a:buNone/>
                        <a:defRPr/>
                      </a:pPr>
                      <a:r>
                        <a:rPr lang="en-US" altLang="en-IN" sz="1800" b="1" dirty="0" err="1">
                          <a:solidFill>
                            <a:schemeClr val="tx1">
                              <a:lumMod val="95000"/>
                              <a:lumOff val="5000"/>
                            </a:schemeClr>
                          </a:solidFill>
                          <a:latin typeface="Helvetica" panose="020B0604020202020204" pitchFamily="34" charset="0"/>
                          <a:cs typeface="Helvetica" panose="020B0604020202020204" pitchFamily="34" charset="0"/>
                        </a:rPr>
                        <a:t>Viswanathan</a:t>
                      </a:r>
                      <a:r>
                        <a:rPr lang="en-US" altLang="en-IN" sz="1800" b="1" baseline="0" dirty="0">
                          <a:solidFill>
                            <a:schemeClr val="tx1">
                              <a:lumMod val="95000"/>
                              <a:lumOff val="5000"/>
                            </a:schemeClr>
                          </a:solidFill>
                          <a:latin typeface="Helvetica" panose="020B0604020202020204" pitchFamily="34" charset="0"/>
                          <a:cs typeface="Helvetica" panose="020B0604020202020204" pitchFamily="34" charset="0"/>
                        </a:rPr>
                        <a:t> R</a:t>
                      </a:r>
                      <a:r>
                        <a:rPr lang="en-US" altLang="en-IN" sz="1800" b="1" dirty="0">
                          <a:solidFill>
                            <a:schemeClr val="tx1">
                              <a:lumMod val="95000"/>
                              <a:lumOff val="5000"/>
                            </a:schemeClr>
                          </a:solidFill>
                          <a:latin typeface="Helvetica" panose="020B0604020202020204" pitchFamily="34" charset="0"/>
                          <a:cs typeface="Helvetica" panose="020B0604020202020204" pitchFamily="34" charset="0"/>
                        </a:rPr>
                        <a:t>    </a:t>
                      </a:r>
                      <a:r>
                        <a:rPr lang="en-US" altLang="en-IN" sz="1800" dirty="0">
                          <a:solidFill>
                            <a:schemeClr val="tx1">
                              <a:lumMod val="95000"/>
                              <a:lumOff val="5000"/>
                            </a:schemeClr>
                          </a:solidFill>
                          <a:latin typeface="Helvetica" panose="020B0604020202020204" pitchFamily="34" charset="0"/>
                          <a:cs typeface="Helvetica" panose="020B0604020202020204" pitchFamily="34" charset="0"/>
                        </a:rPr>
                        <a:t>(727621BAD002)</a:t>
                      </a:r>
                      <a:endParaRPr lang="x-none" altLang="en-IN" sz="18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Font typeface="Wingdings 2" panose="05020102010507070707" pitchFamily="18" charset="2"/>
                        <a:buNone/>
                        <a:defRPr/>
                      </a:pPr>
                      <a:endParaRPr lang="en-IN" sz="1800" b="1" dirty="0">
                        <a:solidFill>
                          <a:srgbClr val="0C0C0C"/>
                        </a:solidFill>
                        <a:latin typeface="Helvetica" panose="020B0604020202020204" pitchFamily="34" charset="0"/>
                        <a:ea typeface="Times New Roman"/>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r>
                        <a:rPr lang="en-IN" sz="1800" b="1" dirty="0" err="1">
                          <a:solidFill>
                            <a:srgbClr val="0C0C0C"/>
                          </a:solidFill>
                          <a:latin typeface="Helvetica" panose="020B0604020202020204" pitchFamily="34" charset="0"/>
                          <a:ea typeface="Times New Roman"/>
                          <a:cs typeface="Helvetica" panose="020B0604020202020204" pitchFamily="34" charset="0"/>
                          <a:sym typeface="Times New Roman"/>
                        </a:rPr>
                        <a:t>Manoj.R</a:t>
                      </a:r>
                      <a:r>
                        <a:rPr lang="en-IN" sz="1800" b="1" dirty="0">
                          <a:solidFill>
                            <a:srgbClr val="0C0C0C"/>
                          </a:solidFill>
                          <a:latin typeface="Helvetica" panose="020B0604020202020204" pitchFamily="34" charset="0"/>
                          <a:ea typeface="Times New Roman"/>
                          <a:cs typeface="Helvetica" panose="020B0604020202020204" pitchFamily="34" charset="0"/>
                          <a:sym typeface="Times New Roman"/>
                        </a:rPr>
                        <a:t> </a:t>
                      </a:r>
                      <a:r>
                        <a:rPr lang="en-IN" sz="1800" dirty="0">
                          <a:solidFill>
                            <a:srgbClr val="0C0C0C"/>
                          </a:solidFill>
                          <a:latin typeface="Helvetica" panose="020B0604020202020204" pitchFamily="34" charset="0"/>
                          <a:ea typeface="Times New Roman"/>
                          <a:cs typeface="Helvetica" panose="020B0604020202020204" pitchFamily="34" charset="0"/>
                          <a:sym typeface="Times New Roman"/>
                        </a:rPr>
                        <a:t>(727621BAD026)</a:t>
                      </a:r>
                      <a:endParaRPr lang="x-none" altLang="en-IN" sz="1800" dirty="0">
                        <a:solidFill>
                          <a:schemeClr val="tx1">
                            <a:lumMod val="95000"/>
                            <a:lumOff val="5000"/>
                          </a:schemeClr>
                        </a:solidFill>
                        <a:latin typeface="Helvetica" panose="020B0604020202020204" pitchFamily="34" charset="0"/>
                        <a:cs typeface="Helvetica" panose="020B0604020202020204" pitchFamily="34" charset="0"/>
                      </a:endParaRPr>
                    </a:p>
                    <a:p>
                      <a:pPr marL="0" indent="0" fontAlgn="auto">
                        <a:spcBef>
                          <a:spcPts val="580"/>
                        </a:spcBef>
                        <a:spcAft>
                          <a:spcPts val="0"/>
                        </a:spcAft>
                        <a:buFont typeface="Wingdings 2" panose="05020102010507070707" pitchFamily="18" charset="2"/>
                        <a:buNone/>
                        <a:defRPr/>
                      </a:pPr>
                      <a:endParaRPr lang="en-IN" sz="1800" b="1" dirty="0">
                        <a:solidFill>
                          <a:srgbClr val="0C0C0C"/>
                        </a:solidFill>
                        <a:latin typeface="Helvetica" panose="020B0604020202020204" pitchFamily="34" charset="0"/>
                        <a:ea typeface="Times New Roman"/>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r>
                        <a:rPr lang="en-IN" sz="1800" b="1" dirty="0" err="1">
                          <a:solidFill>
                            <a:srgbClr val="0C0C0C"/>
                          </a:solidFill>
                          <a:latin typeface="Helvetica" panose="020B0604020202020204" pitchFamily="34" charset="0"/>
                          <a:ea typeface="Times New Roman"/>
                          <a:cs typeface="Helvetica" panose="020B0604020202020204" pitchFamily="34" charset="0"/>
                          <a:sym typeface="Times New Roman"/>
                        </a:rPr>
                        <a:t>Karunya</a:t>
                      </a:r>
                      <a:r>
                        <a:rPr lang="en-IN" sz="1800" b="1" dirty="0">
                          <a:solidFill>
                            <a:srgbClr val="0C0C0C"/>
                          </a:solidFill>
                          <a:latin typeface="Helvetica" panose="020B0604020202020204" pitchFamily="34" charset="0"/>
                          <a:ea typeface="Times New Roman"/>
                          <a:cs typeface="Helvetica" panose="020B0604020202020204" pitchFamily="34" charset="0"/>
                          <a:sym typeface="Times New Roman"/>
                        </a:rPr>
                        <a:t> G.K         </a:t>
                      </a:r>
                      <a:r>
                        <a:rPr lang="en-IN" sz="1800" dirty="0">
                          <a:solidFill>
                            <a:srgbClr val="0C0C0C"/>
                          </a:solidFill>
                          <a:latin typeface="Helvetica" panose="020B0604020202020204" pitchFamily="34" charset="0"/>
                          <a:ea typeface="Times New Roman"/>
                          <a:cs typeface="Helvetica" panose="020B0604020202020204" pitchFamily="34" charset="0"/>
                          <a:sym typeface="Times New Roman"/>
                        </a:rPr>
                        <a:t>(727621BAD044)</a:t>
                      </a:r>
                    </a:p>
                    <a:p>
                      <a:pPr marL="0" indent="0" fontAlgn="auto">
                        <a:spcBef>
                          <a:spcPts val="580"/>
                        </a:spcBef>
                        <a:spcAft>
                          <a:spcPts val="0"/>
                        </a:spcAft>
                        <a:buFont typeface="Wingdings 2" panose="05020102010507070707" pitchFamily="18" charset="2"/>
                        <a:buNone/>
                        <a:defRPr/>
                      </a:pPr>
                      <a:endParaRPr lang="en-IN" altLang="en-IN" sz="1800" dirty="0">
                        <a:solidFill>
                          <a:srgbClr val="0C0C0C"/>
                        </a:solidFill>
                        <a:latin typeface="Helvetica" panose="020B0604020202020204" pitchFamily="34" charset="0"/>
                        <a:cs typeface="Helvetica" panose="020B0604020202020204" pitchFamily="34" charset="0"/>
                        <a:sym typeface="Times New Roman"/>
                      </a:endParaRPr>
                    </a:p>
                    <a:p>
                      <a:pPr marL="0" indent="0" fontAlgn="auto">
                        <a:spcBef>
                          <a:spcPts val="580"/>
                        </a:spcBef>
                        <a:spcAft>
                          <a:spcPts val="0"/>
                        </a:spcAft>
                        <a:buFont typeface="Wingdings 2" panose="05020102010507070707" pitchFamily="18" charset="2"/>
                        <a:buNone/>
                        <a:defRPr/>
                      </a:pPr>
                      <a:endParaRPr lang="x-none" altLang="en-IN" sz="1800" dirty="0">
                        <a:solidFill>
                          <a:schemeClr val="tx1">
                            <a:lumMod val="95000"/>
                            <a:lumOff val="5000"/>
                          </a:schemeClr>
                        </a:solidFill>
                        <a:latin typeface="Helvetica" panose="020B0604020202020204" pitchFamily="34" charset="0"/>
                        <a:cs typeface="Helvetic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Data</a:t>
                      </a:r>
                      <a:r>
                        <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rPr>
                        <a:t> analytics with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rPr>
                        <a:t>Data analytics using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Data</a:t>
                      </a:r>
                      <a:r>
                        <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rPr>
                        <a:t> analytics  with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imes New Roman" pitchFamily="18" charset="0"/>
                        <a:cs typeface="Times New Roman" pitchFamily="18" charset="0"/>
                      </a:endParaRPr>
                    </a:p>
                  </a:txBody>
                  <a:tcPr/>
                </a:tc>
                <a:tc>
                  <a:txBody>
                    <a:bodyPr/>
                    <a:lstStyle/>
                    <a:p>
                      <a:pPr algn="ctr"/>
                      <a:r>
                        <a:rPr lang="en-IN" sz="1800" dirty="0">
                          <a:latin typeface="Times New Roman" pitchFamily="18" charset="0"/>
                          <a:cs typeface="Times New Roman" pitchFamily="18" charset="0"/>
                        </a:rPr>
                        <a:t>NPTEL</a:t>
                      </a: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itchFamily="18" charset="0"/>
                        <a:cs typeface="Times New Roman" pitchFamily="18" charset="0"/>
                      </a:endParaRPr>
                    </a:p>
                    <a:p>
                      <a:pPr algn="ctr"/>
                      <a:r>
                        <a:rPr lang="en-US" sz="1800" dirty="0">
                          <a:latin typeface="Times New Roman" pitchFamily="18" charset="0"/>
                          <a:cs typeface="Times New Roman" pitchFamily="18" charset="0"/>
                        </a:rPr>
                        <a:t>COURSERA</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NPTEL</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algn="ctr"/>
                      <a:r>
                        <a:rPr lang="en-IN" sz="1800" dirty="0">
                          <a:latin typeface="Times New Roman" pitchFamily="18" charset="0"/>
                          <a:cs typeface="Times New Roman" pitchFamily="18" charset="0"/>
                        </a:rPr>
                        <a:t>12 weeks</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12 weeks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12 weeks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tc>
                  <a:txBody>
                    <a:bodyPr/>
                    <a:lstStyle/>
                    <a:p>
                      <a:pPr algn="ctr"/>
                      <a:r>
                        <a:rPr lang="en-IN" sz="1800" dirty="0">
                          <a:latin typeface="Times New Roman" pitchFamily="18" charset="0"/>
                          <a:cs typeface="Times New Roman" pitchFamily="18" charset="0"/>
                        </a:rPr>
                        <a:t>PROGRESS</a:t>
                      </a: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PROGRESS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itchFamily="18" charset="0"/>
                          <a:cs typeface="Times New Roman" pitchFamily="18" charset="0"/>
                        </a:rPr>
                        <a:t>PROGRESS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24</a:t>
            </a:fld>
            <a:endParaRPr lang="en-IN"/>
          </a:p>
        </p:txBody>
      </p:sp>
      <p:sp>
        <p:nvSpPr>
          <p:cNvPr id="2" name="Footer Placeholder 1">
            <a:extLst>
              <a:ext uri="{FF2B5EF4-FFF2-40B4-BE49-F238E27FC236}">
                <a16:creationId xmlns:a16="http://schemas.microsoft.com/office/drawing/2014/main" id="{388E4CE4-9BFE-C583-E3BF-58639992C34C}"/>
              </a:ext>
            </a:extLst>
          </p:cNvPr>
          <p:cNvSpPr>
            <a:spLocks noGrp="1"/>
          </p:cNvSpPr>
          <p:nvPr>
            <p:ph type="ftr" idx="11"/>
          </p:nvPr>
        </p:nvSpPr>
        <p:spPr>
          <a:xfrm>
            <a:off x="914400" y="6172200"/>
            <a:ext cx="4523448" cy="457200"/>
          </a:xfrm>
        </p:spPr>
        <p:txBody>
          <a:bodyPr/>
          <a:lstStyle/>
          <a:p>
            <a:r>
              <a:rPr lang="en-IN" dirty="0"/>
              <a:t> 19ADPN6601-Innovative and Creative project</a:t>
            </a:r>
          </a:p>
        </p:txBody>
      </p:sp>
      <p:pic>
        <p:nvPicPr>
          <p:cNvPr id="6" name="Picture 5">
            <a:extLst>
              <a:ext uri="{FF2B5EF4-FFF2-40B4-BE49-F238E27FC236}">
                <a16:creationId xmlns:a16="http://schemas.microsoft.com/office/drawing/2014/main" id="{D0F9437E-3ED8-EA35-14E0-222E45AB4941}"/>
              </a:ext>
            </a:extLst>
          </p:cNvPr>
          <p:cNvPicPr>
            <a:picLocks noChangeAspect="1"/>
          </p:cNvPicPr>
          <p:nvPr/>
        </p:nvPicPr>
        <p:blipFill>
          <a:blip r:embed="rId3"/>
          <a:stretch>
            <a:fillRect/>
          </a:stretch>
        </p:blipFill>
        <p:spPr>
          <a:xfrm>
            <a:off x="1488935" y="172679"/>
            <a:ext cx="5286628" cy="5583716"/>
          </a:xfrm>
          <a:prstGeom prst="rect">
            <a:avLst/>
          </a:prstGeom>
        </p:spPr>
      </p:pic>
    </p:spTree>
    <p:extLst>
      <p:ext uri="{BB962C8B-B14F-4D97-AF65-F5344CB8AC3E}">
        <p14:creationId xmlns:p14="http://schemas.microsoft.com/office/powerpoint/2010/main" val="4049967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25</a:t>
            </a:fld>
            <a:endParaRPr lang="en-IN"/>
          </a:p>
        </p:txBody>
      </p:sp>
      <p:sp>
        <p:nvSpPr>
          <p:cNvPr id="2" name="Footer Placeholder 1">
            <a:extLst>
              <a:ext uri="{FF2B5EF4-FFF2-40B4-BE49-F238E27FC236}">
                <a16:creationId xmlns:a16="http://schemas.microsoft.com/office/drawing/2014/main" id="{C51CFA2D-8DBB-CF7C-D446-7392B017D8A3}"/>
              </a:ext>
            </a:extLst>
          </p:cNvPr>
          <p:cNvSpPr>
            <a:spLocks noGrp="1"/>
          </p:cNvSpPr>
          <p:nvPr>
            <p:ph type="ftr" idx="11"/>
          </p:nvPr>
        </p:nvSpPr>
        <p:spPr>
          <a:xfrm>
            <a:off x="914400" y="6172200"/>
            <a:ext cx="4523448" cy="457200"/>
          </a:xfrm>
        </p:spPr>
        <p:txBody>
          <a:bodyPr/>
          <a:lstStyle/>
          <a:p>
            <a:r>
              <a:rPr lang="en-IN" dirty="0"/>
              <a:t> 19ADPN6601-Innovative and Creative project</a:t>
            </a:r>
          </a:p>
        </p:txBody>
      </p:sp>
      <p:pic>
        <p:nvPicPr>
          <p:cNvPr id="6" name="Picture 5">
            <a:extLst>
              <a:ext uri="{FF2B5EF4-FFF2-40B4-BE49-F238E27FC236}">
                <a16:creationId xmlns:a16="http://schemas.microsoft.com/office/drawing/2014/main" id="{26AC15C2-1F19-C982-FBBB-7F4CE1C8CD66}"/>
              </a:ext>
            </a:extLst>
          </p:cNvPr>
          <p:cNvPicPr>
            <a:picLocks noChangeAspect="1"/>
          </p:cNvPicPr>
          <p:nvPr/>
        </p:nvPicPr>
        <p:blipFill>
          <a:blip r:embed="rId3"/>
          <a:stretch>
            <a:fillRect/>
          </a:stretch>
        </p:blipFill>
        <p:spPr>
          <a:xfrm>
            <a:off x="1165253" y="1027523"/>
            <a:ext cx="6481719" cy="3766797"/>
          </a:xfrm>
          <a:prstGeom prst="rect">
            <a:avLst/>
          </a:prstGeom>
        </p:spPr>
      </p:pic>
    </p:spTree>
    <p:extLst>
      <p:ext uri="{BB962C8B-B14F-4D97-AF65-F5344CB8AC3E}">
        <p14:creationId xmlns:p14="http://schemas.microsoft.com/office/powerpoint/2010/main" val="3457882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43E9-0B32-11D3-C032-C9B0B4F75E19}"/>
              </a:ext>
            </a:extLst>
          </p:cNvPr>
          <p:cNvSpPr>
            <a:spLocks noGrp="1"/>
          </p:cNvSpPr>
          <p:nvPr>
            <p:ph type="title"/>
          </p:nvPr>
        </p:nvSpPr>
        <p:spPr/>
        <p:txBody>
          <a:bodyPr/>
          <a:lstStyle/>
          <a:p>
            <a:r>
              <a:rPr lang="en-IN" sz="2800" b="1" dirty="0">
                <a:solidFill>
                  <a:schemeClr val="tx1"/>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90AD7920-4755-4D10-58FB-D3F168069144}"/>
              </a:ext>
            </a:extLst>
          </p:cNvPr>
          <p:cNvSpPr>
            <a:spLocks noGrp="1"/>
          </p:cNvSpPr>
          <p:nvPr>
            <p:ph type="body" idx="1"/>
          </p:nvPr>
        </p:nvSpPr>
        <p:spPr/>
        <p:txBody>
          <a:bodyPr/>
          <a:lstStyle/>
          <a:p>
            <a:pPr>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predictive model developed in this project will enable stakeholders in the paint industry to anticipate market demands more accurately. </a:t>
            </a:r>
          </a:p>
          <a:p>
            <a:pPr>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foresight will help in reducing inventory costs, minimizing stock-outs, and ensuring that production aligns with market demand. Ultimately, this project will contribute to more efficient operations and increased profitability for companies within the industry.</a:t>
            </a:r>
          </a:p>
          <a:p>
            <a:pPr marL="131445" indent="0">
              <a:buNone/>
            </a:pPr>
            <a:endParaRPr lang="en-IN" dirty="0"/>
          </a:p>
        </p:txBody>
      </p:sp>
      <p:sp>
        <p:nvSpPr>
          <p:cNvPr id="4" name="Footer Placeholder 3">
            <a:extLst>
              <a:ext uri="{FF2B5EF4-FFF2-40B4-BE49-F238E27FC236}">
                <a16:creationId xmlns:a16="http://schemas.microsoft.com/office/drawing/2014/main" id="{3FE3A1A4-019E-5EA0-92C3-2A8222CF671D}"/>
              </a:ext>
            </a:extLst>
          </p:cNvPr>
          <p:cNvSpPr>
            <a:spLocks noGrp="1"/>
          </p:cNvSpPr>
          <p:nvPr>
            <p:ph type="ftr" idx="11"/>
          </p:nvPr>
        </p:nvSpPr>
        <p:spPr>
          <a:xfrm>
            <a:off x="914399" y="6172200"/>
            <a:ext cx="4442527" cy="457200"/>
          </a:xfrm>
        </p:spPr>
        <p:txBody>
          <a:bodyPr/>
          <a:lstStyle/>
          <a:p>
            <a:r>
              <a:rPr lang="en-IN" dirty="0"/>
              <a:t> 19ADPN6601-Innovative and Creative project</a:t>
            </a:r>
          </a:p>
        </p:txBody>
      </p:sp>
      <p:sp>
        <p:nvSpPr>
          <p:cNvPr id="5" name="Slide Number Placeholder 4">
            <a:extLst>
              <a:ext uri="{FF2B5EF4-FFF2-40B4-BE49-F238E27FC236}">
                <a16:creationId xmlns:a16="http://schemas.microsoft.com/office/drawing/2014/main" id="{C076F12C-55F1-2945-21A5-319EE04636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26</a:t>
            </a:fld>
            <a:endParaRPr lang="en-IN"/>
          </a:p>
        </p:txBody>
      </p:sp>
    </p:spTree>
    <p:extLst>
      <p:ext uri="{BB962C8B-B14F-4D97-AF65-F5344CB8AC3E}">
        <p14:creationId xmlns:p14="http://schemas.microsoft.com/office/powerpoint/2010/main" val="358334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729344"/>
            <a:ext cx="7772400" cy="914401"/>
          </a:xfrm>
        </p:spPr>
        <p:txBody>
          <a:bodyPr/>
          <a:lstStyle/>
          <a:p>
            <a:r>
              <a:rPr lang="en-US" dirty="0"/>
              <a:t>              </a:t>
            </a:r>
            <a:r>
              <a:rPr lang="en-US" sz="4800" dirty="0">
                <a:solidFill>
                  <a:schemeClr val="tx1"/>
                </a:solidFill>
              </a:rPr>
              <a:t>Thank you!</a:t>
            </a:r>
            <a:endParaRPr lang="en-IN" sz="4800"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27</a:t>
            </a:fld>
            <a:endParaRPr lang="en-IN"/>
          </a:p>
        </p:txBody>
      </p:sp>
      <p:sp>
        <p:nvSpPr>
          <p:cNvPr id="4" name="Footer Placeholder 3">
            <a:extLst>
              <a:ext uri="{FF2B5EF4-FFF2-40B4-BE49-F238E27FC236}">
                <a16:creationId xmlns:a16="http://schemas.microsoft.com/office/drawing/2014/main" id="{78AA7242-1394-BF1B-8B80-6CA9A7C84F3D}"/>
              </a:ext>
            </a:extLst>
          </p:cNvPr>
          <p:cNvSpPr>
            <a:spLocks noGrp="1"/>
          </p:cNvSpPr>
          <p:nvPr>
            <p:ph type="ftr" idx="11"/>
          </p:nvPr>
        </p:nvSpPr>
        <p:spPr>
          <a:xfrm>
            <a:off x="914400" y="6172200"/>
            <a:ext cx="4612460" cy="457200"/>
          </a:xfrm>
        </p:spPr>
        <p:txBody>
          <a:bodyPr/>
          <a:lstStyle/>
          <a:p>
            <a:r>
              <a:rPr lang="en-IN" dirty="0"/>
              <a:t> 19ADPN6601-Innovative and Creative project</a:t>
            </a:r>
          </a:p>
        </p:txBody>
      </p:sp>
    </p:spTree>
    <p:extLst>
      <p:ext uri="{BB962C8B-B14F-4D97-AF65-F5344CB8AC3E}">
        <p14:creationId xmlns:p14="http://schemas.microsoft.com/office/powerpoint/2010/main" val="202664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5"/>
          <p:cNvSpPr txBox="1">
            <a:spLocks noGrp="1"/>
          </p:cNvSpPr>
          <p:nvPr>
            <p:ph type="title"/>
          </p:nvPr>
        </p:nvSpPr>
        <p:spPr>
          <a:xfrm>
            <a:off x="263236" y="642332"/>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IN" dirty="0">
                <a:solidFill>
                  <a:schemeClr val="tx1"/>
                </a:solidFill>
                <a:latin typeface="Libre Baskerville"/>
                <a:ea typeface="Libre Baskerville"/>
                <a:cs typeface="Libre Baskerville"/>
                <a:sym typeface="Libre Baskerville"/>
              </a:rPr>
              <a:t>Problem Statement</a:t>
            </a:r>
            <a:endParaRPr dirty="0">
              <a:solidFill>
                <a:schemeClr val="tx1"/>
              </a:solidFill>
            </a:endParaRPr>
          </a:p>
        </p:txBody>
      </p:sp>
      <p:sp>
        <p:nvSpPr>
          <p:cNvPr id="468" name="Google Shape;468;p15"/>
          <p:cNvSpPr txBox="1">
            <a:spLocks noGrp="1"/>
          </p:cNvSpPr>
          <p:nvPr>
            <p:ph type="body" idx="1"/>
          </p:nvPr>
        </p:nvSpPr>
        <p:spPr>
          <a:xfrm>
            <a:off x="603249" y="1998132"/>
            <a:ext cx="8418167" cy="359655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1000"/>
              </a:spcAft>
              <a:buClr>
                <a:schemeClr val="dk1"/>
              </a:buClr>
              <a:buSzPts val="1100"/>
              <a:buFont typeface="Arial"/>
              <a:buNone/>
            </a:pP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
        <p:nvSpPr>
          <p:cNvPr id="469" name="Google Shape;469;p1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IN"/>
              <a:pPr marL="0" lvl="0" indent="0" algn="ctr" rtl="0">
                <a:lnSpc>
                  <a:spcPct val="100000"/>
                </a:lnSpc>
                <a:spcBef>
                  <a:spcPts val="0"/>
                </a:spcBef>
                <a:spcAft>
                  <a:spcPts val="0"/>
                </a:spcAft>
                <a:buClr>
                  <a:srgbClr val="000000"/>
                </a:buClr>
                <a:buSzPts val="1400"/>
                <a:buFont typeface="Arial"/>
                <a:buNone/>
              </a:pPr>
              <a:t>3</a:t>
            </a:fld>
            <a:endParaRPr/>
          </a:p>
        </p:txBody>
      </p:sp>
      <p:sp>
        <p:nvSpPr>
          <p:cNvPr id="470" name="Google Shape;470;p15"/>
          <p:cNvSpPr txBox="1">
            <a:spLocks noGrp="1"/>
          </p:cNvSpPr>
          <p:nvPr>
            <p:ph type="ftr" idx="11"/>
          </p:nvPr>
        </p:nvSpPr>
        <p:spPr>
          <a:xfrm>
            <a:off x="914399" y="6172200"/>
            <a:ext cx="469338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t> 19ADPN6601-Innovative and Creative project</a:t>
            </a:r>
            <a:endParaRPr dirty="0"/>
          </a:p>
        </p:txBody>
      </p:sp>
      <p:sp>
        <p:nvSpPr>
          <p:cNvPr id="6" name="TextBox 5"/>
          <p:cNvSpPr txBox="1"/>
          <p:nvPr/>
        </p:nvSpPr>
        <p:spPr>
          <a:xfrm>
            <a:off x="263236" y="1995155"/>
            <a:ext cx="8645237"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Times New Roman"/>
              </a:rPr>
              <a:t>The paint industry experiences fluctuations in product demand influenced by various factors such as seasonal changes, economic conditions, and marketing efforts.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Times New Roman"/>
              </a:rPr>
              <a:t>By accurately predicting future sales, companies can optimize their inventory management, enhance production planning, and improve strategic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4</a:t>
            </a:fld>
            <a:endParaRPr lang="en-IN"/>
          </a:p>
        </p:txBody>
      </p:sp>
      <p:sp>
        <p:nvSpPr>
          <p:cNvPr id="4" name="Content Placeholder 2"/>
          <p:cNvSpPr>
            <a:spLocks noGrp="1"/>
          </p:cNvSpPr>
          <p:nvPr>
            <p:ph type="title"/>
          </p:nvPr>
        </p:nvSpPr>
        <p:spPr>
          <a:xfrm>
            <a:off x="812800" y="2340504"/>
            <a:ext cx="7772400" cy="1723495"/>
          </a:xfrm>
          <a:noFill/>
          <a:ln w="57150" cmpd="thickThin">
            <a:solidFill>
              <a:srgbClr val="FF0000"/>
            </a:solidFill>
          </a:ln>
        </p:spPr>
        <p:txBody>
          <a:bodyPr anchor="ctr"/>
          <a:lstStyle/>
          <a:p>
            <a:pPr marL="0" indent="0" algn="ctr">
              <a:buNone/>
            </a:pPr>
            <a:r>
              <a:rPr lang="en-IN" sz="4800" dirty="0">
                <a:solidFill>
                  <a:srgbClr val="0070C0"/>
                </a:solidFill>
                <a:latin typeface="Helvetica" panose="020B0604020202020204" pitchFamily="34" charset="0"/>
                <a:cs typeface="Helvetica" panose="020B0604020202020204" pitchFamily="34" charset="0"/>
                <a:hlinkClick r:id="rId2" action="ppaction://hlinkpres?slideindex=1&amp;slidetitle="/>
              </a:rPr>
              <a:t>Literature Identified and Findings </a:t>
            </a:r>
            <a:endParaRPr lang="en-IN" sz="4800" dirty="0">
              <a:solidFill>
                <a:srgbClr val="0070C0"/>
              </a:solidFill>
              <a:latin typeface="Helvetica" panose="020B0604020202020204" pitchFamily="34" charset="0"/>
              <a:cs typeface="Helvetica" panose="020B0604020202020204" pitchFamily="34" charset="0"/>
            </a:endParaRPr>
          </a:p>
        </p:txBody>
      </p:sp>
      <p:sp>
        <p:nvSpPr>
          <p:cNvPr id="2" name="Footer Placeholder 1">
            <a:extLst>
              <a:ext uri="{FF2B5EF4-FFF2-40B4-BE49-F238E27FC236}">
                <a16:creationId xmlns:a16="http://schemas.microsoft.com/office/drawing/2014/main" id="{95EC610F-3ABF-DFB9-29A1-3A2A92B43A9A}"/>
              </a:ext>
            </a:extLst>
          </p:cNvPr>
          <p:cNvSpPr>
            <a:spLocks noGrp="1"/>
          </p:cNvSpPr>
          <p:nvPr>
            <p:ph type="ftr" idx="11"/>
          </p:nvPr>
        </p:nvSpPr>
        <p:spPr>
          <a:xfrm>
            <a:off x="914400" y="6172200"/>
            <a:ext cx="4507264" cy="457200"/>
          </a:xfrm>
        </p:spPr>
        <p:txBody>
          <a:bodyPr/>
          <a:lstStyle/>
          <a:p>
            <a:r>
              <a:rPr lang="en-IN" dirty="0"/>
              <a:t> 19ADPN6601-Innovative and Creative project</a:t>
            </a:r>
          </a:p>
        </p:txBody>
      </p:sp>
    </p:spTree>
    <p:extLst>
      <p:ext uri="{BB962C8B-B14F-4D97-AF65-F5344CB8AC3E}">
        <p14:creationId xmlns:p14="http://schemas.microsoft.com/office/powerpoint/2010/main" val="124899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17"/>
          <p:cNvSpPr txBox="1">
            <a:spLocks noGrp="1"/>
          </p:cNvSpPr>
          <p:nvPr>
            <p:ph type="title"/>
          </p:nvPr>
        </p:nvSpPr>
        <p:spPr>
          <a:xfrm>
            <a:off x="592282" y="1228122"/>
            <a:ext cx="6449927" cy="608400"/>
          </a:xfrm>
          <a:prstGeom prst="rect">
            <a:avLst/>
          </a:prstGeom>
          <a:noFill/>
          <a:ln>
            <a:noFill/>
          </a:ln>
        </p:spPr>
        <p:txBody>
          <a:bodyPr spcFirstLastPara="1" wrap="square" lIns="68569" tIns="34275" rIns="68569" bIns="68569" anchor="b" anchorCtr="0">
            <a:noAutofit/>
          </a:bodyPr>
          <a:lstStyle/>
          <a:p>
            <a:r>
              <a:rPr lang="en-IN" sz="2100" b="1" dirty="0">
                <a:solidFill>
                  <a:schemeClr val="tx1"/>
                </a:solidFill>
                <a:latin typeface="Helvetica" panose="020B0604020202020204" pitchFamily="34" charset="0"/>
                <a:ea typeface="Times New Roman"/>
                <a:cs typeface="Helvetica" panose="020B0604020202020204" pitchFamily="34" charset="0"/>
                <a:sym typeface="Times New Roman"/>
              </a:rPr>
              <a:t>1. Pandas </a:t>
            </a:r>
            <a:endParaRPr sz="2100" b="1" dirty="0">
              <a:solidFill>
                <a:schemeClr val="tx1"/>
              </a:solidFill>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02564C9E-8ACA-E031-D591-C56C8630EC3B}"/>
              </a:ext>
            </a:extLst>
          </p:cNvPr>
          <p:cNvSpPr>
            <a:spLocks noGrp="1"/>
          </p:cNvSpPr>
          <p:nvPr>
            <p:ph type="body" idx="1"/>
          </p:nvPr>
        </p:nvSpPr>
        <p:spPr>
          <a:xfrm>
            <a:off x="606137" y="1927779"/>
            <a:ext cx="8104909" cy="2420550"/>
          </a:xfrm>
        </p:spPr>
        <p:txBody>
          <a:bodyPr>
            <a:normAutofit/>
          </a:bodyPr>
          <a:lstStyle/>
          <a:p>
            <a:pPr marL="441484" indent="-342900">
              <a:buClrTx/>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several modules that can be used to carry out cleaning.</a:t>
            </a:r>
          </a:p>
          <a:p>
            <a:pPr marL="441484" indent="-342900">
              <a:buClrTx/>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One powerful module in Python that is used for data cleaning is PANDAS (Python data analysis toolkit).</a:t>
            </a:r>
          </a:p>
          <a:p>
            <a:pPr marL="441484" indent="-342900">
              <a:buClrTx/>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module is basically for data analysis, which data cleaning is part </a:t>
            </a:r>
          </a:p>
          <a:p>
            <a:pPr marL="98584" indent="0">
              <a:buNone/>
            </a:pPr>
            <a:endParaRPr lang="en-US" sz="1800" dirty="0">
              <a:solidFill>
                <a:srgbClr val="374151"/>
              </a:solidFill>
              <a:latin typeface="Söhne"/>
            </a:endParaRPr>
          </a:p>
        </p:txBody>
      </p:sp>
      <p:sp>
        <p:nvSpPr>
          <p:cNvPr id="8" name="Date Placeholder 2">
            <a:extLst>
              <a:ext uri="{FF2B5EF4-FFF2-40B4-BE49-F238E27FC236}">
                <a16:creationId xmlns:a16="http://schemas.microsoft.com/office/drawing/2014/main" id="{D7AE7823-372D-8C5B-AFB9-B9A84A8B660C}"/>
              </a:ext>
            </a:extLst>
          </p:cNvPr>
          <p:cNvSpPr txBox="1">
            <a:spLocks/>
          </p:cNvSpPr>
          <p:nvPr/>
        </p:nvSpPr>
        <p:spPr>
          <a:xfrm>
            <a:off x="228600" y="5729160"/>
            <a:ext cx="2057400" cy="273844"/>
          </a:xfrm>
          <a:prstGeom prst="rect">
            <a:avLst/>
          </a:prstGeom>
        </p:spPr>
        <p:txBody>
          <a:bodyPr vert="horz" lIns="68580" tIns="34290" rIns="68580" bIns="3429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900">
                <a:solidFill>
                  <a:schemeClr val="bg1"/>
                </a:solidFill>
              </a:rPr>
              <a:t>13/03/2023</a:t>
            </a:r>
            <a:endParaRPr lang="en-US" sz="900" dirty="0">
              <a:solidFill>
                <a:schemeClr val="bg1"/>
              </a:solidFill>
            </a:endParaRPr>
          </a:p>
        </p:txBody>
      </p:sp>
      <p:sp>
        <p:nvSpPr>
          <p:cNvPr id="9" name="Footer Placeholder 7">
            <a:extLst>
              <a:ext uri="{FF2B5EF4-FFF2-40B4-BE49-F238E27FC236}">
                <a16:creationId xmlns:a16="http://schemas.microsoft.com/office/drawing/2014/main" id="{21F1B8AD-ABB4-B669-5CD6-C820A794060B}"/>
              </a:ext>
            </a:extLst>
          </p:cNvPr>
          <p:cNvSpPr>
            <a:spLocks noGrp="1"/>
          </p:cNvSpPr>
          <p:nvPr>
            <p:ph type="ftr" sz="quarter" idx="11"/>
          </p:nvPr>
        </p:nvSpPr>
        <p:spPr bwMode="auto">
          <a:xfrm>
            <a:off x="2971800" y="5814282"/>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a:solidFill>
                  <a:schemeClr val="bg1"/>
                </a:solidFill>
              </a:rPr>
              <a:t> 19ADPN6601-Innovative and Creative project</a:t>
            </a:r>
            <a:endParaRPr lang="en-US" dirty="0">
              <a:solidFill>
                <a:schemeClr val="bg1"/>
              </a:solidFill>
            </a:endParaRPr>
          </a:p>
        </p:txBody>
      </p:sp>
      <p:sp>
        <p:nvSpPr>
          <p:cNvPr id="2" name="Google Shape;488;p17">
            <a:extLst>
              <a:ext uri="{FF2B5EF4-FFF2-40B4-BE49-F238E27FC236}">
                <a16:creationId xmlns:a16="http://schemas.microsoft.com/office/drawing/2014/main" id="{CF98D731-B98A-E439-4DD6-2851CD9F08BE}"/>
              </a:ext>
            </a:extLst>
          </p:cNvPr>
          <p:cNvSpPr txBox="1"/>
          <p:nvPr/>
        </p:nvSpPr>
        <p:spPr>
          <a:xfrm>
            <a:off x="592282" y="4787082"/>
            <a:ext cx="8115300" cy="875083"/>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sz="1050" b="1" dirty="0">
                <a:solidFill>
                  <a:schemeClr val="dk1"/>
                </a:solidFill>
                <a:latin typeface="Helvetica" panose="020B0604020202020204" pitchFamily="34" charset="0"/>
                <a:cs typeface="Helvetica" panose="020B0604020202020204" pitchFamily="34" charset="0"/>
              </a:rPr>
              <a:t>Reference: </a:t>
            </a:r>
            <a:r>
              <a:rPr lang="en-US" sz="1200" dirty="0"/>
              <a:t>International Journal of Data Warehousing and Mining Volume 15 • Issue 4 • October-December 2021 Copyright © 2021, IGI Global. Copying or distributing in print or electronic forms without written permission of IGI Global is prohibited.  </a:t>
            </a:r>
            <a:r>
              <a:rPr lang="en-US" sz="1200" b="1" dirty="0"/>
              <a:t>A Comparative Study of Data Cleaning Tools</a:t>
            </a:r>
            <a:endParaRPr sz="1200" b="1" dirty="0">
              <a:solidFill>
                <a:srgbClr val="FF33CC"/>
              </a:solidFill>
              <a:latin typeface="Helvetica" panose="020B0604020202020204" pitchFamily="34" charset="0"/>
              <a:cs typeface="Helvetica" panose="020B0604020202020204" pitchFamily="34" charset="0"/>
            </a:endParaRPr>
          </a:p>
        </p:txBody>
      </p:sp>
      <p:sp>
        <p:nvSpPr>
          <p:cNvPr id="4" name="Slide Number Placeholder 2">
            <a:extLst>
              <a:ext uri="{FF2B5EF4-FFF2-40B4-BE49-F238E27FC236}">
                <a16:creationId xmlns:a16="http://schemas.microsoft.com/office/drawing/2014/main" id="{AE4AD30F-B617-2D30-8E4E-59F2D892E7A1}"/>
              </a:ext>
            </a:extLst>
          </p:cNvPr>
          <p:cNvSpPr>
            <a:spLocks noGrp="1"/>
          </p:cNvSpPr>
          <p:nvPr>
            <p:ph type="sldNum" idx="12"/>
          </p:nvPr>
        </p:nvSpPr>
        <p:spPr>
          <a:xfrm>
            <a:off x="146050" y="6210300"/>
            <a:ext cx="457200" cy="457200"/>
          </a:xfrm>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5</a:t>
            </a:fld>
            <a:endParaRPr lang="en-IN"/>
          </a:p>
        </p:txBody>
      </p:sp>
    </p:spTree>
    <p:extLst>
      <p:ext uri="{BB962C8B-B14F-4D97-AF65-F5344CB8AC3E}">
        <p14:creationId xmlns:p14="http://schemas.microsoft.com/office/powerpoint/2010/main" val="1720129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8"/>
          <p:cNvSpPr txBox="1">
            <a:spLocks noGrp="1"/>
          </p:cNvSpPr>
          <p:nvPr>
            <p:ph type="title"/>
          </p:nvPr>
        </p:nvSpPr>
        <p:spPr>
          <a:xfrm>
            <a:off x="602672" y="933604"/>
            <a:ext cx="5629275" cy="608400"/>
          </a:xfrm>
          <a:prstGeom prst="rect">
            <a:avLst/>
          </a:prstGeom>
          <a:noFill/>
          <a:ln>
            <a:noFill/>
          </a:ln>
        </p:spPr>
        <p:txBody>
          <a:bodyPr spcFirstLastPara="1" wrap="square" lIns="68569" tIns="34275" rIns="68569" bIns="68569" anchor="b" anchorCtr="0">
            <a:noAutofit/>
          </a:bodyPr>
          <a:lstStyle/>
          <a:p>
            <a:r>
              <a:rPr lang="en-IN" sz="2100" b="1" dirty="0">
                <a:solidFill>
                  <a:schemeClr val="tx1"/>
                </a:solidFill>
                <a:latin typeface="Helvetica" panose="020B0604020202020204" pitchFamily="34" charset="0"/>
                <a:ea typeface="Times New Roman"/>
                <a:cs typeface="Helvetica" panose="020B0604020202020204" pitchFamily="34" charset="0"/>
                <a:sym typeface="Times New Roman"/>
              </a:rPr>
              <a:t>2. </a:t>
            </a:r>
            <a:r>
              <a:rPr lang="en-IN" sz="2100" b="1" dirty="0" err="1">
                <a:solidFill>
                  <a:schemeClr val="tx1"/>
                </a:solidFill>
                <a:latin typeface="Helvetica" panose="020B0604020202020204" pitchFamily="34" charset="0"/>
                <a:ea typeface="Times New Roman"/>
                <a:cs typeface="Helvetica" panose="020B0604020202020204" pitchFamily="34" charset="0"/>
                <a:sym typeface="Times New Roman"/>
              </a:rPr>
              <a:t>Numpy</a:t>
            </a:r>
            <a:r>
              <a:rPr lang="en-IN" sz="2100" b="1" dirty="0">
                <a:solidFill>
                  <a:schemeClr val="tx1"/>
                </a:solidFill>
                <a:latin typeface="Helvetica" panose="020B0604020202020204" pitchFamily="34" charset="0"/>
                <a:ea typeface="Times New Roman"/>
                <a:cs typeface="Helvetica" panose="020B0604020202020204" pitchFamily="34" charset="0"/>
                <a:sym typeface="Times New Roman"/>
              </a:rPr>
              <a:t> </a:t>
            </a:r>
            <a:endParaRPr sz="2100" b="1" dirty="0">
              <a:solidFill>
                <a:schemeClr val="tx1"/>
              </a:solidFill>
              <a:latin typeface="Helvetica" panose="020B0604020202020204" pitchFamily="34" charset="0"/>
              <a:cs typeface="Helvetica" panose="020B0604020202020204" pitchFamily="34" charset="0"/>
            </a:endParaRPr>
          </a:p>
        </p:txBody>
      </p:sp>
      <p:sp>
        <p:nvSpPr>
          <p:cNvPr id="2" name="Google Shape;505;p19">
            <a:extLst>
              <a:ext uri="{FF2B5EF4-FFF2-40B4-BE49-F238E27FC236}">
                <a16:creationId xmlns:a16="http://schemas.microsoft.com/office/drawing/2014/main" id="{97C92A14-4FD3-E766-4466-81D7B3822679}"/>
              </a:ext>
            </a:extLst>
          </p:cNvPr>
          <p:cNvSpPr txBox="1">
            <a:spLocks/>
          </p:cNvSpPr>
          <p:nvPr/>
        </p:nvSpPr>
        <p:spPr>
          <a:xfrm>
            <a:off x="497032" y="1821589"/>
            <a:ext cx="8356023" cy="3306331"/>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575"/>
              </a:spcBef>
              <a:spcAft>
                <a:spcPts val="0"/>
              </a:spcAft>
              <a:buClr>
                <a:schemeClr val="accent1"/>
              </a:buClr>
              <a:buSzPts val="153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25755" algn="l" rtl="0">
              <a:lnSpc>
                <a:spcPct val="100000"/>
              </a:lnSpc>
              <a:spcBef>
                <a:spcPts val="375"/>
              </a:spcBef>
              <a:spcAft>
                <a:spcPts val="0"/>
              </a:spcAft>
              <a:buClr>
                <a:schemeClr val="accent2"/>
              </a:buClr>
              <a:buSzPts val="153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25755" algn="l" rtl="0">
              <a:lnSpc>
                <a:spcPct val="100000"/>
              </a:lnSpc>
              <a:spcBef>
                <a:spcPts val="375"/>
              </a:spcBef>
              <a:spcAft>
                <a:spcPts val="0"/>
              </a:spcAft>
              <a:buClr>
                <a:srgbClr val="E6B1AB"/>
              </a:buClr>
              <a:buSzPts val="153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20039" algn="l" rtl="0">
              <a:lnSpc>
                <a:spcPct val="100000"/>
              </a:lnSpc>
              <a:spcBef>
                <a:spcPts val="375"/>
              </a:spcBef>
              <a:spcAft>
                <a:spcPts val="0"/>
              </a:spcAft>
              <a:buClr>
                <a:srgbClr val="A28E6A"/>
              </a:buClr>
              <a:buSzPts val="144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42900" algn="l" rtl="0">
              <a:lnSpc>
                <a:spcPct val="100000"/>
              </a:lnSpc>
              <a:spcBef>
                <a:spcPts val="375"/>
              </a:spcBef>
              <a:spcAft>
                <a:spcPts val="0"/>
              </a:spcAft>
              <a:buClr>
                <a:srgbClr val="A28E6A"/>
              </a:buClr>
              <a:buSzPts val="18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Another module in Python that can be useful when carrying out cleaning is the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module. </a:t>
            </a:r>
          </a:p>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module is used for scientific computing with Python. </a:t>
            </a:r>
          </a:p>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a powerful N-dimensional array object that is useful for large datasets. </a:t>
            </a:r>
          </a:p>
          <a:p>
            <a:pPr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the fundamental package for scientific computing with Python. </a:t>
            </a:r>
          </a:p>
          <a:p>
            <a:pPr marL="57150" indent="0" algn="just">
              <a:spcBef>
                <a:spcPts val="0"/>
              </a:spcBef>
              <a:buClrTx/>
              <a:buSzPts val="2400"/>
              <a:buNone/>
            </a:pPr>
            <a:endParaRPr lang="en-US" sz="1800" dirty="0">
              <a:latin typeface="Times New Roman" panose="02020603050405020304" pitchFamily="18" charset="0"/>
              <a:cs typeface="Times New Roman" panose="02020603050405020304" pitchFamily="18" charset="0"/>
            </a:endParaRPr>
          </a:p>
          <a:p>
            <a:pPr indent="-285750" algn="just">
              <a:spcBef>
                <a:spcPts val="0"/>
              </a:spcBef>
              <a:buClrTx/>
              <a:buSzPts val="2400"/>
              <a:buFont typeface="Arial" panose="020B0604020202020204" pitchFamily="34" charset="0"/>
              <a:buChar char="•"/>
            </a:pP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indent="-285750" algn="just">
              <a:spcBef>
                <a:spcPts val="0"/>
              </a:spcBef>
              <a:buClrTx/>
              <a:buSzPts val="2400"/>
              <a:buFont typeface="Arial" panose="020B0604020202020204" pitchFamily="34" charset="0"/>
              <a:buChar char="•"/>
            </a:pPr>
            <a:endParaRPr lang="en-US"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7" name="Footer Placeholder 7">
            <a:extLst>
              <a:ext uri="{FF2B5EF4-FFF2-40B4-BE49-F238E27FC236}">
                <a16:creationId xmlns:a16="http://schemas.microsoft.com/office/drawing/2014/main" id="{21F1B8AD-ABB4-B669-5CD6-C820A794060B}"/>
              </a:ext>
            </a:extLst>
          </p:cNvPr>
          <p:cNvSpPr>
            <a:spLocks noGrp="1"/>
          </p:cNvSpPr>
          <p:nvPr>
            <p:ph type="ftr" sz="quarter" idx="11"/>
          </p:nvPr>
        </p:nvSpPr>
        <p:spPr bwMode="auto">
          <a:xfrm>
            <a:off x="2971800" y="5814282"/>
            <a:ext cx="2971800" cy="342900"/>
          </a:xfrm>
          <a:noFill/>
          <a:ln>
            <a:miter lim="800000"/>
          </a:ln>
        </p:spPr>
        <p:txBody>
          <a:bodyPr spcFirstLastPara="1" vert="horz" wrap="square" lIns="68580" tIns="34290" rIns="68580" bIns="34290" numCol="1" anchor="ctr" anchorCtr="0" compatLnSpc="1">
            <a:noAutofit/>
          </a:bodyPr>
          <a:lstStyle/>
          <a:p>
            <a:pPr fontAlgn="base">
              <a:spcBef>
                <a:spcPct val="0"/>
              </a:spcBef>
              <a:spcAft>
                <a:spcPct val="0"/>
              </a:spcAft>
            </a:pPr>
            <a:r>
              <a:rPr lang="en-US">
                <a:solidFill>
                  <a:schemeClr val="bg1"/>
                </a:solidFill>
              </a:rPr>
              <a:t> 19ADPN6601-Innovative and Creative project</a:t>
            </a:r>
            <a:endParaRPr lang="en-US" dirty="0">
              <a:solidFill>
                <a:schemeClr val="bg1"/>
              </a:solidFill>
            </a:endParaRPr>
          </a:p>
        </p:txBody>
      </p:sp>
      <p:sp>
        <p:nvSpPr>
          <p:cNvPr id="3" name="Google Shape;488;p17">
            <a:extLst>
              <a:ext uri="{FF2B5EF4-FFF2-40B4-BE49-F238E27FC236}">
                <a16:creationId xmlns:a16="http://schemas.microsoft.com/office/drawing/2014/main" id="{1DDE4D6C-DB26-635E-0BD8-7A3AF0C4C684}"/>
              </a:ext>
            </a:extLst>
          </p:cNvPr>
          <p:cNvSpPr txBox="1"/>
          <p:nvPr/>
        </p:nvSpPr>
        <p:spPr>
          <a:xfrm>
            <a:off x="497032" y="5291618"/>
            <a:ext cx="8115300" cy="875083"/>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sz="1050" b="1" dirty="0">
                <a:solidFill>
                  <a:schemeClr val="dk1"/>
                </a:solidFill>
                <a:latin typeface="Helvetica" panose="020B0604020202020204" pitchFamily="34" charset="0"/>
                <a:cs typeface="Helvetica" panose="020B0604020202020204" pitchFamily="34" charset="0"/>
              </a:rPr>
              <a:t>Reference:</a:t>
            </a:r>
            <a:r>
              <a:rPr lang="en-US" sz="1200" dirty="0"/>
              <a:t> International Journal of Data Warehousing and Mining Volume 15 • Issue 4 • October-December 2021 Copyright © 2021, IGI Global. Copying or distributing in print or electronic forms without written permission of IGI Global is prohibited.  </a:t>
            </a:r>
            <a:r>
              <a:rPr lang="en-US" sz="1200" b="1" dirty="0"/>
              <a:t>A Comparative Study of Data Cleaning Tools</a:t>
            </a:r>
            <a:endParaRPr sz="1200" dirty="0">
              <a:solidFill>
                <a:srgbClr val="FF33CC"/>
              </a:solidFill>
              <a:latin typeface="Helvetica" panose="020B0604020202020204" pitchFamily="34" charset="0"/>
              <a:cs typeface="Helvetica" panose="020B0604020202020204" pitchFamily="34" charset="0"/>
            </a:endParaRPr>
          </a:p>
        </p:txBody>
      </p:sp>
      <p:sp>
        <p:nvSpPr>
          <p:cNvPr id="4" name="Slide Number Placeholder 2">
            <a:extLst>
              <a:ext uri="{FF2B5EF4-FFF2-40B4-BE49-F238E27FC236}">
                <a16:creationId xmlns:a16="http://schemas.microsoft.com/office/drawing/2014/main" id="{312EA759-3EF8-982C-25E1-45F257709715}"/>
              </a:ext>
            </a:extLst>
          </p:cNvPr>
          <p:cNvSpPr>
            <a:spLocks noGrp="1"/>
          </p:cNvSpPr>
          <p:nvPr>
            <p:ph type="sldNum" idx="12"/>
          </p:nvPr>
        </p:nvSpPr>
        <p:spPr>
          <a:xfrm>
            <a:off x="146050" y="6210300"/>
            <a:ext cx="457200" cy="457200"/>
          </a:xfrm>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6</a:t>
            </a:fld>
            <a:endParaRPr lang="en-IN"/>
          </a:p>
        </p:txBody>
      </p:sp>
    </p:spTree>
    <p:extLst>
      <p:ext uri="{BB962C8B-B14F-4D97-AF65-F5344CB8AC3E}">
        <p14:creationId xmlns:p14="http://schemas.microsoft.com/office/powerpoint/2010/main" val="178791419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526200"/>
            <a:ext cx="7772400" cy="1143000"/>
          </a:xfrm>
        </p:spPr>
        <p:txBody>
          <a:bodyPr/>
          <a:lstStyle/>
          <a:p>
            <a:r>
              <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rPr>
              <a:t>3.Logistic regression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7</a:t>
            </a:fld>
            <a:endParaRPr lang="en-IN"/>
          </a:p>
        </p:txBody>
      </p:sp>
      <p:sp>
        <p:nvSpPr>
          <p:cNvPr id="4" name="Google Shape;505;p19">
            <a:extLst>
              <a:ext uri="{FF2B5EF4-FFF2-40B4-BE49-F238E27FC236}">
                <a16:creationId xmlns:a16="http://schemas.microsoft.com/office/drawing/2014/main" id="{D1EFA03C-94C9-18BB-E716-03CD9DE5E2A4}"/>
              </a:ext>
            </a:extLst>
          </p:cNvPr>
          <p:cNvSpPr txBox="1">
            <a:spLocks/>
          </p:cNvSpPr>
          <p:nvPr/>
        </p:nvSpPr>
        <p:spPr>
          <a:xfrm>
            <a:off x="603250" y="1920762"/>
            <a:ext cx="7429500" cy="20970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575"/>
              </a:spcBef>
              <a:spcAft>
                <a:spcPts val="0"/>
              </a:spcAft>
              <a:buClr>
                <a:schemeClr val="accent1"/>
              </a:buClr>
              <a:buSzPts val="153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25755" algn="l" rtl="0">
              <a:lnSpc>
                <a:spcPct val="100000"/>
              </a:lnSpc>
              <a:spcBef>
                <a:spcPts val="375"/>
              </a:spcBef>
              <a:spcAft>
                <a:spcPts val="0"/>
              </a:spcAft>
              <a:buClr>
                <a:schemeClr val="accent2"/>
              </a:buClr>
              <a:buSzPts val="153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25755" algn="l" rtl="0">
              <a:lnSpc>
                <a:spcPct val="100000"/>
              </a:lnSpc>
              <a:spcBef>
                <a:spcPts val="375"/>
              </a:spcBef>
              <a:spcAft>
                <a:spcPts val="0"/>
              </a:spcAft>
              <a:buClr>
                <a:srgbClr val="E6B1AB"/>
              </a:buClr>
              <a:buSzPts val="153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20039" algn="l" rtl="0">
              <a:lnSpc>
                <a:spcPct val="100000"/>
              </a:lnSpc>
              <a:spcBef>
                <a:spcPts val="375"/>
              </a:spcBef>
              <a:spcAft>
                <a:spcPts val="0"/>
              </a:spcAft>
              <a:buClr>
                <a:srgbClr val="A28E6A"/>
              </a:buClr>
              <a:buSzPts val="144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42900" algn="l" rtl="0">
              <a:lnSpc>
                <a:spcPct val="100000"/>
              </a:lnSpc>
              <a:spcBef>
                <a:spcPts val="375"/>
              </a:spcBef>
              <a:spcAft>
                <a:spcPts val="0"/>
              </a:spcAft>
              <a:buClr>
                <a:srgbClr val="A28E6A"/>
              </a:buClr>
              <a:buSzPts val="18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marL="361950" indent="-285750" algn="just">
              <a:spcBef>
                <a:spcPts val="0"/>
              </a:spcBef>
              <a:buClrTx/>
              <a:buSzPts val="2400"/>
              <a:buFont typeface="Arial" panose="020B0604020202020204" pitchFamily="34" charset="0"/>
              <a:buChar char="•"/>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This type of statistical model also known as </a:t>
            </a:r>
            <a:r>
              <a:rPr lang="en-US" sz="2000" dirty="0" err="1">
                <a:solidFill>
                  <a:schemeClr val="tx1"/>
                </a:solidFill>
                <a:latin typeface="Times New Roman" panose="02020603050405020304" pitchFamily="18" charset="0"/>
                <a:ea typeface="Times New Roman"/>
                <a:cs typeface="Times New Roman" panose="02020603050405020304" pitchFamily="18" charset="0"/>
                <a:sym typeface="Times New Roman"/>
              </a:rPr>
              <a:t>logit</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 model is often used for classification and predictive analytics.</a:t>
            </a:r>
          </a:p>
          <a:p>
            <a:pPr marL="76200" indent="0" algn="just">
              <a:spcBef>
                <a:spcPts val="0"/>
              </a:spcBef>
              <a:buClrTx/>
              <a:buSzPts val="2400"/>
              <a:buNone/>
            </a:pP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61950" indent="-285750" algn="just">
              <a:spcBef>
                <a:spcPts val="0"/>
              </a:spcBef>
              <a:buClrTx/>
              <a:buSzPts val="2400"/>
              <a:buFont typeface="Arial" panose="020B0604020202020204" pitchFamily="34" charset="0"/>
              <a:buChar char="•"/>
            </a:pP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Logistic regression estimates the probability of an event </a:t>
            </a:r>
            <a:r>
              <a:rPr lang="en-US" sz="2000" dirty="0" err="1">
                <a:solidFill>
                  <a:schemeClr val="tx1"/>
                </a:solidFill>
                <a:latin typeface="Times New Roman" panose="02020603050405020304" pitchFamily="18" charset="0"/>
                <a:ea typeface="Times New Roman"/>
                <a:cs typeface="Times New Roman" panose="02020603050405020304" pitchFamily="18" charset="0"/>
                <a:sym typeface="Times New Roman"/>
              </a:rPr>
              <a:t>occuyring</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 such as voted or didn’t </a:t>
            </a:r>
            <a:r>
              <a:rPr lang="en-US" sz="2000" dirty="0" err="1">
                <a:solidFill>
                  <a:schemeClr val="tx1"/>
                </a:solidFill>
                <a:latin typeface="Times New Roman" panose="02020603050405020304" pitchFamily="18" charset="0"/>
                <a:ea typeface="Times New Roman"/>
                <a:cs typeface="Times New Roman" panose="02020603050405020304" pitchFamily="18" charset="0"/>
                <a:sym typeface="Times New Roman"/>
              </a:rPr>
              <a:t>vote,based</a:t>
            </a:r>
            <a:r>
              <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rPr>
              <a:t> on a given data set of independent variables</a:t>
            </a:r>
          </a:p>
        </p:txBody>
      </p:sp>
      <p:sp>
        <p:nvSpPr>
          <p:cNvPr id="5" name="Google Shape;488;p17">
            <a:extLst>
              <a:ext uri="{FF2B5EF4-FFF2-40B4-BE49-F238E27FC236}">
                <a16:creationId xmlns:a16="http://schemas.microsoft.com/office/drawing/2014/main" id="{CF98D731-B98A-E439-4DD6-2851CD9F08BE}"/>
              </a:ext>
            </a:extLst>
          </p:cNvPr>
          <p:cNvSpPr txBox="1"/>
          <p:nvPr/>
        </p:nvSpPr>
        <p:spPr>
          <a:xfrm>
            <a:off x="374650" y="4832093"/>
            <a:ext cx="8115300" cy="875083"/>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IN" sz="1050" b="1" dirty="0">
                <a:solidFill>
                  <a:schemeClr val="dk1"/>
                </a:solidFill>
                <a:latin typeface="Helvetica" panose="020B0604020202020204" pitchFamily="34" charset="0"/>
                <a:cs typeface="Helvetica" panose="020B0604020202020204" pitchFamily="34" charset="0"/>
              </a:rPr>
              <a:t>Reference: </a:t>
            </a:r>
            <a:r>
              <a:rPr lang="en-US" sz="1200" dirty="0"/>
              <a:t>International Journal of Data Warehousing and Mining Volume 15 • Issue 4 • October-December 2021 Copyright © 2021, IGI Global. Copying or distributing in print or electronic forms without written permission of IGI Global is prohibited.  </a:t>
            </a:r>
            <a:r>
              <a:rPr lang="en-US" sz="1200" b="1" dirty="0"/>
              <a:t>A Comparative Study of Data Cleaning Tools</a:t>
            </a:r>
            <a:endParaRPr sz="1200" b="1" dirty="0">
              <a:solidFill>
                <a:srgbClr val="FF33CC"/>
              </a:solidFill>
              <a:latin typeface="Helvetica" panose="020B0604020202020204" pitchFamily="34" charset="0"/>
              <a:cs typeface="Helvetica" panose="020B0604020202020204" pitchFamily="34" charset="0"/>
            </a:endParaRPr>
          </a:p>
        </p:txBody>
      </p:sp>
      <p:sp>
        <p:nvSpPr>
          <p:cNvPr id="6" name="Footer Placeholder 5">
            <a:extLst>
              <a:ext uri="{FF2B5EF4-FFF2-40B4-BE49-F238E27FC236}">
                <a16:creationId xmlns:a16="http://schemas.microsoft.com/office/drawing/2014/main" id="{34B3E1CE-08A4-F469-5FC0-E5A6EF5E8FDC}"/>
              </a:ext>
            </a:extLst>
          </p:cNvPr>
          <p:cNvSpPr>
            <a:spLocks noGrp="1"/>
          </p:cNvSpPr>
          <p:nvPr>
            <p:ph type="ftr" idx="11"/>
          </p:nvPr>
        </p:nvSpPr>
        <p:spPr/>
        <p:txBody>
          <a:bodyPr/>
          <a:lstStyle/>
          <a:p>
            <a:r>
              <a:rPr lang="en-IN"/>
              <a:t> 19ADPN6601-Innovative and Creative project</a:t>
            </a:r>
          </a:p>
        </p:txBody>
      </p:sp>
    </p:spTree>
    <p:extLst>
      <p:ext uri="{BB962C8B-B14F-4D97-AF65-F5344CB8AC3E}">
        <p14:creationId xmlns:p14="http://schemas.microsoft.com/office/powerpoint/2010/main" val="96503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83AD-19D8-974C-F8CB-06B2F0ADEAA3}"/>
              </a:ext>
            </a:extLst>
          </p:cNvPr>
          <p:cNvSpPr>
            <a:spLocks noGrp="1"/>
          </p:cNvSpPr>
          <p:nvPr>
            <p:ph type="title"/>
          </p:nvPr>
        </p:nvSpPr>
        <p:spPr>
          <a:xfrm>
            <a:off x="685800" y="731838"/>
            <a:ext cx="7772400" cy="995812"/>
          </a:xfrm>
        </p:spPr>
        <p:txBody>
          <a:bodyPr/>
          <a:lstStyle/>
          <a:p>
            <a:r>
              <a:rPr lang="en-US" sz="2400" b="1" dirty="0">
                <a:solidFill>
                  <a:srgbClr val="000000"/>
                </a:solidFill>
                <a:latin typeface="Times New Roman" panose="02020603050405020304" pitchFamily="18" charset="0"/>
                <a:ea typeface="Times New Roman"/>
                <a:cs typeface="Times New Roman" panose="02020603050405020304" pitchFamily="18" charset="0"/>
                <a:sym typeface="Times New Roman"/>
              </a:rPr>
              <a:t>4</a:t>
            </a: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.Linear regression</a:t>
            </a:r>
            <a:endParaRPr lang="en-IN" dirty="0"/>
          </a:p>
        </p:txBody>
      </p:sp>
      <p:sp>
        <p:nvSpPr>
          <p:cNvPr id="3" name="Footer Placeholder 2">
            <a:extLst>
              <a:ext uri="{FF2B5EF4-FFF2-40B4-BE49-F238E27FC236}">
                <a16:creationId xmlns:a16="http://schemas.microsoft.com/office/drawing/2014/main" id="{F019A77A-2E65-EAF9-33A5-091D17D9980D}"/>
              </a:ext>
            </a:extLst>
          </p:cNvPr>
          <p:cNvSpPr>
            <a:spLocks noGrp="1"/>
          </p:cNvSpPr>
          <p:nvPr>
            <p:ph type="ftr" idx="11"/>
          </p:nvPr>
        </p:nvSpPr>
        <p:spPr/>
        <p:txBody>
          <a:bodyPr/>
          <a:lstStyle/>
          <a:p>
            <a:r>
              <a:rPr lang="en-IN"/>
              <a:t> 19ADPN6601-Innovative and Creative project</a:t>
            </a:r>
          </a:p>
        </p:txBody>
      </p:sp>
      <p:sp>
        <p:nvSpPr>
          <p:cNvPr id="4" name="Slide Number Placeholder 3">
            <a:extLst>
              <a:ext uri="{FF2B5EF4-FFF2-40B4-BE49-F238E27FC236}">
                <a16:creationId xmlns:a16="http://schemas.microsoft.com/office/drawing/2014/main" id="{2E525A93-F7F6-B35C-D48F-FDBCE5C4777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8</a:t>
            </a:fld>
            <a:endParaRPr lang="en-IN"/>
          </a:p>
        </p:txBody>
      </p:sp>
      <p:sp>
        <p:nvSpPr>
          <p:cNvPr id="13" name="Google Shape;488;p17">
            <a:extLst>
              <a:ext uri="{FF2B5EF4-FFF2-40B4-BE49-F238E27FC236}">
                <a16:creationId xmlns:a16="http://schemas.microsoft.com/office/drawing/2014/main" id="{0480024A-6501-2A14-60C8-775B6B32A78F}"/>
              </a:ext>
            </a:extLst>
          </p:cNvPr>
          <p:cNvSpPr txBox="1"/>
          <p:nvPr/>
        </p:nvSpPr>
        <p:spPr>
          <a:xfrm>
            <a:off x="374650" y="4832093"/>
            <a:ext cx="8115300" cy="549111"/>
          </a:xfrm>
          <a:prstGeom prst="rect">
            <a:avLst/>
          </a:prstGeom>
          <a:noFill/>
          <a:ln w="38100" cap="flat" cmpd="dbl">
            <a:solidFill>
              <a:srgbClr val="FF0000"/>
            </a:solidFill>
            <a:prstDash val="solid"/>
            <a:miter lim="800000"/>
            <a:headEnd type="none" w="sm" len="sm"/>
            <a:tailEnd type="none" w="sm" len="sm"/>
          </a:ln>
        </p:spPr>
        <p:txBody>
          <a:bodyPr spcFirstLastPara="1" wrap="square" lIns="68569" tIns="34275" rIns="68569" bIns="34275" anchor="t" anchorCtr="0">
            <a:noAutofit/>
          </a:bodyPr>
          <a:lstStyle/>
          <a:p>
            <a:pPr algn="just">
              <a:buSzPts val="1400"/>
            </a:pPr>
            <a:r>
              <a:rPr lang="en-US" sz="1200" b="1" dirty="0"/>
              <a:t>Reference</a:t>
            </a:r>
            <a:r>
              <a:rPr lang="en-US" sz="1200" dirty="0"/>
              <a:t> : Schneider A, </a:t>
            </a:r>
            <a:r>
              <a:rPr lang="en-US" sz="1200" dirty="0" err="1"/>
              <a:t>Hommel</a:t>
            </a:r>
            <a:r>
              <a:rPr lang="en-US" sz="1200" dirty="0"/>
              <a:t> G, </a:t>
            </a:r>
            <a:r>
              <a:rPr lang="en-US" sz="1200" dirty="0" err="1"/>
              <a:t>Blettner</a:t>
            </a:r>
            <a:r>
              <a:rPr lang="en-US" sz="1200" dirty="0"/>
              <a:t> M. Linear regression analysis: Part 14 of a series on evaluation of scientific publications. </a:t>
            </a:r>
            <a:r>
              <a:rPr lang="en-US" sz="1200" dirty="0" err="1"/>
              <a:t>Dtsch</a:t>
            </a:r>
            <a:r>
              <a:rPr lang="en-US" sz="1200" dirty="0"/>
              <a:t> </a:t>
            </a:r>
            <a:r>
              <a:rPr lang="en-US" sz="1200" dirty="0" err="1"/>
              <a:t>Arztebl</a:t>
            </a:r>
            <a:r>
              <a:rPr lang="en-US" sz="1200" dirty="0"/>
              <a:t> Int 2010;107:776-82. </a:t>
            </a:r>
            <a:endParaRPr sz="1050" b="1" dirty="0">
              <a:solidFill>
                <a:srgbClr val="FF33CC"/>
              </a:solidFill>
              <a:latin typeface="Helvetica" panose="020B0604020202020204" pitchFamily="34" charset="0"/>
              <a:cs typeface="Helvetica" panose="020B0604020202020204" pitchFamily="34" charset="0"/>
            </a:endParaRPr>
          </a:p>
        </p:txBody>
      </p:sp>
      <p:sp>
        <p:nvSpPr>
          <p:cNvPr id="18" name="Google Shape;505;p19">
            <a:extLst>
              <a:ext uri="{FF2B5EF4-FFF2-40B4-BE49-F238E27FC236}">
                <a16:creationId xmlns:a16="http://schemas.microsoft.com/office/drawing/2014/main" id="{228E5AB5-8E8E-DD16-8E24-0D33D6E0836C}"/>
              </a:ext>
            </a:extLst>
          </p:cNvPr>
          <p:cNvSpPr txBox="1">
            <a:spLocks/>
          </p:cNvSpPr>
          <p:nvPr/>
        </p:nvSpPr>
        <p:spPr>
          <a:xfrm>
            <a:off x="603250" y="1920762"/>
            <a:ext cx="7429500" cy="20970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5755" algn="l" rtl="0">
              <a:lnSpc>
                <a:spcPct val="100000"/>
              </a:lnSpc>
              <a:spcBef>
                <a:spcPts val="575"/>
              </a:spcBef>
              <a:spcAft>
                <a:spcPts val="0"/>
              </a:spcAft>
              <a:buClr>
                <a:schemeClr val="accent1"/>
              </a:buClr>
              <a:buSzPts val="153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25755" algn="l" rtl="0">
              <a:lnSpc>
                <a:spcPct val="100000"/>
              </a:lnSpc>
              <a:spcBef>
                <a:spcPts val="375"/>
              </a:spcBef>
              <a:spcAft>
                <a:spcPts val="0"/>
              </a:spcAft>
              <a:buClr>
                <a:schemeClr val="accent2"/>
              </a:buClr>
              <a:buSzPts val="153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25755" algn="l" rtl="0">
              <a:lnSpc>
                <a:spcPct val="100000"/>
              </a:lnSpc>
              <a:spcBef>
                <a:spcPts val="375"/>
              </a:spcBef>
              <a:spcAft>
                <a:spcPts val="0"/>
              </a:spcAft>
              <a:buClr>
                <a:srgbClr val="E6B1AB"/>
              </a:buClr>
              <a:buSzPts val="153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20039" algn="l" rtl="0">
              <a:lnSpc>
                <a:spcPct val="100000"/>
              </a:lnSpc>
              <a:spcBef>
                <a:spcPts val="375"/>
              </a:spcBef>
              <a:spcAft>
                <a:spcPts val="0"/>
              </a:spcAft>
              <a:buClr>
                <a:srgbClr val="A28E6A"/>
              </a:buClr>
              <a:buSzPts val="144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42900" algn="l" rtl="0">
              <a:lnSpc>
                <a:spcPct val="100000"/>
              </a:lnSpc>
              <a:spcBef>
                <a:spcPts val="375"/>
              </a:spcBef>
              <a:spcAft>
                <a:spcPts val="0"/>
              </a:spcAft>
              <a:buClr>
                <a:srgbClr val="A28E6A"/>
              </a:buClr>
              <a:buSzPts val="18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marL="361950"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linear regression analysis uses the mathematical equation, i.e., y = mx + c, that describes the line of best fit for the relationship between y (dependent variable) and x (independent variable). </a:t>
            </a:r>
          </a:p>
          <a:p>
            <a:pPr marL="361950" indent="-285750" algn="just">
              <a:spcBef>
                <a:spcPts val="0"/>
              </a:spcBef>
              <a:buClrTx/>
              <a:buSzPts val="24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61950" indent="-285750" algn="just">
              <a:spcBef>
                <a:spcPts val="0"/>
              </a:spcBef>
              <a:buClrTx/>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regression coefficient, i.e., r2 implies the degree of variability of y due to x.[1-8]</a:t>
            </a:r>
            <a:endParaRPr lang="en-US" sz="3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71726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9</a:t>
            </a:fld>
            <a:endParaRPr lang="en-IN"/>
          </a:p>
        </p:txBody>
      </p:sp>
      <p:sp>
        <p:nvSpPr>
          <p:cNvPr id="4" name="Content Placeholder 2">
            <a:extLst>
              <a:ext uri="{FF2B5EF4-FFF2-40B4-BE49-F238E27FC236}">
                <a16:creationId xmlns:a16="http://schemas.microsoft.com/office/drawing/2014/main" id="{6E89CAA1-D5F2-D6FB-4F82-70A696A73ECC}"/>
              </a:ext>
            </a:extLst>
          </p:cNvPr>
          <p:cNvSpPr txBox="1">
            <a:spLocks/>
          </p:cNvSpPr>
          <p:nvPr/>
        </p:nvSpPr>
        <p:spPr>
          <a:xfrm>
            <a:off x="603250" y="1711146"/>
            <a:ext cx="7806459" cy="3097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is a programming language used for statistical computation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has been widely used for data analysis.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has a set of tools that are designed to clean data effectively and comprehensively.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 environment has the capacity to read data in several formats and process these files</a:t>
            </a:r>
            <a:endParaRPr lang="en-IN" sz="2000" dirty="0">
              <a:latin typeface="Times New Roman" panose="02020603050405020304" pitchFamily="18" charset="0"/>
              <a:cs typeface="Times New Roman" panose="02020603050405020304" pitchFamily="18" charset="0"/>
            </a:endParaRPr>
          </a:p>
        </p:txBody>
      </p:sp>
      <p:sp>
        <p:nvSpPr>
          <p:cNvPr id="7" name="Google Shape;494;p18">
            <a:extLst>
              <a:ext uri="{FF2B5EF4-FFF2-40B4-BE49-F238E27FC236}">
                <a16:creationId xmlns:a16="http://schemas.microsoft.com/office/drawing/2014/main" id="{9DF866E2-707E-6DD8-1484-544B6FB63851}"/>
              </a:ext>
            </a:extLst>
          </p:cNvPr>
          <p:cNvSpPr txBox="1">
            <a:spLocks/>
          </p:cNvSpPr>
          <p:nvPr/>
        </p:nvSpPr>
        <p:spPr>
          <a:xfrm>
            <a:off x="603250" y="584017"/>
            <a:ext cx="8278398" cy="811200"/>
          </a:xfrm>
          <a:prstGeom prst="rect">
            <a:avLst/>
          </a:prstGeom>
          <a:noFill/>
          <a:ln>
            <a:noFill/>
          </a:ln>
        </p:spPr>
        <p:txBody>
          <a:bodyPr spcFirstLastPara="1" wrap="square" lIns="91425" tIns="45700"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r>
              <a:rPr lang="en-US" sz="2400" b="1" dirty="0">
                <a:solidFill>
                  <a:schemeClr val="tx1"/>
                </a:solidFill>
                <a:latin typeface="Times New Roman" panose="02020603050405020304" pitchFamily="18" charset="0"/>
                <a:cs typeface="Times New Roman" panose="02020603050405020304" pitchFamily="18" charset="0"/>
              </a:rPr>
              <a:t>5. R programming</a:t>
            </a:r>
          </a:p>
        </p:txBody>
      </p:sp>
      <p:sp>
        <p:nvSpPr>
          <p:cNvPr id="8" name="Google Shape;488;p17">
            <a:extLst>
              <a:ext uri="{FF2B5EF4-FFF2-40B4-BE49-F238E27FC236}">
                <a16:creationId xmlns:a16="http://schemas.microsoft.com/office/drawing/2014/main" id="{703C3A6E-625C-E92E-027F-3143ECC95ECB}"/>
              </a:ext>
            </a:extLst>
          </p:cNvPr>
          <p:cNvSpPr txBox="1"/>
          <p:nvPr/>
        </p:nvSpPr>
        <p:spPr>
          <a:xfrm>
            <a:off x="838200" y="4808934"/>
            <a:ext cx="7474527" cy="1166777"/>
          </a:xfrm>
          <a:prstGeom prst="rect">
            <a:avLst/>
          </a:prstGeom>
          <a:noFill/>
          <a:ln w="38100" cap="flat" cmpd="dbl">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algn="just">
              <a:buSzPts val="1400"/>
            </a:pPr>
            <a:r>
              <a:rPr lang="en-IN" b="1" dirty="0">
                <a:solidFill>
                  <a:schemeClr val="dk1"/>
                </a:solidFill>
                <a:latin typeface="Helvetica" panose="020B0604020202020204" pitchFamily="34" charset="0"/>
                <a:cs typeface="Helvetica" panose="020B0604020202020204" pitchFamily="34" charset="0"/>
              </a:rPr>
              <a:t>Reference:</a:t>
            </a:r>
            <a:r>
              <a:rPr lang="en-US" sz="1600" dirty="0"/>
              <a:t>International Journal of Engineering Research &amp; Technology (IJERT) Vol. 1 Issue 9, November- 2020 </a:t>
            </a:r>
          </a:p>
          <a:p>
            <a:pPr algn="just">
              <a:buSzPts val="1400"/>
            </a:pPr>
            <a:r>
              <a:rPr lang="en-IN" sz="1600" b="1" dirty="0"/>
              <a:t>Data Mining Techniques &amp; Distinct Applications: A Literature Review</a:t>
            </a:r>
            <a:endParaRPr lang="en-US" sz="1600" dirty="0"/>
          </a:p>
        </p:txBody>
      </p:sp>
      <p:sp>
        <p:nvSpPr>
          <p:cNvPr id="2" name="Footer Placeholder 1">
            <a:extLst>
              <a:ext uri="{FF2B5EF4-FFF2-40B4-BE49-F238E27FC236}">
                <a16:creationId xmlns:a16="http://schemas.microsoft.com/office/drawing/2014/main" id="{233ADAFB-49A2-0C16-345D-9C13C55906EE}"/>
              </a:ext>
            </a:extLst>
          </p:cNvPr>
          <p:cNvSpPr>
            <a:spLocks noGrp="1"/>
          </p:cNvSpPr>
          <p:nvPr>
            <p:ph type="ftr" idx="11"/>
          </p:nvPr>
        </p:nvSpPr>
        <p:spPr>
          <a:xfrm>
            <a:off x="914399" y="6172200"/>
            <a:ext cx="4839037" cy="457200"/>
          </a:xfrm>
        </p:spPr>
        <p:txBody>
          <a:bodyPr/>
          <a:lstStyle/>
          <a:p>
            <a:r>
              <a:rPr lang="en-IN"/>
              <a:t> 19ADPN6601-Innovative and Creative project</a:t>
            </a:r>
          </a:p>
        </p:txBody>
      </p:sp>
    </p:spTree>
    <p:extLst>
      <p:ext uri="{BB962C8B-B14F-4D97-AF65-F5344CB8AC3E}">
        <p14:creationId xmlns:p14="http://schemas.microsoft.com/office/powerpoint/2010/main" val="1507896470"/>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2021</Words>
  <Application>Microsoft Office PowerPoint</Application>
  <PresentationFormat>On-screen Show (4:3)</PresentationFormat>
  <Paragraphs>269</Paragraphs>
  <Slides>27</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Helvetica</vt:lpstr>
      <vt:lpstr>Libre Baskerville</vt:lpstr>
      <vt:lpstr>Libre Franklin</vt:lpstr>
      <vt:lpstr>Noto Sans Symbols</vt:lpstr>
      <vt:lpstr>Söhne</vt:lpstr>
      <vt:lpstr>Times New Roman</vt:lpstr>
      <vt:lpstr>Wingdings</vt:lpstr>
      <vt:lpstr>Wingdings 2</vt:lpstr>
      <vt:lpstr>Equity</vt:lpstr>
      <vt:lpstr>PowerPoint Presentation</vt:lpstr>
      <vt:lpstr>Contents</vt:lpstr>
      <vt:lpstr>Problem Statement</vt:lpstr>
      <vt:lpstr>Literature Identified and Findings </vt:lpstr>
      <vt:lpstr>1. Pandas </vt:lpstr>
      <vt:lpstr>2. Numpy </vt:lpstr>
      <vt:lpstr>3.Logistic regression</vt:lpstr>
      <vt:lpstr>4.Linear regression</vt:lpstr>
      <vt:lpstr>PowerPoint Presentation</vt:lpstr>
      <vt:lpstr>PowerPoint Presentation</vt:lpstr>
      <vt:lpstr>PowerPoint Presentation</vt:lpstr>
      <vt:lpstr>PowerPoint Presentation</vt:lpstr>
      <vt:lpstr>Objective</vt:lpstr>
      <vt:lpstr>Block Diagram</vt:lpstr>
      <vt:lpstr>Module Description</vt:lpstr>
      <vt:lpstr>PowerPoint Presentation</vt:lpstr>
      <vt:lpstr>Requirements</vt:lpstr>
      <vt:lpstr>Data Set</vt:lpstr>
      <vt:lpstr>PowerPoint Presentation</vt:lpstr>
      <vt:lpstr>Summary about data set</vt:lpstr>
      <vt:lpstr>Reference </vt:lpstr>
      <vt:lpstr>Reference </vt:lpstr>
      <vt:lpstr>Online Certification Courses</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Viswa</dc:creator>
  <cp:lastModifiedBy>VISWANATHAN R</cp:lastModifiedBy>
  <cp:revision>29</cp:revision>
  <dcterms:modified xsi:type="dcterms:W3CDTF">2024-04-23T10:41:02Z</dcterms:modified>
</cp:coreProperties>
</file>