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7" d="100"/>
          <a:sy n="67"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1E6099A-C74E-4FB4-A5AA-8F0E5BAF9CA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69816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E6099A-C74E-4FB4-A5AA-8F0E5BAF9CA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107737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E6099A-C74E-4FB4-A5AA-8F0E5BAF9CA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276308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E6099A-C74E-4FB4-A5AA-8F0E5BAF9CA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68213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E6099A-C74E-4FB4-A5AA-8F0E5BAF9CA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227885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1E6099A-C74E-4FB4-A5AA-8F0E5BAF9CA8}"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20427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1E6099A-C74E-4FB4-A5AA-8F0E5BAF9CA8}" type="datetimeFigureOut">
              <a:rPr lang="en-IN" smtClean="0"/>
              <a:t>25-01-2024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423614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1E6099A-C74E-4FB4-A5AA-8F0E5BAF9CA8}" type="datetimeFigureOut">
              <a:rPr lang="en-IN" smtClean="0"/>
              <a:t>25-01-2024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2018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6099A-C74E-4FB4-A5AA-8F0E5BAF9CA8}" type="datetimeFigureOut">
              <a:rPr lang="en-IN" smtClean="0"/>
              <a:t>25-01-2024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181280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E6099A-C74E-4FB4-A5AA-8F0E5BAF9CA8}"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263841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E6099A-C74E-4FB4-A5AA-8F0E5BAF9CA8}"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2ED2A-F693-435C-9533-880A713170B2}" type="slidenum">
              <a:rPr lang="en-IN" smtClean="0"/>
              <a:t>‹#›</a:t>
            </a:fld>
            <a:endParaRPr lang="en-IN"/>
          </a:p>
        </p:txBody>
      </p:sp>
    </p:spTree>
    <p:extLst>
      <p:ext uri="{BB962C8B-B14F-4D97-AF65-F5344CB8AC3E}">
        <p14:creationId xmlns:p14="http://schemas.microsoft.com/office/powerpoint/2010/main" val="303432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6099A-C74E-4FB4-A5AA-8F0E5BAF9CA8}" type="datetimeFigureOut">
              <a:rPr lang="en-IN" smtClean="0"/>
              <a:t>25-01-2024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2ED2A-F693-435C-9533-880A713170B2}" type="slidenum">
              <a:rPr lang="en-IN" smtClean="0"/>
              <a:t>‹#›</a:t>
            </a:fld>
            <a:endParaRPr lang="en-IN"/>
          </a:p>
        </p:txBody>
      </p:sp>
    </p:spTree>
    <p:extLst>
      <p:ext uri="{BB962C8B-B14F-4D97-AF65-F5344CB8AC3E}">
        <p14:creationId xmlns:p14="http://schemas.microsoft.com/office/powerpoint/2010/main" val="4161639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08189"/>
            <a:ext cx="12192000" cy="2387600"/>
          </a:xfrm>
          <a:solidFill>
            <a:schemeClr val="bg2"/>
          </a:solidFill>
        </p:spPr>
        <p:txBody>
          <a:bodyPr>
            <a:normAutofit/>
          </a:bodyPr>
          <a:lstStyle/>
          <a:p>
            <a:r>
              <a:rPr lang="en-US" dirty="0" smtClean="0">
                <a:latin typeface="Bahnschrift Condensed" panose="020B0502040204020203" pitchFamily="34" charset="0"/>
              </a:rPr>
              <a:t>Data </a:t>
            </a:r>
            <a:r>
              <a:rPr lang="en-US" dirty="0">
                <a:latin typeface="Bahnschrift Condensed" panose="020B0502040204020203" pitchFamily="34" charset="0"/>
              </a:rPr>
              <a:t>Analysis and Insights for different page Optimization</a:t>
            </a:r>
            <a:endParaRPr lang="en-IN" dirty="0">
              <a:latin typeface="Bahnschrift Condensed" panose="020B0502040204020203" pitchFamily="34" charset="0"/>
            </a:endParaRPr>
          </a:p>
        </p:txBody>
      </p:sp>
    </p:spTree>
    <p:extLst>
      <p:ext uri="{BB962C8B-B14F-4D97-AF65-F5344CB8AC3E}">
        <p14:creationId xmlns:p14="http://schemas.microsoft.com/office/powerpoint/2010/main" val="1494296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1049338"/>
          </a:xfrm>
          <a:solidFill>
            <a:schemeClr val="bg2"/>
          </a:solidFill>
        </p:spPr>
        <p:txBody>
          <a:bodyPr/>
          <a:lstStyle/>
          <a:p>
            <a:pPr algn="ctr"/>
            <a:r>
              <a:rPr lang="en-US" dirty="0" smtClean="0"/>
              <a:t>Top 10 Language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779" y="1414464"/>
            <a:ext cx="10276442" cy="4746625"/>
          </a:xfrm>
        </p:spPr>
      </p:pic>
      <p:sp>
        <p:nvSpPr>
          <p:cNvPr id="3" name="TextBox 2"/>
          <p:cNvSpPr txBox="1"/>
          <p:nvPr/>
        </p:nvSpPr>
        <p:spPr>
          <a:xfrm>
            <a:off x="126697" y="6161089"/>
            <a:ext cx="12112611" cy="400110"/>
          </a:xfrm>
          <a:prstGeom prst="rect">
            <a:avLst/>
          </a:prstGeom>
          <a:noFill/>
        </p:spPr>
        <p:txBody>
          <a:bodyPr wrap="none" rtlCol="0">
            <a:spAutoFit/>
          </a:bodyPr>
          <a:lstStyle/>
          <a:p>
            <a:r>
              <a:rPr lang="en-US" sz="2000" dirty="0">
                <a:solidFill>
                  <a:srgbClr val="0070C0"/>
                </a:solidFill>
              </a:rPr>
              <a:t>E</a:t>
            </a:r>
            <a:r>
              <a:rPr lang="en-US" sz="2000" dirty="0" smtClean="0">
                <a:solidFill>
                  <a:srgbClr val="0070C0"/>
                </a:solidFill>
              </a:rPr>
              <a:t>nglish </a:t>
            </a:r>
            <a:r>
              <a:rPr lang="en-US" sz="2000" dirty="0">
                <a:solidFill>
                  <a:srgbClr val="0070C0"/>
                </a:solidFill>
              </a:rPr>
              <a:t>is the popular language for the user and new users. so we have to put our application's default </a:t>
            </a:r>
            <a:r>
              <a:rPr lang="en-US" sz="2000" dirty="0" smtClean="0">
                <a:solidFill>
                  <a:srgbClr val="0070C0"/>
                </a:solidFill>
              </a:rPr>
              <a:t>language</a:t>
            </a:r>
            <a:endParaRPr lang="en-IN" sz="2000" dirty="0">
              <a:solidFill>
                <a:srgbClr val="0070C0"/>
              </a:solidFill>
            </a:endParaRPr>
          </a:p>
        </p:txBody>
      </p:sp>
    </p:spTree>
    <p:extLst>
      <p:ext uri="{BB962C8B-B14F-4D97-AF65-F5344CB8AC3E}">
        <p14:creationId xmlns:p14="http://schemas.microsoft.com/office/powerpoint/2010/main" val="2341731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992188"/>
          </a:xfrm>
          <a:solidFill>
            <a:schemeClr val="bg2"/>
          </a:solidFill>
        </p:spPr>
        <p:txBody>
          <a:bodyPr/>
          <a:lstStyle/>
          <a:p>
            <a:pPr algn="ctr"/>
            <a:r>
              <a:rPr lang="en-US" dirty="0" smtClean="0"/>
              <a:t>Session Google Ads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325" y="1506018"/>
            <a:ext cx="11083411" cy="4266132"/>
          </a:xfrm>
        </p:spPr>
      </p:pic>
      <p:sp>
        <p:nvSpPr>
          <p:cNvPr id="3" name="TextBox 2"/>
          <p:cNvSpPr txBox="1"/>
          <p:nvPr/>
        </p:nvSpPr>
        <p:spPr>
          <a:xfrm>
            <a:off x="1943101" y="6029325"/>
            <a:ext cx="7645234" cy="461665"/>
          </a:xfrm>
          <a:prstGeom prst="rect">
            <a:avLst/>
          </a:prstGeom>
          <a:noFill/>
        </p:spPr>
        <p:txBody>
          <a:bodyPr wrap="none" rtlCol="0">
            <a:spAutoFit/>
          </a:bodyPr>
          <a:lstStyle/>
          <a:p>
            <a:r>
              <a:rPr lang="en-US" sz="2400" dirty="0">
                <a:solidFill>
                  <a:srgbClr val="0070C0"/>
                </a:solidFill>
              </a:rPr>
              <a:t>We can improve or keep maintain the area of user's interest</a:t>
            </a:r>
            <a:endParaRPr lang="en-IN" sz="2400" dirty="0">
              <a:solidFill>
                <a:srgbClr val="0070C0"/>
              </a:solidFill>
            </a:endParaRPr>
          </a:p>
        </p:txBody>
      </p:sp>
    </p:spTree>
    <p:extLst>
      <p:ext uri="{BB962C8B-B14F-4D97-AF65-F5344CB8AC3E}">
        <p14:creationId xmlns:p14="http://schemas.microsoft.com/office/powerpoint/2010/main" val="302646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977900"/>
          </a:xfrm>
          <a:solidFill>
            <a:schemeClr val="bg2"/>
          </a:solidFill>
        </p:spPr>
        <p:txBody>
          <a:bodyPr/>
          <a:lstStyle/>
          <a:p>
            <a:pPr algn="ctr"/>
            <a:r>
              <a:rPr lang="en-US" dirty="0" smtClean="0"/>
              <a:t>Cost Invested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023" y="1468438"/>
            <a:ext cx="10523902" cy="4289425"/>
          </a:xfrm>
        </p:spPr>
      </p:pic>
      <p:sp>
        <p:nvSpPr>
          <p:cNvPr id="3" name="TextBox 2"/>
          <p:cNvSpPr txBox="1"/>
          <p:nvPr/>
        </p:nvSpPr>
        <p:spPr>
          <a:xfrm>
            <a:off x="2000250" y="6157913"/>
            <a:ext cx="184731" cy="369332"/>
          </a:xfrm>
          <a:prstGeom prst="rect">
            <a:avLst/>
          </a:prstGeom>
          <a:noFill/>
        </p:spPr>
        <p:txBody>
          <a:bodyPr wrap="none" rtlCol="0">
            <a:spAutoFit/>
          </a:bodyPr>
          <a:lstStyle/>
          <a:p>
            <a:endParaRPr lang="en-IN" dirty="0"/>
          </a:p>
        </p:txBody>
      </p:sp>
      <p:sp>
        <p:nvSpPr>
          <p:cNvPr id="5" name="TextBox 4"/>
          <p:cNvSpPr txBox="1"/>
          <p:nvPr/>
        </p:nvSpPr>
        <p:spPr>
          <a:xfrm>
            <a:off x="4357688" y="6065580"/>
            <a:ext cx="2502801" cy="461665"/>
          </a:xfrm>
          <a:prstGeom prst="rect">
            <a:avLst/>
          </a:prstGeom>
          <a:noFill/>
        </p:spPr>
        <p:txBody>
          <a:bodyPr wrap="none" rtlCol="0">
            <a:spAutoFit/>
          </a:bodyPr>
          <a:lstStyle/>
          <a:p>
            <a:r>
              <a:rPr lang="en-US" sz="2400" dirty="0" smtClean="0">
                <a:solidFill>
                  <a:srgbClr val="0070C0"/>
                </a:solidFill>
              </a:rPr>
              <a:t>Conversion report </a:t>
            </a:r>
            <a:endParaRPr lang="en-IN" sz="2400" dirty="0">
              <a:solidFill>
                <a:srgbClr val="0070C0"/>
              </a:solidFill>
            </a:endParaRPr>
          </a:p>
        </p:txBody>
      </p:sp>
    </p:spTree>
    <p:extLst>
      <p:ext uri="{BB962C8B-B14F-4D97-AF65-F5344CB8AC3E}">
        <p14:creationId xmlns:p14="http://schemas.microsoft.com/office/powerpoint/2010/main" val="3826254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chemeClr val="bg2"/>
          </a:solidFill>
        </p:spPr>
        <p:txBody>
          <a:bodyPr/>
          <a:lstStyle/>
          <a:p>
            <a:r>
              <a:rPr lang="en-US" dirty="0" smtClean="0"/>
              <a:t>Recommendation</a:t>
            </a:r>
            <a:endParaRPr lang="en-IN" dirty="0"/>
          </a:p>
        </p:txBody>
      </p:sp>
      <p:sp>
        <p:nvSpPr>
          <p:cNvPr id="3" name="Content Placeholder 2"/>
          <p:cNvSpPr>
            <a:spLocks noGrp="1"/>
          </p:cNvSpPr>
          <p:nvPr>
            <p:ph idx="1"/>
          </p:nvPr>
        </p:nvSpPr>
        <p:spPr>
          <a:xfrm>
            <a:off x="114300" y="1800225"/>
            <a:ext cx="11239500" cy="4376738"/>
          </a:xfrm>
        </p:spPr>
        <p:txBody>
          <a:bodyPr/>
          <a:lstStyle/>
          <a:p>
            <a:r>
              <a:rPr lang="en-US" dirty="0" smtClean="0">
                <a:solidFill>
                  <a:srgbClr val="0070C0"/>
                </a:solidFill>
              </a:rPr>
              <a:t>Traffic Report</a:t>
            </a:r>
          </a:p>
          <a:p>
            <a:r>
              <a:rPr lang="en-US" dirty="0" smtClean="0"/>
              <a:t>Strengthen </a:t>
            </a:r>
            <a:r>
              <a:rPr lang="en-US" dirty="0"/>
              <a:t>brand recognition to boost direct traffic. Optimize paid search campaigns and prioritize social media engagement to tap into their full potential. Regularly monitor traffic sources and adapt strategies to achieve sustainable growth and success</a:t>
            </a:r>
            <a:r>
              <a:rPr lang="en-US" dirty="0" smtClean="0"/>
              <a:t>.</a:t>
            </a:r>
          </a:p>
          <a:p>
            <a:r>
              <a:rPr lang="en-US" dirty="0" smtClean="0">
                <a:solidFill>
                  <a:srgbClr val="0070C0"/>
                </a:solidFill>
              </a:rPr>
              <a:t>Gender Report</a:t>
            </a:r>
          </a:p>
          <a:p>
            <a:r>
              <a:rPr lang="en-US" dirty="0"/>
              <a:t>User Gender percentage-wise report. already discuss the unidentified category by "Unknown" have to be </a:t>
            </a:r>
            <a:r>
              <a:rPr lang="en-US" dirty="0" smtClean="0"/>
              <a:t>clear</a:t>
            </a:r>
            <a:endParaRPr lang="en-IN" dirty="0"/>
          </a:p>
        </p:txBody>
      </p:sp>
    </p:spTree>
    <p:extLst>
      <p:ext uri="{BB962C8B-B14F-4D97-AF65-F5344CB8AC3E}">
        <p14:creationId xmlns:p14="http://schemas.microsoft.com/office/powerpoint/2010/main" val="346509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49375"/>
          </a:xfrm>
          <a:solidFill>
            <a:schemeClr val="bg2"/>
          </a:solidFill>
        </p:spPr>
        <p:txBody>
          <a:bodyPr/>
          <a:lstStyle/>
          <a:p>
            <a:r>
              <a:rPr lang="en-US" dirty="0"/>
              <a:t>Recommendation</a:t>
            </a:r>
            <a:endParaRPr lang="en-IN" dirty="0"/>
          </a:p>
        </p:txBody>
      </p:sp>
      <p:sp>
        <p:nvSpPr>
          <p:cNvPr id="3" name="Content Placeholder 2"/>
          <p:cNvSpPr>
            <a:spLocks noGrp="1"/>
          </p:cNvSpPr>
          <p:nvPr>
            <p:ph idx="1"/>
          </p:nvPr>
        </p:nvSpPr>
        <p:spPr>
          <a:xfrm>
            <a:off x="0" y="1843087"/>
            <a:ext cx="11530013" cy="4729163"/>
          </a:xfrm>
        </p:spPr>
        <p:txBody>
          <a:bodyPr/>
          <a:lstStyle/>
          <a:p>
            <a:r>
              <a:rPr lang="en-US" dirty="0" smtClean="0">
                <a:solidFill>
                  <a:srgbClr val="0070C0"/>
                </a:solidFill>
              </a:rPr>
              <a:t>Language</a:t>
            </a:r>
          </a:p>
          <a:p>
            <a:r>
              <a:rPr lang="en-US" dirty="0"/>
              <a:t>English is the popular language for the user and new users. so we have to put our </a:t>
            </a:r>
            <a:r>
              <a:rPr lang="en-US" dirty="0" smtClean="0"/>
              <a:t>application's </a:t>
            </a:r>
            <a:r>
              <a:rPr lang="en-US" dirty="0"/>
              <a:t>default language English</a:t>
            </a:r>
            <a:r>
              <a:rPr lang="en-US" dirty="0" smtClean="0"/>
              <a:t>.</a:t>
            </a:r>
          </a:p>
          <a:p>
            <a:r>
              <a:rPr lang="en-US" dirty="0">
                <a:solidFill>
                  <a:srgbClr val="0070C0"/>
                </a:solidFill>
              </a:rPr>
              <a:t>Top 10 interests of users</a:t>
            </a:r>
          </a:p>
          <a:p>
            <a:r>
              <a:rPr lang="en-US" dirty="0"/>
              <a:t>We can improve or keep maintain the area of user's interest. Most of the users and new users are using the app for shopping, media &amp; entertainment comic and animation fans, and technology</a:t>
            </a:r>
            <a:endParaRPr lang="en-IN" dirty="0"/>
          </a:p>
        </p:txBody>
      </p:sp>
    </p:spTree>
    <p:extLst>
      <p:ext uri="{BB962C8B-B14F-4D97-AF65-F5344CB8AC3E}">
        <p14:creationId xmlns:p14="http://schemas.microsoft.com/office/powerpoint/2010/main" val="314545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6375"/>
            <a:ext cx="11453842" cy="4186237"/>
          </a:xfrm>
        </p:spPr>
      </p:pic>
      <p:sp>
        <p:nvSpPr>
          <p:cNvPr id="3" name="Title 2"/>
          <p:cNvSpPr>
            <a:spLocks noGrp="1"/>
          </p:cNvSpPr>
          <p:nvPr>
            <p:ph type="title"/>
          </p:nvPr>
        </p:nvSpPr>
        <p:spPr>
          <a:xfrm>
            <a:off x="0" y="150812"/>
            <a:ext cx="12192000" cy="1325563"/>
          </a:xfrm>
          <a:solidFill>
            <a:schemeClr val="bg2"/>
          </a:solidFill>
        </p:spPr>
        <p:txBody>
          <a:bodyPr/>
          <a:lstStyle/>
          <a:p>
            <a:pPr algn="ctr"/>
            <a:r>
              <a:rPr lang="en-US" dirty="0" smtClean="0"/>
              <a:t>User Acquisition Insights</a:t>
            </a:r>
            <a:endParaRPr lang="en-IN" dirty="0"/>
          </a:p>
        </p:txBody>
      </p:sp>
      <p:sp>
        <p:nvSpPr>
          <p:cNvPr id="6" name="TextBox 5"/>
          <p:cNvSpPr txBox="1"/>
          <p:nvPr/>
        </p:nvSpPr>
        <p:spPr>
          <a:xfrm>
            <a:off x="1814514" y="5986461"/>
            <a:ext cx="8872536" cy="461665"/>
          </a:xfrm>
          <a:prstGeom prst="rect">
            <a:avLst/>
          </a:prstGeom>
          <a:noFill/>
        </p:spPr>
        <p:txBody>
          <a:bodyPr wrap="square" rtlCol="0">
            <a:spAutoFit/>
          </a:bodyPr>
          <a:lstStyle/>
          <a:p>
            <a:r>
              <a:rPr lang="en-US" sz="2400" dirty="0">
                <a:solidFill>
                  <a:srgbClr val="0070C0"/>
                </a:solidFill>
              </a:rPr>
              <a:t>Display has been the most successful channel for acquiring new users</a:t>
            </a:r>
            <a:r>
              <a:rPr lang="en-US" sz="2400" dirty="0" smtClean="0">
                <a:solidFill>
                  <a:srgbClr val="0070C0"/>
                </a:solidFill>
              </a:rPr>
              <a:t> </a:t>
            </a:r>
            <a:endParaRPr lang="en-IN" sz="2400" dirty="0">
              <a:solidFill>
                <a:srgbClr val="0070C0"/>
              </a:solidFill>
            </a:endParaRPr>
          </a:p>
        </p:txBody>
      </p:sp>
    </p:spTree>
    <p:extLst>
      <p:ext uri="{BB962C8B-B14F-4D97-AF65-F5344CB8AC3E}">
        <p14:creationId xmlns:p14="http://schemas.microsoft.com/office/powerpoint/2010/main" val="4066093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192213"/>
          </a:xfrm>
          <a:solidFill>
            <a:schemeClr val="bg2"/>
          </a:solidFill>
        </p:spPr>
        <p:txBody>
          <a:bodyPr/>
          <a:lstStyle/>
          <a:p>
            <a:pPr algn="ctr"/>
            <a:r>
              <a:rPr lang="en-US" dirty="0" smtClean="0"/>
              <a:t>Traffic Insights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037" y="1557338"/>
            <a:ext cx="10515600" cy="3910012"/>
          </a:xfrm>
        </p:spPr>
      </p:pic>
      <p:sp>
        <p:nvSpPr>
          <p:cNvPr id="3" name="TextBox 2"/>
          <p:cNvSpPr txBox="1"/>
          <p:nvPr/>
        </p:nvSpPr>
        <p:spPr>
          <a:xfrm>
            <a:off x="1409700" y="5972174"/>
            <a:ext cx="9786937" cy="461665"/>
          </a:xfrm>
          <a:prstGeom prst="rect">
            <a:avLst/>
          </a:prstGeom>
          <a:noFill/>
        </p:spPr>
        <p:txBody>
          <a:bodyPr wrap="square" rtlCol="0">
            <a:spAutoFit/>
          </a:bodyPr>
          <a:lstStyle/>
          <a:p>
            <a:r>
              <a:rPr lang="en-IN" dirty="0">
                <a:solidFill>
                  <a:srgbClr val="0070C0"/>
                </a:solidFill>
              </a:rPr>
              <a:t> </a:t>
            </a:r>
            <a:r>
              <a:rPr lang="en-IN" sz="2400" dirty="0" smtClean="0">
                <a:solidFill>
                  <a:srgbClr val="0070C0"/>
                </a:solidFill>
              </a:rPr>
              <a:t>Unassigned</a:t>
            </a:r>
            <a:r>
              <a:rPr lang="fr-FR" sz="2400" dirty="0" smtClean="0">
                <a:solidFill>
                  <a:srgbClr val="0070C0"/>
                </a:solidFill>
              </a:rPr>
              <a:t> </a:t>
            </a:r>
            <a:r>
              <a:rPr lang="en-US" sz="2400" dirty="0">
                <a:solidFill>
                  <a:srgbClr val="0070C0"/>
                </a:solidFill>
              </a:rPr>
              <a:t>has been the most successful channel for acquiring new users </a:t>
            </a:r>
            <a:endParaRPr lang="en-IN" sz="2400" dirty="0"/>
          </a:p>
        </p:txBody>
      </p:sp>
    </p:spTree>
    <p:extLst>
      <p:ext uri="{BB962C8B-B14F-4D97-AF65-F5344CB8AC3E}">
        <p14:creationId xmlns:p14="http://schemas.microsoft.com/office/powerpoint/2010/main" val="3140766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a:solidFill>
            <a:schemeClr val="bg2"/>
          </a:solidFill>
        </p:spPr>
        <p:txBody>
          <a:bodyPr/>
          <a:lstStyle/>
          <a:p>
            <a:pPr algn="ctr"/>
            <a:r>
              <a:rPr lang="en-US" dirty="0" smtClean="0"/>
              <a:t>Top 10 Pages path &amp; Screen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425" y="1690688"/>
            <a:ext cx="9686925" cy="4081462"/>
          </a:xfrm>
        </p:spPr>
      </p:pic>
      <p:sp>
        <p:nvSpPr>
          <p:cNvPr id="3" name="TextBox 2"/>
          <p:cNvSpPr txBox="1"/>
          <p:nvPr/>
        </p:nvSpPr>
        <p:spPr>
          <a:xfrm>
            <a:off x="3486152" y="6157914"/>
            <a:ext cx="6231654" cy="523220"/>
          </a:xfrm>
          <a:prstGeom prst="rect">
            <a:avLst/>
          </a:prstGeom>
          <a:noFill/>
        </p:spPr>
        <p:txBody>
          <a:bodyPr wrap="square" rtlCol="0">
            <a:spAutoFit/>
          </a:bodyPr>
          <a:lstStyle/>
          <a:p>
            <a:r>
              <a:rPr lang="en-US" sz="2800" dirty="0">
                <a:solidFill>
                  <a:srgbClr val="0070C0"/>
                </a:solidFill>
              </a:rPr>
              <a:t>Flutter is the highest at 1,56,708</a:t>
            </a:r>
            <a:r>
              <a:rPr lang="en-US" dirty="0"/>
              <a:t>.</a:t>
            </a:r>
            <a:endParaRPr lang="en-IN" dirty="0"/>
          </a:p>
        </p:txBody>
      </p:sp>
    </p:spTree>
    <p:extLst>
      <p:ext uri="{BB962C8B-B14F-4D97-AF65-F5344CB8AC3E}">
        <p14:creationId xmlns:p14="http://schemas.microsoft.com/office/powerpoint/2010/main" val="7089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1106488"/>
          </a:xfrm>
          <a:solidFill>
            <a:schemeClr val="bg2"/>
          </a:solidFill>
        </p:spPr>
        <p:txBody>
          <a:bodyPr/>
          <a:lstStyle/>
          <a:p>
            <a:pPr algn="ctr"/>
            <a:r>
              <a:rPr lang="en-US" dirty="0" smtClean="0"/>
              <a:t>Below 10 Pages and Screen Views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997" y="1471614"/>
            <a:ext cx="10895091" cy="4614861"/>
          </a:xfrm>
        </p:spPr>
      </p:pic>
      <p:sp>
        <p:nvSpPr>
          <p:cNvPr id="3" name="TextBox 2"/>
          <p:cNvSpPr txBox="1"/>
          <p:nvPr/>
        </p:nvSpPr>
        <p:spPr>
          <a:xfrm>
            <a:off x="1300163" y="6243637"/>
            <a:ext cx="9935329" cy="461665"/>
          </a:xfrm>
          <a:prstGeom prst="rect">
            <a:avLst/>
          </a:prstGeom>
          <a:noFill/>
        </p:spPr>
        <p:txBody>
          <a:bodyPr wrap="square" rtlCol="0">
            <a:spAutoFit/>
          </a:bodyPr>
          <a:lstStyle/>
          <a:p>
            <a:r>
              <a:rPr lang="en-US" sz="2400" dirty="0">
                <a:solidFill>
                  <a:srgbClr val="0070C0"/>
                </a:solidFill>
              </a:rPr>
              <a:t>Below 10 pages and screens by views. that should be controlled or Optimized</a:t>
            </a:r>
            <a:endParaRPr lang="en-IN" sz="2400" dirty="0">
              <a:solidFill>
                <a:srgbClr val="0070C0"/>
              </a:solidFill>
            </a:endParaRPr>
          </a:p>
        </p:txBody>
      </p:sp>
    </p:spTree>
    <p:extLst>
      <p:ext uri="{BB962C8B-B14F-4D97-AF65-F5344CB8AC3E}">
        <p14:creationId xmlns:p14="http://schemas.microsoft.com/office/powerpoint/2010/main" val="252409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5113"/>
            <a:ext cx="12192000" cy="1149350"/>
          </a:xfrm>
          <a:solidFill>
            <a:schemeClr val="bg2"/>
          </a:solidFill>
        </p:spPr>
        <p:txBody>
          <a:bodyPr/>
          <a:lstStyle/>
          <a:p>
            <a:pPr algn="ctr"/>
            <a:r>
              <a:rPr lang="en-US" dirty="0" smtClean="0"/>
              <a:t>Top 10 Country installed application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82" y="1597025"/>
            <a:ext cx="11390010" cy="4546599"/>
          </a:xfrm>
        </p:spPr>
      </p:pic>
      <p:sp>
        <p:nvSpPr>
          <p:cNvPr id="5" name="TextBox 4"/>
          <p:cNvSpPr txBox="1"/>
          <p:nvPr/>
        </p:nvSpPr>
        <p:spPr>
          <a:xfrm>
            <a:off x="300982" y="6143624"/>
            <a:ext cx="11891018" cy="461665"/>
          </a:xfrm>
          <a:prstGeom prst="rect">
            <a:avLst/>
          </a:prstGeom>
          <a:noFill/>
        </p:spPr>
        <p:txBody>
          <a:bodyPr wrap="square" rtlCol="0">
            <a:spAutoFit/>
          </a:bodyPr>
          <a:lstStyle/>
          <a:p>
            <a:r>
              <a:rPr lang="en-US" sz="2400" dirty="0" err="1" smtClean="0">
                <a:solidFill>
                  <a:srgbClr val="0070C0"/>
                </a:solidFill>
              </a:rPr>
              <a:t>india</a:t>
            </a:r>
            <a:r>
              <a:rPr lang="en-US" sz="2400" dirty="0" smtClean="0">
                <a:solidFill>
                  <a:srgbClr val="0070C0"/>
                </a:solidFill>
              </a:rPr>
              <a:t> </a:t>
            </a:r>
            <a:r>
              <a:rPr lang="en-US" sz="2400" dirty="0">
                <a:solidFill>
                  <a:srgbClr val="0070C0"/>
                </a:solidFill>
              </a:rPr>
              <a:t>is the Top country that has the highest number of users and new users, 23024 and 22528</a:t>
            </a:r>
            <a:r>
              <a:rPr lang="en-US" sz="2400" dirty="0" smtClean="0">
                <a:solidFill>
                  <a:srgbClr val="0070C0"/>
                </a:solidFill>
              </a:rPr>
              <a:t> </a:t>
            </a:r>
            <a:endParaRPr lang="en-IN" sz="2400" dirty="0">
              <a:solidFill>
                <a:srgbClr val="0070C0"/>
              </a:solidFill>
            </a:endParaRPr>
          </a:p>
        </p:txBody>
      </p:sp>
    </p:spTree>
    <p:extLst>
      <p:ext uri="{BB962C8B-B14F-4D97-AF65-F5344CB8AC3E}">
        <p14:creationId xmlns:p14="http://schemas.microsoft.com/office/powerpoint/2010/main" val="3301224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906463"/>
          </a:xfrm>
          <a:solidFill>
            <a:schemeClr val="bg2"/>
          </a:solidFill>
        </p:spPr>
        <p:txBody>
          <a:bodyPr/>
          <a:lstStyle/>
          <a:p>
            <a:pPr algn="ctr"/>
            <a:r>
              <a:rPr lang="en-US" dirty="0" smtClean="0"/>
              <a:t>Top 10 Cities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454" y="1397000"/>
            <a:ext cx="10895091" cy="4289425"/>
          </a:xfrm>
        </p:spPr>
      </p:pic>
      <p:sp>
        <p:nvSpPr>
          <p:cNvPr id="3" name="TextBox 2"/>
          <p:cNvSpPr txBox="1"/>
          <p:nvPr/>
        </p:nvSpPr>
        <p:spPr>
          <a:xfrm>
            <a:off x="1300162" y="5811837"/>
            <a:ext cx="11787187" cy="461665"/>
          </a:xfrm>
          <a:prstGeom prst="rect">
            <a:avLst/>
          </a:prstGeom>
          <a:noFill/>
        </p:spPr>
        <p:txBody>
          <a:bodyPr wrap="square" rtlCol="0">
            <a:spAutoFit/>
          </a:bodyPr>
          <a:lstStyle/>
          <a:p>
            <a:r>
              <a:rPr lang="en-US" sz="2400" dirty="0" smtClean="0">
                <a:solidFill>
                  <a:srgbClr val="0070C0"/>
                </a:solidFill>
              </a:rPr>
              <a:t>Bengaluru </a:t>
            </a:r>
            <a:r>
              <a:rPr lang="en-US" sz="2400" dirty="0">
                <a:solidFill>
                  <a:srgbClr val="0070C0"/>
                </a:solidFill>
              </a:rPr>
              <a:t>is the Top </a:t>
            </a:r>
            <a:r>
              <a:rPr lang="en-US" sz="2400" dirty="0" smtClean="0">
                <a:solidFill>
                  <a:srgbClr val="0070C0"/>
                </a:solidFill>
              </a:rPr>
              <a:t>city </a:t>
            </a:r>
            <a:r>
              <a:rPr lang="en-US" sz="2400" dirty="0">
                <a:solidFill>
                  <a:srgbClr val="0070C0"/>
                </a:solidFill>
              </a:rPr>
              <a:t>that has the highest number of users and </a:t>
            </a:r>
            <a:r>
              <a:rPr lang="en-US" sz="2400" dirty="0" smtClean="0">
                <a:solidFill>
                  <a:srgbClr val="0070C0"/>
                </a:solidFill>
              </a:rPr>
              <a:t>new</a:t>
            </a:r>
            <a:endParaRPr lang="en-IN" sz="2400" dirty="0">
              <a:solidFill>
                <a:srgbClr val="0070C0"/>
              </a:solidFill>
            </a:endParaRPr>
          </a:p>
        </p:txBody>
      </p:sp>
    </p:spTree>
    <p:extLst>
      <p:ext uri="{BB962C8B-B14F-4D97-AF65-F5344CB8AC3E}">
        <p14:creationId xmlns:p14="http://schemas.microsoft.com/office/powerpoint/2010/main" val="31997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5113"/>
            <a:ext cx="12192000" cy="1063625"/>
          </a:xfrm>
          <a:solidFill>
            <a:schemeClr val="bg2"/>
          </a:solidFill>
        </p:spPr>
        <p:txBody>
          <a:bodyPr/>
          <a:lstStyle/>
          <a:p>
            <a:pPr algn="ctr"/>
            <a:r>
              <a:rPr lang="en-US" dirty="0" smtClean="0"/>
              <a:t>Gender Report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2" y="1328738"/>
            <a:ext cx="11877676" cy="4071937"/>
          </a:xfrm>
        </p:spPr>
      </p:pic>
    </p:spTree>
    <p:extLst>
      <p:ext uri="{BB962C8B-B14F-4D97-AF65-F5344CB8AC3E}">
        <p14:creationId xmlns:p14="http://schemas.microsoft.com/office/powerpoint/2010/main" val="1277405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0839"/>
            <a:ext cx="12192000" cy="920750"/>
          </a:xfrm>
          <a:solidFill>
            <a:schemeClr val="bg2"/>
          </a:solidFill>
        </p:spPr>
        <p:txBody>
          <a:bodyPr/>
          <a:lstStyle/>
          <a:p>
            <a:pPr algn="ctr"/>
            <a:r>
              <a:rPr lang="en-US" dirty="0" smtClean="0"/>
              <a:t>Top 10 Interest Users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454" y="1271589"/>
            <a:ext cx="10895091" cy="4603750"/>
          </a:xfrm>
        </p:spPr>
      </p:pic>
      <p:sp>
        <p:nvSpPr>
          <p:cNvPr id="3" name="TextBox 2"/>
          <p:cNvSpPr txBox="1"/>
          <p:nvPr/>
        </p:nvSpPr>
        <p:spPr>
          <a:xfrm>
            <a:off x="1814512" y="6057900"/>
            <a:ext cx="9001125" cy="461665"/>
          </a:xfrm>
          <a:prstGeom prst="rect">
            <a:avLst/>
          </a:prstGeom>
          <a:noFill/>
        </p:spPr>
        <p:txBody>
          <a:bodyPr wrap="square" rtlCol="0">
            <a:spAutoFit/>
          </a:bodyPr>
          <a:lstStyle/>
          <a:p>
            <a:r>
              <a:rPr lang="en-US" sz="2400" dirty="0" smtClean="0">
                <a:solidFill>
                  <a:srgbClr val="0070C0"/>
                </a:solidFill>
              </a:rPr>
              <a:t>Shoppers is attracting more interest in users and new users</a:t>
            </a:r>
            <a:endParaRPr lang="en-IN" sz="2400" dirty="0">
              <a:solidFill>
                <a:srgbClr val="0070C0"/>
              </a:solidFill>
            </a:endParaRPr>
          </a:p>
        </p:txBody>
      </p:sp>
    </p:spTree>
    <p:extLst>
      <p:ext uri="{BB962C8B-B14F-4D97-AF65-F5344CB8AC3E}">
        <p14:creationId xmlns:p14="http://schemas.microsoft.com/office/powerpoint/2010/main" val="4180265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283</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 Condensed</vt:lpstr>
      <vt:lpstr>Calibri</vt:lpstr>
      <vt:lpstr>Calibri Light</vt:lpstr>
      <vt:lpstr>Office Theme</vt:lpstr>
      <vt:lpstr>Data Analysis and Insights for different page Optimization</vt:lpstr>
      <vt:lpstr>User Acquisition Insights</vt:lpstr>
      <vt:lpstr>Traffic Insights</vt:lpstr>
      <vt:lpstr>Top 10 Pages path &amp; Screen</vt:lpstr>
      <vt:lpstr>Below 10 Pages and Screen Views</vt:lpstr>
      <vt:lpstr>Top 10 Country installed application</vt:lpstr>
      <vt:lpstr>Top 10 Cities</vt:lpstr>
      <vt:lpstr>Gender Report</vt:lpstr>
      <vt:lpstr>Top 10 Interest Users</vt:lpstr>
      <vt:lpstr>Top 10 Language </vt:lpstr>
      <vt:lpstr>Session Google Ads</vt:lpstr>
      <vt:lpstr>Cost Invested</vt:lpstr>
      <vt:lpstr>Recommendation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dc:creator>
  <cp:lastModifiedBy>Mr</cp:lastModifiedBy>
  <cp:revision>7</cp:revision>
  <dcterms:created xsi:type="dcterms:W3CDTF">2024-01-24T19:27:53Z</dcterms:created>
  <dcterms:modified xsi:type="dcterms:W3CDTF">2024-01-25T05:43:43Z</dcterms:modified>
</cp:coreProperties>
</file>