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6" r:id="rId9"/>
    <p:sldId id="305" r:id="rId10"/>
    <p:sldId id="304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6:00:48.5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15:58:05.68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346534" cy="2901694"/>
          </a:xfrm>
        </p:spPr>
        <p:txBody>
          <a:bodyPr anchor="b">
            <a:normAutofit/>
          </a:bodyPr>
          <a:lstStyle/>
          <a:p>
            <a:r>
              <a:rPr lang="en-US" sz="3600" dirty="0"/>
              <a:t>Knee OA Classification Using Bone Distance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Viswanathan </a:t>
            </a:r>
            <a:r>
              <a:rPr lang="en-US" sz="1600" dirty="0" err="1"/>
              <a:t>appakkudal</a:t>
            </a:r>
            <a:r>
              <a:rPr lang="en-US" sz="1600" dirty="0"/>
              <a:t> </a:t>
            </a:r>
            <a:r>
              <a:rPr lang="en-US" sz="1600" dirty="0" err="1"/>
              <a:t>ramani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461A1-38F0-4608-AAD9-C59A7C9F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What is Osteoarthritis (OA)?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C13C3-BE8B-404A-8B15-A7348B49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/>
              <a:t>Wearing down of cartilage that protects the bones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/>
              <a:t>Facts:</a:t>
            </a:r>
          </a:p>
          <a:p>
            <a:pPr>
              <a:lnSpc>
                <a:spcPct val="100000"/>
              </a:lnSpc>
            </a:pPr>
            <a:r>
              <a:rPr lang="en-US" sz="2200"/>
              <a:t>Research: People over 40 years have 90% chance of getting knee OA, if they have a small knee pain</a:t>
            </a:r>
          </a:p>
          <a:p>
            <a:pPr>
              <a:lnSpc>
                <a:spcPct val="100000"/>
              </a:lnSpc>
            </a:pPr>
            <a:r>
              <a:rPr lang="en-US" sz="2200"/>
              <a:t>OA grows gradually over years, and Orthopedists could foresee it well before years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/>
              <a:t>Causes</a:t>
            </a:r>
            <a:r>
              <a:rPr lang="en-US" sz="2200"/>
              <a:t>:</a:t>
            </a:r>
          </a:p>
          <a:p>
            <a:pPr>
              <a:lnSpc>
                <a:spcPct val="100000"/>
              </a:lnSpc>
            </a:pPr>
            <a:r>
              <a:rPr lang="en-US" sz="2200"/>
              <a:t>Less physical activity and body weight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/>
              <a:t>Managing OA:</a:t>
            </a:r>
          </a:p>
          <a:p>
            <a:pPr>
              <a:lnSpc>
                <a:spcPct val="100000"/>
              </a:lnSpc>
            </a:pPr>
            <a:r>
              <a:rPr lang="en-US" sz="2200"/>
              <a:t>Exercises recommended by Physiotherapist</a:t>
            </a:r>
          </a:p>
          <a:p>
            <a:pPr>
              <a:lnSpc>
                <a:spcPct val="100000"/>
              </a:lnSpc>
            </a:pPr>
            <a:r>
              <a:rPr lang="en-US" sz="2200"/>
              <a:t>Body weight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928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567B7-A3CE-41F0-AFAD-813F69C6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Into the CV world!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C06178D-2B60-4895-B7A9-7CCCAFAEA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9" r="27535" b="-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7949-A817-4765-8127-4FDA82B5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Dataset:</a:t>
            </a:r>
          </a:p>
          <a:p>
            <a:r>
              <a:rPr lang="en-US" b="1" dirty="0"/>
              <a:t>Features:</a:t>
            </a:r>
            <a:r>
              <a:rPr lang="en-US" dirty="0"/>
              <a:t> 160 2D images for every 193 cases with/without OA</a:t>
            </a:r>
          </a:p>
          <a:p>
            <a:r>
              <a:rPr lang="en-US" b="1" dirty="0"/>
              <a:t>Target: </a:t>
            </a:r>
            <a:r>
              <a:rPr lang="en-US" dirty="0"/>
              <a:t>65 cases with ‘A’ grade OA, and 128 cases with ‘B’ grade</a:t>
            </a:r>
          </a:p>
          <a:p>
            <a:r>
              <a:rPr lang="en-US" b="1" dirty="0"/>
              <a:t>About Images: </a:t>
            </a:r>
          </a:p>
          <a:p>
            <a:pPr lvl="1"/>
            <a:r>
              <a:rPr lang="en-US" dirty="0"/>
              <a:t>Pre-segmented images of 3D MRI images</a:t>
            </a:r>
          </a:p>
          <a:p>
            <a:pPr lvl="1"/>
            <a:r>
              <a:rPr lang="en-US" dirty="0"/>
              <a:t>Image has femur and tibia bones of every case and a tiny/large gap in-between the bones. (</a:t>
            </a:r>
            <a:r>
              <a:rPr lang="en-US" i="1" dirty="0"/>
              <a:t>In the medical world this small/large gap corresponds to the cartilage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378EB-0D48-43F0-BAFC-FFB03F15B54D}"/>
              </a:ext>
            </a:extLst>
          </p:cNvPr>
          <p:cNvSpPr txBox="1"/>
          <p:nvPr/>
        </p:nvSpPr>
        <p:spPr>
          <a:xfrm>
            <a:off x="1720645" y="2379406"/>
            <a:ext cx="102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4D59B9-1095-40FD-86A6-05A5F0F2A31F}"/>
              </a:ext>
            </a:extLst>
          </p:cNvPr>
          <p:cNvSpPr txBox="1"/>
          <p:nvPr/>
        </p:nvSpPr>
        <p:spPr>
          <a:xfrm>
            <a:off x="2231922" y="4680155"/>
            <a:ext cx="86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Tibia</a:t>
            </a:r>
          </a:p>
        </p:txBody>
      </p:sp>
    </p:spTree>
    <p:extLst>
      <p:ext uri="{BB962C8B-B14F-4D97-AF65-F5344CB8AC3E}">
        <p14:creationId xmlns:p14="http://schemas.microsoft.com/office/powerpoint/2010/main" val="279308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Diagram, schematic&#10;&#10;Description automatically generated">
            <a:extLst>
              <a:ext uri="{FF2B5EF4-FFF2-40B4-BE49-F238E27FC236}">
                <a16:creationId xmlns:a16="http://schemas.microsoft.com/office/drawing/2014/main" id="{2B066FEC-606E-4EF3-B9A1-270653D7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7" y="2108201"/>
            <a:ext cx="2950220" cy="2950220"/>
          </a:xfrm>
          <a:prstGeom prst="rect">
            <a:avLst/>
          </a:prstGeom>
        </p:spPr>
      </p:pic>
      <p:pic>
        <p:nvPicPr>
          <p:cNvPr id="47" name="Picture 46" descr="Diagram&#10;&#10;Description automatically generated">
            <a:extLst>
              <a:ext uri="{FF2B5EF4-FFF2-40B4-BE49-F238E27FC236}">
                <a16:creationId xmlns:a16="http://schemas.microsoft.com/office/drawing/2014/main" id="{E74142C7-B62F-4893-B2E4-E7A9791B9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37" y="2108201"/>
            <a:ext cx="2950220" cy="2950220"/>
          </a:xfrm>
          <a:prstGeom prst="rect">
            <a:avLst/>
          </a:prstGeom>
        </p:spPr>
      </p:pic>
      <p:pic>
        <p:nvPicPr>
          <p:cNvPr id="51" name="Picture 50" descr="Diagram&#10;&#10;Description automatically generated">
            <a:extLst>
              <a:ext uri="{FF2B5EF4-FFF2-40B4-BE49-F238E27FC236}">
                <a16:creationId xmlns:a16="http://schemas.microsoft.com/office/drawing/2014/main" id="{D47527A5-5C3D-4EDD-9F67-E41D0D3D2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37" y="2108201"/>
            <a:ext cx="2950220" cy="2950220"/>
          </a:xfrm>
          <a:prstGeom prst="rect">
            <a:avLst/>
          </a:prstGeom>
        </p:spPr>
      </p:pic>
      <p:pic>
        <p:nvPicPr>
          <p:cNvPr id="53" name="Picture 5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F1C8AEA-5A0A-404A-A357-3946D7A8C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37" y="2108201"/>
            <a:ext cx="2950220" cy="2950220"/>
          </a:xfrm>
          <a:prstGeom prst="rect">
            <a:avLst/>
          </a:prstGeom>
        </p:spPr>
      </p:pic>
      <p:pic>
        <p:nvPicPr>
          <p:cNvPr id="45" name="Picture 4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1379EA42-EC88-42AF-B252-6ABC300F4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037" y="2108201"/>
            <a:ext cx="2950220" cy="2950220"/>
          </a:xfrm>
          <a:prstGeom prst="rect">
            <a:avLst/>
          </a:prstGeom>
        </p:spPr>
      </p:pic>
      <p:sp>
        <p:nvSpPr>
          <p:cNvPr id="54" name="Title 53">
            <a:extLst>
              <a:ext uri="{FF2B5EF4-FFF2-40B4-BE49-F238E27FC236}">
                <a16:creationId xmlns:a16="http://schemas.microsoft.com/office/drawing/2014/main" id="{AE099296-C6E1-4CE1-BD2C-3594157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distance - Process</a:t>
            </a:r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8953DDBE-B75E-47B7-88B3-8BB4087F3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746" y="2108201"/>
            <a:ext cx="6467933" cy="3760891"/>
          </a:xfrm>
        </p:spPr>
        <p:txBody>
          <a:bodyPr/>
          <a:lstStyle/>
          <a:p>
            <a:r>
              <a:rPr lang="en-US" dirty="0"/>
              <a:t>1) Using Canny Detector to find the edges</a:t>
            </a:r>
          </a:p>
          <a:p>
            <a:r>
              <a:rPr lang="en-US" dirty="0"/>
              <a:t>2) Finding the centroids of Femur and Tibia bones</a:t>
            </a:r>
          </a:p>
          <a:p>
            <a:r>
              <a:rPr lang="en-US" dirty="0"/>
              <a:t>3) Finding the horizontal edges along the Femur Centroid point</a:t>
            </a:r>
          </a:p>
          <a:p>
            <a:r>
              <a:rPr lang="en-US" dirty="0"/>
              <a:t>4) Drawing the line connecting both centroids</a:t>
            </a:r>
          </a:p>
          <a:p>
            <a:r>
              <a:rPr lang="en-US" dirty="0"/>
              <a:t>5) Moving the lines parallel to the obtained regression line</a:t>
            </a:r>
          </a:p>
          <a:p>
            <a:r>
              <a:rPr lang="en-US" dirty="0"/>
              <a:t>6) Maximum limit range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FA3A6A-53B0-41E9-B94C-4A99B5AECC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37" y="2108201"/>
            <a:ext cx="2950220" cy="2950220"/>
          </a:xfrm>
          <a:prstGeom prst="rect">
            <a:avLst/>
          </a:prstGeom>
        </p:spPr>
      </p:pic>
      <p:pic>
        <p:nvPicPr>
          <p:cNvPr id="57" name="Picture 56" descr="A picture containing text, nature&#10;&#10;Description automatically generated">
            <a:extLst>
              <a:ext uri="{FF2B5EF4-FFF2-40B4-BE49-F238E27FC236}">
                <a16:creationId xmlns:a16="http://schemas.microsoft.com/office/drawing/2014/main" id="{7C691D6E-65E2-471E-988B-D9E2830602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037" y="2108201"/>
            <a:ext cx="2950220" cy="295022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5F6F2C5-9C23-4165-8611-417DE5EC7102}"/>
              </a:ext>
            </a:extLst>
          </p:cNvPr>
          <p:cNvSpPr txBox="1"/>
          <p:nvPr/>
        </p:nvSpPr>
        <p:spPr>
          <a:xfrm>
            <a:off x="995423" y="5532699"/>
            <a:ext cx="923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Distance Metric:</a:t>
            </a:r>
            <a:r>
              <a:rPr lang="en-US" sz="2400" dirty="0"/>
              <a:t> </a:t>
            </a:r>
            <a:r>
              <a:rPr lang="en-US" sz="2400" i="1" dirty="0"/>
              <a:t>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146262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4C3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567B7-A3CE-41F0-AFAD-813F69C6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 dirty="0">
                <a:solidFill>
                  <a:srgbClr val="FFFFFF"/>
                </a:solidFill>
              </a:rPr>
              <a:t>The Art of Feature Engineering and Modeling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579D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0406CC-F06D-4827-AF37-11A3E5EE6C71}"/>
              </a:ext>
            </a:extLst>
          </p:cNvPr>
          <p:cNvSpPr txBox="1"/>
          <p:nvPr/>
        </p:nvSpPr>
        <p:spPr>
          <a:xfrm>
            <a:off x="6255368" y="4679004"/>
            <a:ext cx="3536724" cy="1783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b="1" dirty="0">
                <a:solidFill>
                  <a:srgbClr val="FFFFFF"/>
                </a:solidFill>
              </a:rPr>
              <a:t>Model 4 </a:t>
            </a:r>
            <a:r>
              <a:rPr lang="en-US" sz="1400" dirty="0">
                <a:solidFill>
                  <a:srgbClr val="FFFFFF"/>
                </a:solidFill>
              </a:rPr>
              <a:t>: Random Forest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b="1" dirty="0">
                <a:solidFill>
                  <a:srgbClr val="FFFFFF"/>
                </a:solidFill>
              </a:rPr>
              <a:t> Features: </a:t>
            </a:r>
            <a:r>
              <a:rPr lang="en-US" sz="1400" dirty="0">
                <a:solidFill>
                  <a:srgbClr val="FFFFFF"/>
                </a:solidFill>
              </a:rPr>
              <a:t>674 – White pixel count array, KL </a:t>
            </a:r>
            <a:r>
              <a:rPr lang="en-US" sz="1400" dirty="0" err="1">
                <a:solidFill>
                  <a:srgbClr val="FFFFFF"/>
                </a:solidFill>
              </a:rPr>
              <a:t>Gradescore</a:t>
            </a:r>
            <a:r>
              <a:rPr lang="en-US" sz="1400" dirty="0">
                <a:solidFill>
                  <a:srgbClr val="FFFFFF"/>
                </a:solidFill>
              </a:rPr>
              <a:t>,</a:t>
            </a:r>
            <a:r>
              <a:rPr lang="en-US" sz="1400" b="1" dirty="0">
                <a:solidFill>
                  <a:srgbClr val="FFFFFF"/>
                </a:solidFill>
              </a:rPr>
              <a:t>  </a:t>
            </a:r>
            <a:r>
              <a:rPr lang="en-US" sz="1400" dirty="0">
                <a:solidFill>
                  <a:srgbClr val="FFFFFF"/>
                </a:solidFill>
              </a:rPr>
              <a:t>Euclidean distance at 5 points of intersection  (start, center, and end)</a:t>
            </a:r>
            <a:r>
              <a:rPr lang="en-US" sz="1400" b="1" dirty="0">
                <a:solidFill>
                  <a:srgbClr val="FFFFFF"/>
                </a:solidFill>
              </a:rPr>
              <a:t>               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b="1" dirty="0">
                <a:solidFill>
                  <a:srgbClr val="FFFFFF"/>
                </a:solidFill>
              </a:rPr>
              <a:t>Target</a:t>
            </a:r>
            <a:r>
              <a:rPr lang="en-US" sz="1400" dirty="0">
                <a:solidFill>
                  <a:srgbClr val="FFFFFF"/>
                </a:solidFill>
              </a:rPr>
              <a:t>: Grade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dirty="0">
                <a:solidFill>
                  <a:srgbClr val="FFFFFF"/>
                </a:solidFill>
              </a:rPr>
              <a:t>ROC Area: </a:t>
            </a:r>
            <a:r>
              <a:rPr lang="en-US" sz="1400" b="1" dirty="0">
                <a:solidFill>
                  <a:srgbClr val="FFFFFF"/>
                </a:solidFill>
              </a:rPr>
              <a:t>70.98%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dirty="0">
                <a:solidFill>
                  <a:srgbClr val="FFFFFF"/>
                </a:solidFill>
              </a:rPr>
              <a:t>Accuracy: </a:t>
            </a:r>
            <a:r>
              <a:rPr lang="en-US" sz="1400" b="1" dirty="0">
                <a:solidFill>
                  <a:srgbClr val="FFFFFF"/>
                </a:solidFill>
              </a:rPr>
              <a:t>67.3%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A2E076-C0C2-462C-9DFA-AA862EB7D529}"/>
              </a:ext>
            </a:extLst>
          </p:cNvPr>
          <p:cNvSpPr txBox="1"/>
          <p:nvPr/>
        </p:nvSpPr>
        <p:spPr>
          <a:xfrm>
            <a:off x="6255368" y="4679004"/>
            <a:ext cx="3536724" cy="1783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b="1" dirty="0">
                <a:solidFill>
                  <a:srgbClr val="FFFFFF"/>
                </a:solidFill>
              </a:rPr>
              <a:t>Model 3 </a:t>
            </a:r>
            <a:r>
              <a:rPr lang="en-US" sz="1400" dirty="0">
                <a:solidFill>
                  <a:srgbClr val="FFFFFF"/>
                </a:solidFill>
              </a:rPr>
              <a:t>: Perceptron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b="1" dirty="0">
                <a:solidFill>
                  <a:srgbClr val="FFFFFF"/>
                </a:solidFill>
              </a:rPr>
              <a:t>Features: </a:t>
            </a:r>
            <a:r>
              <a:rPr lang="en-US" sz="1400" dirty="0">
                <a:solidFill>
                  <a:srgbClr val="FFFFFF"/>
                </a:solidFill>
              </a:rPr>
              <a:t>350</a:t>
            </a:r>
            <a:r>
              <a:rPr lang="en-US" sz="1400" b="1" dirty="0">
                <a:solidFill>
                  <a:srgbClr val="FFFFFF"/>
                </a:solidFill>
              </a:rPr>
              <a:t> – </a:t>
            </a:r>
            <a:r>
              <a:rPr lang="en-US" sz="1400" dirty="0">
                <a:solidFill>
                  <a:srgbClr val="FFFFFF"/>
                </a:solidFill>
              </a:rPr>
              <a:t>White pixel counts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b="1" dirty="0">
                <a:solidFill>
                  <a:srgbClr val="FFFFFF"/>
                </a:solidFill>
              </a:rPr>
              <a:t>                  - </a:t>
            </a:r>
            <a:r>
              <a:rPr lang="en-US" sz="1400" dirty="0">
                <a:solidFill>
                  <a:srgbClr val="FFFFFF"/>
                </a:solidFill>
              </a:rPr>
              <a:t>Euclidean distance at 3 points of intersection (start, center, and end)</a:t>
            </a:r>
            <a:r>
              <a:rPr lang="en-US" sz="1400" b="1" dirty="0">
                <a:solidFill>
                  <a:srgbClr val="FFFFFF"/>
                </a:solidFill>
              </a:rPr>
              <a:t>           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b="1" dirty="0">
                <a:solidFill>
                  <a:srgbClr val="FFFFFF"/>
                </a:solidFill>
              </a:rPr>
              <a:t>Target</a:t>
            </a:r>
            <a:r>
              <a:rPr lang="en-US" sz="1400" dirty="0">
                <a:solidFill>
                  <a:srgbClr val="FFFFFF"/>
                </a:solidFill>
              </a:rPr>
              <a:t>: Grade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dirty="0">
                <a:solidFill>
                  <a:srgbClr val="FFFFFF"/>
                </a:solidFill>
              </a:rPr>
              <a:t>ROC Area: </a:t>
            </a:r>
            <a:r>
              <a:rPr lang="en-US" sz="1400" b="1" dirty="0">
                <a:solidFill>
                  <a:srgbClr val="FFFFFF"/>
                </a:solidFill>
              </a:rPr>
              <a:t>129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dirty="0">
                <a:solidFill>
                  <a:srgbClr val="FFFFFF"/>
                </a:solidFill>
              </a:rPr>
              <a:t>Accuracy: </a:t>
            </a:r>
            <a:r>
              <a:rPr lang="en-US" sz="1400" b="1" dirty="0">
                <a:solidFill>
                  <a:srgbClr val="FFFFFF"/>
                </a:solidFill>
              </a:rPr>
              <a:t>66.8%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138C36-4966-45D7-9DD6-07D969A1D07E}"/>
              </a:ext>
            </a:extLst>
          </p:cNvPr>
          <p:cNvSpPr txBox="1"/>
          <p:nvPr/>
        </p:nvSpPr>
        <p:spPr>
          <a:xfrm>
            <a:off x="6255368" y="4679004"/>
            <a:ext cx="3536724" cy="17807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b="1" dirty="0">
                <a:solidFill>
                  <a:srgbClr val="FFFFFF"/>
                </a:solidFill>
              </a:rPr>
              <a:t>Model 2 </a:t>
            </a:r>
            <a:r>
              <a:rPr lang="en-US" sz="1400" dirty="0">
                <a:solidFill>
                  <a:srgbClr val="FFFFFF"/>
                </a:solidFill>
              </a:rPr>
              <a:t>: Perceptron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b="1" dirty="0">
                <a:solidFill>
                  <a:srgbClr val="FFFFFF"/>
                </a:solidFill>
              </a:rPr>
              <a:t>Feature</a:t>
            </a:r>
            <a:r>
              <a:rPr lang="en-US" sz="1400" dirty="0">
                <a:solidFill>
                  <a:srgbClr val="FFFFFF"/>
                </a:solidFill>
              </a:rPr>
              <a:t>: Average Euclidean distance (Norm)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b="1" dirty="0">
                <a:solidFill>
                  <a:srgbClr val="FFFFFF"/>
                </a:solidFill>
              </a:rPr>
              <a:t>Target</a:t>
            </a:r>
            <a:r>
              <a:rPr lang="en-US" sz="1400" dirty="0">
                <a:solidFill>
                  <a:srgbClr val="FFFFFF"/>
                </a:solidFill>
              </a:rPr>
              <a:t>: Grade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b="1" dirty="0">
                <a:solidFill>
                  <a:srgbClr val="FFFFFF"/>
                </a:solidFill>
              </a:rPr>
              <a:t>ROC Area </a:t>
            </a:r>
            <a:r>
              <a:rPr lang="en-US" sz="1400" dirty="0">
                <a:solidFill>
                  <a:srgbClr val="FFFFFF"/>
                </a:solidFill>
              </a:rPr>
              <a:t>=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dirty="0">
                <a:solidFill>
                  <a:srgbClr val="FFFFFF"/>
                </a:solidFill>
              </a:rPr>
              <a:t>58.4%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dirty="0">
                <a:solidFill>
                  <a:srgbClr val="FFFFFF"/>
                </a:solidFill>
              </a:rPr>
              <a:t>Accuracy: </a:t>
            </a:r>
            <a:r>
              <a:rPr lang="en-US" sz="1400" b="1" dirty="0">
                <a:solidFill>
                  <a:srgbClr val="FFFFFF"/>
                </a:solidFill>
              </a:rPr>
              <a:t>65.28%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6384F-5397-4D76-9955-399D6E62607B}"/>
              </a:ext>
            </a:extLst>
          </p:cNvPr>
          <p:cNvSpPr txBox="1"/>
          <p:nvPr/>
        </p:nvSpPr>
        <p:spPr>
          <a:xfrm>
            <a:off x="6255368" y="4679004"/>
            <a:ext cx="3536724" cy="17807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b="1" dirty="0">
                <a:solidFill>
                  <a:srgbClr val="FFFFFF"/>
                </a:solidFill>
              </a:rPr>
              <a:t>Model 1(Midterm)</a:t>
            </a:r>
            <a:r>
              <a:rPr lang="en-US" sz="1400" dirty="0">
                <a:solidFill>
                  <a:srgbClr val="FFFFFF"/>
                </a:solidFill>
              </a:rPr>
              <a:t>: Random Tree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b="1" dirty="0">
                <a:solidFill>
                  <a:srgbClr val="FFFFFF"/>
                </a:solidFill>
              </a:rPr>
              <a:t>Feature</a:t>
            </a:r>
            <a:r>
              <a:rPr lang="en-US" sz="1400" dirty="0">
                <a:solidFill>
                  <a:srgbClr val="FFFFFF"/>
                </a:solidFill>
              </a:rPr>
              <a:t>: Minimum Euclidean distance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b="1" dirty="0">
                <a:solidFill>
                  <a:srgbClr val="FFFFFF"/>
                </a:solidFill>
              </a:rPr>
              <a:t>Target</a:t>
            </a:r>
            <a:r>
              <a:rPr lang="en-US" sz="1400" dirty="0">
                <a:solidFill>
                  <a:srgbClr val="FFFFFF"/>
                </a:solidFill>
              </a:rPr>
              <a:t>: Grade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dirty="0">
                <a:solidFill>
                  <a:srgbClr val="FFFFFF"/>
                </a:solidFill>
              </a:rPr>
              <a:t>ROC Area: </a:t>
            </a:r>
            <a:r>
              <a:rPr lang="en-US" sz="1400" b="1" dirty="0">
                <a:solidFill>
                  <a:srgbClr val="FFFFFF"/>
                </a:solidFill>
              </a:rPr>
              <a:t>60.1%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400" dirty="0">
                <a:solidFill>
                  <a:srgbClr val="FFFFFF"/>
                </a:solidFill>
              </a:rPr>
              <a:t>Accuracy: </a:t>
            </a:r>
            <a:r>
              <a:rPr lang="en-US" sz="1400" b="1" dirty="0">
                <a:solidFill>
                  <a:srgbClr val="FFFFFF"/>
                </a:solidFill>
              </a:rPr>
              <a:t>64.7%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80A6F68-C133-4864-AFF1-2C740211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93753" y="410092"/>
            <a:ext cx="6347406" cy="35906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320003-8319-409A-8359-317A3CB1E9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93753" y="410092"/>
            <a:ext cx="5946205" cy="33633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3E5770-98C3-4837-9FA8-98EA3B9E39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93753" y="410092"/>
            <a:ext cx="6523230" cy="355179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5C676D-E401-4431-B32C-8B040E838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rcRect/>
          <a:stretch/>
        </p:blipFill>
        <p:spPr>
          <a:xfrm>
            <a:off x="2993753" y="410092"/>
            <a:ext cx="6523230" cy="35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4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18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461A1-38F0-4608-AAD9-C59A7C9F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8E4EB29-D468-4DF9-839E-89BB23949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r>
              <a:rPr lang="en-US" dirty="0"/>
              <a:t>1) KL grade scores</a:t>
            </a:r>
          </a:p>
          <a:p>
            <a:r>
              <a:rPr lang="en-US" dirty="0"/>
              <a:t>2) Pixel Count: Counting number of white pixels between the two centroids</a:t>
            </a:r>
          </a:p>
          <a:p>
            <a:r>
              <a:rPr lang="en-US" dirty="0"/>
              <a:t>3) Calculating distance across 5 points between femur and tibia bones</a:t>
            </a:r>
          </a:p>
          <a:p>
            <a:r>
              <a:rPr lang="en-US" dirty="0"/>
              <a:t>4) Total number of features = 13</a:t>
            </a:r>
          </a:p>
          <a:p>
            <a:pPr marL="201168" lvl="1" indent="0">
              <a:buNone/>
            </a:pPr>
            <a:r>
              <a:rPr lang="en-US" dirty="0"/>
              <a:t>    Total datapoints considered = 193</a:t>
            </a:r>
          </a:p>
          <a:p>
            <a:pPr marL="201168" lvl="1" indent="0">
              <a:buNone/>
            </a:pPr>
            <a:r>
              <a:rPr lang="en-US" dirty="0"/>
              <a:t>    Time to run the script ~= 2 hours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F40F670-2559-4485-A0BC-94805B6B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0"/>
            <a:ext cx="4618130" cy="6400779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5AD586DC-5DDC-49C8-B31E-CB05F3E5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18130" cy="6400779"/>
          </a:xfrm>
          <a:prstGeom prst="rect">
            <a:avLst/>
          </a:prstGeom>
        </p:spPr>
      </p:pic>
      <p:pic>
        <p:nvPicPr>
          <p:cNvPr id="5" name="Content Placeholder 4" descr="Original image of Femur and Tibia bones&#10;">
            <a:extLst>
              <a:ext uri="{FF2B5EF4-FFF2-40B4-BE49-F238E27FC236}">
                <a16:creationId xmlns:a16="http://schemas.microsoft.com/office/drawing/2014/main" id="{7C5F4219-2420-4058-8C03-CBE5AA0331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49" r="17996"/>
          <a:stretch/>
        </p:blipFill>
        <p:spPr>
          <a:xfrm>
            <a:off x="38050" y="-21"/>
            <a:ext cx="4580077" cy="64007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863D03-FF96-41AF-8A19-3F8DD5459CAE}"/>
                  </a:ext>
                </a:extLst>
              </p14:cNvPr>
              <p14:cNvContentPartPr/>
              <p14:nvPr/>
            </p14:nvContentPartPr>
            <p14:xfrm>
              <a:off x="10190274" y="4138787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863D03-FF96-41AF-8A19-3F8DD5459C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72634" y="4120787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5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2BD77-2700-48F9-91C4-D585BBAD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Model Selection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EF8723-0B03-4676-ADF0-4124C7675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43192" y="1797024"/>
            <a:ext cx="5115347" cy="2943910"/>
          </a:xfrm>
          <a:prstGeom prst="rect">
            <a:avLst/>
          </a:prstGeom>
        </p:spPr>
      </p:pic>
      <p:cxnSp>
        <p:nvCxnSpPr>
          <p:cNvPr id="67" name="Straight Connector 6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45319F98-551D-47E9-9861-5C5102C3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Model</a:t>
            </a:r>
            <a:r>
              <a:rPr lang="en-US" dirty="0"/>
              <a:t> – Ada Boost</a:t>
            </a:r>
          </a:p>
          <a:p>
            <a:pPr marL="0" indent="0">
              <a:buNone/>
            </a:pPr>
            <a:r>
              <a:rPr lang="en-US" b="1" dirty="0"/>
              <a:t>Accuracy</a:t>
            </a:r>
            <a:r>
              <a:rPr lang="en-US" dirty="0"/>
              <a:t> – 73.57%</a:t>
            </a:r>
          </a:p>
          <a:p>
            <a:pPr marL="0" indent="0">
              <a:buNone/>
            </a:pPr>
            <a:r>
              <a:rPr lang="en-US" b="1" dirty="0"/>
              <a:t>ROC Area </a:t>
            </a:r>
            <a:r>
              <a:rPr lang="en-US" dirty="0"/>
              <a:t>– 73.7%</a:t>
            </a:r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25E134C-C435-4AAD-A339-B63E663A4683}"/>
                  </a:ext>
                </a:extLst>
              </p14:cNvPr>
              <p14:cNvContentPartPr/>
              <p14:nvPr/>
            </p14:nvContentPartPr>
            <p14:xfrm>
              <a:off x="8192975" y="-109496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25E134C-C435-4AAD-A339-B63E663A46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75335" y="-111296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00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91761-BE4A-4C8C-8D97-7F45AEE3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Questions/ Suggestion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48CDB0B9-F0FF-4E73-ACC9-3D6CD2D8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213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{376BEF0E-8332-439A-8265-FC4CAB5E2967}tf22712842_win32</Template>
  <TotalTime>2488</TotalTime>
  <Words>439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1_RetrospectVTI</vt:lpstr>
      <vt:lpstr>Knee OA Classification Using Bone Distance</vt:lpstr>
      <vt:lpstr>What is Osteoarthritis (OA)?</vt:lpstr>
      <vt:lpstr>Into the CV world!</vt:lpstr>
      <vt:lpstr>Finding the distance - Process</vt:lpstr>
      <vt:lpstr>The Art of Feature Engineering and Modeling</vt:lpstr>
      <vt:lpstr>Feature Selection</vt:lpstr>
      <vt:lpstr>Model Selection</vt:lpstr>
      <vt:lpstr>Questions/ Suggestion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Knee OA Classification Using Bone Distance</dc:title>
  <dc:creator>Viswanathan AR</dc:creator>
  <cp:lastModifiedBy>Viswanathan AR</cp:lastModifiedBy>
  <cp:revision>47</cp:revision>
  <dcterms:created xsi:type="dcterms:W3CDTF">2021-04-28T20:30:05Z</dcterms:created>
  <dcterms:modified xsi:type="dcterms:W3CDTF">2021-04-30T22:10:22Z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