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290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434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A131D22-3F22-4CC9-A07C-C2177A4DE18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40CF766-FCD0-42B0-84F1-FF1A407A2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United_States_cities_by_popu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1DA9-72E5-4AE5-BB6B-40D71629D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27661-EB85-40DF-A430-B4EC3D0B1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Viswanathan </a:t>
            </a:r>
            <a:r>
              <a:rPr lang="en-US" dirty="0" err="1"/>
              <a:t>Appakkudal</a:t>
            </a:r>
            <a:r>
              <a:rPr lang="en-US" dirty="0"/>
              <a:t> Ramani</a:t>
            </a:r>
          </a:p>
        </p:txBody>
      </p:sp>
    </p:spTree>
    <p:extLst>
      <p:ext uri="{BB962C8B-B14F-4D97-AF65-F5344CB8AC3E}">
        <p14:creationId xmlns:p14="http://schemas.microsoft.com/office/powerpoint/2010/main" val="284392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E526-8CE2-4A2D-B12C-A4F4ABD1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B523-F95B-4C2E-B320-DDC444A5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Viswa</a:t>
            </a:r>
            <a:r>
              <a:rPr lang="en-US" dirty="0"/>
              <a:t> is a city person, and he want to explore new cities. However, due to work reasons, he is allowed to relocate only among these 4 states (New York, New Jersey, Connecticut, and Pennsylvania). He want to find a city of his choice to relocate. ‘</a:t>
            </a:r>
          </a:p>
          <a:p>
            <a:r>
              <a:rPr lang="en-US" dirty="0"/>
              <a:t>His expectations about a city are:</a:t>
            </a:r>
          </a:p>
          <a:p>
            <a:pPr lvl="1"/>
            <a:r>
              <a:rPr lang="en-US" dirty="0"/>
              <a:t>Coffee</a:t>
            </a:r>
          </a:p>
          <a:p>
            <a:pPr lvl="1"/>
            <a:r>
              <a:rPr lang="en-US" dirty="0"/>
              <a:t>Convenience stores</a:t>
            </a:r>
          </a:p>
          <a:p>
            <a:pPr lvl="1"/>
            <a:r>
              <a:rPr lang="en-US" dirty="0"/>
              <a:t>Restaurants</a:t>
            </a:r>
          </a:p>
          <a:p>
            <a:pPr lvl="1"/>
            <a:r>
              <a:rPr lang="en-US" dirty="0"/>
              <a:t>Food trucks / Fast food joints</a:t>
            </a:r>
          </a:p>
          <a:p>
            <a:pPr lvl="1"/>
            <a:r>
              <a:rPr lang="en-US" dirty="0"/>
              <a:t>No/Limited Pubs and Bars</a:t>
            </a:r>
          </a:p>
          <a:p>
            <a:r>
              <a:rPr lang="en-US" dirty="0"/>
              <a:t>What would his next city to reside would be?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95C4-FAC1-4ADA-89BE-A81818D9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954F-A877-4CAE-8349-C64B54AC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list of cities from  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https://en.wikipedia.org/wiki/List_of_United_States_cities_by_population</a:t>
            </a:r>
            <a:r>
              <a:rPr lang="en-US" u="sng" dirty="0"/>
              <a:t>.</a:t>
            </a:r>
          </a:p>
          <a:p>
            <a:r>
              <a:rPr lang="en-US" dirty="0"/>
              <a:t>Extracting data from wiki page using Beautiful soup.</a:t>
            </a:r>
          </a:p>
          <a:p>
            <a:r>
              <a:rPr lang="en-US" dirty="0"/>
              <a:t>Discarding unnecessary columns, and keeping only State, City columns</a:t>
            </a:r>
          </a:p>
          <a:p>
            <a:r>
              <a:rPr lang="en-US" dirty="0"/>
              <a:t>Gathering list of top 100 trending venues using Foursquare API.</a:t>
            </a:r>
          </a:p>
          <a:p>
            <a:r>
              <a:rPr lang="en-US" dirty="0"/>
              <a:t>Concatenating the venues data frame and cities data frame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6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57F8-81EF-4AAA-90B3-CCA79FCA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45106"/>
            <a:ext cx="4534047" cy="1422530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B8FB2C4F-BB6B-447E-A2DF-A3520B46D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r="22962" b="1"/>
          <a:stretch/>
        </p:blipFill>
        <p:spPr>
          <a:xfrm>
            <a:off x="643192" y="645106"/>
            <a:ext cx="5451627" cy="55350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2814-094D-4ED1-B871-C7F8F954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55332"/>
            <a:ext cx="4572002" cy="3724805"/>
          </a:xfrm>
        </p:spPr>
        <p:txBody>
          <a:bodyPr>
            <a:normAutofit/>
          </a:bodyPr>
          <a:lstStyle/>
          <a:p>
            <a:r>
              <a:rPr lang="en-US" dirty="0"/>
              <a:t>Visualizing all the cities on a map using Folium.</a:t>
            </a:r>
          </a:p>
          <a:p>
            <a:r>
              <a:rPr lang="en-US" dirty="0"/>
              <a:t>Circle markers represent the cities on East Coast of United States</a:t>
            </a:r>
          </a:p>
          <a:p>
            <a:r>
              <a:rPr lang="en-US" dirty="0"/>
              <a:t>Totally 19 cities are strong contenders for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4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47D2-9D65-40A3-AEBC-F929C846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4569-C8FD-47CC-838C-188A4439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hot encode the venues and find the mean, such that to find the trending venues in every city</a:t>
            </a:r>
          </a:p>
          <a:p>
            <a:r>
              <a:rPr lang="en-US" dirty="0"/>
              <a:t>Get the top 10 venues across every city</a:t>
            </a:r>
          </a:p>
          <a:p>
            <a:r>
              <a:rPr lang="en-US" dirty="0"/>
              <a:t>Make a new data frame and display all the cities and corresponding top 10 venues</a:t>
            </a:r>
          </a:p>
        </p:txBody>
      </p:sp>
    </p:spTree>
    <p:extLst>
      <p:ext uri="{BB962C8B-B14F-4D97-AF65-F5344CB8AC3E}">
        <p14:creationId xmlns:p14="http://schemas.microsoft.com/office/powerpoint/2010/main" val="112927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23B7-8E18-4410-BF70-76C1A2BF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1B8F-F435-451F-BBD1-93435B77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Weighted voting</a:t>
            </a:r>
          </a:p>
          <a:p>
            <a:pPr lvl="1"/>
            <a:r>
              <a:rPr lang="en-US" dirty="0"/>
              <a:t>Weighted voting is a mechanism in which each representative has a variable voting power as determined by the number principals who have made that person their proxy, or the population or the electorate they serve.</a:t>
            </a:r>
          </a:p>
          <a:p>
            <a:pPr lvl="1"/>
            <a:r>
              <a:rPr lang="en-US" dirty="0"/>
              <a:t>Based on user’s preferences, higher points are given to venues they like, and less/negative points to the venues they dislike.</a:t>
            </a:r>
          </a:p>
          <a:p>
            <a:pPr lvl="1"/>
            <a:r>
              <a:rPr lang="en-US" dirty="0"/>
              <a:t>For instance: Coffee can earn a maximum of 12 points, whereas Pubs/Bars can earn a maximum -12 points. </a:t>
            </a:r>
          </a:p>
          <a:p>
            <a:pPr lvl="1"/>
            <a:r>
              <a:rPr lang="en-US" dirty="0"/>
              <a:t>And the points are also based on the trending #. If Coffee trends #1, it get maximum points, and the point scale decreases as the trending # decreases, likewise for Pubs/Bars (in  a negative scale).</a:t>
            </a:r>
          </a:p>
          <a:p>
            <a:r>
              <a:rPr lang="en-US" dirty="0"/>
              <a:t>Based on the total points earned, we decide the winner by the city that earns the maximum points. </a:t>
            </a:r>
          </a:p>
        </p:txBody>
      </p:sp>
    </p:spTree>
    <p:extLst>
      <p:ext uri="{BB962C8B-B14F-4D97-AF65-F5344CB8AC3E}">
        <p14:creationId xmlns:p14="http://schemas.microsoft.com/office/powerpoint/2010/main" val="267355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B39D1-FBE0-4F1B-A6F9-76CA3B3A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C3D79D-9E7E-4BDF-92B1-16BBAC775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394269"/>
              </p:ext>
            </p:extLst>
          </p:nvPr>
        </p:nvGraphicFramePr>
        <p:xfrm>
          <a:off x="1097280" y="1186483"/>
          <a:ext cx="9594729" cy="273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229">
                  <a:extLst>
                    <a:ext uri="{9D8B030D-6E8A-4147-A177-3AD203B41FA5}">
                      <a16:colId xmlns:a16="http://schemas.microsoft.com/office/drawing/2014/main" val="405781579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1686861816"/>
                    </a:ext>
                  </a:extLst>
                </a:gridCol>
                <a:gridCol w="788874">
                  <a:extLst>
                    <a:ext uri="{9D8B030D-6E8A-4147-A177-3AD203B41FA5}">
                      <a16:colId xmlns:a16="http://schemas.microsoft.com/office/drawing/2014/main" val="2780111726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361924089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7092922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4131150101"/>
                    </a:ext>
                  </a:extLst>
                </a:gridCol>
                <a:gridCol w="862861">
                  <a:extLst>
                    <a:ext uri="{9D8B030D-6E8A-4147-A177-3AD203B41FA5}">
                      <a16:colId xmlns:a16="http://schemas.microsoft.com/office/drawing/2014/main" val="2165331085"/>
                    </a:ext>
                  </a:extLst>
                </a:gridCol>
                <a:gridCol w="1338031">
                  <a:extLst>
                    <a:ext uri="{9D8B030D-6E8A-4147-A177-3AD203B41FA5}">
                      <a16:colId xmlns:a16="http://schemas.microsoft.com/office/drawing/2014/main" val="3469762298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65665969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3338823841"/>
                    </a:ext>
                  </a:extLst>
                </a:gridCol>
                <a:gridCol w="862861">
                  <a:extLst>
                    <a:ext uri="{9D8B030D-6E8A-4147-A177-3AD203B41FA5}">
                      <a16:colId xmlns:a16="http://schemas.microsoft.com/office/drawing/2014/main" val="3731587110"/>
                    </a:ext>
                  </a:extLst>
                </a:gridCol>
                <a:gridCol w="478123">
                  <a:extLst>
                    <a:ext uri="{9D8B030D-6E8A-4147-A177-3AD203B41FA5}">
                      <a16:colId xmlns:a16="http://schemas.microsoft.com/office/drawing/2014/main" val="703837117"/>
                    </a:ext>
                  </a:extLst>
                </a:gridCol>
              </a:tblGrid>
              <a:tr h="102656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City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10th Most Common Venue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Total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extLst>
                  <a:ext uri="{0D108BD9-81ED-4DB2-BD59-A6C34878D82A}">
                    <a16:rowId xmlns:a16="http://schemas.microsoft.com/office/drawing/2014/main" val="3071373634"/>
                  </a:ext>
                </a:extLst>
              </a:tr>
              <a:tr h="102656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Elizabeth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Pizza Place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Discount Store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Coffee Shop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Theater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Burger Joint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South American Restaurant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Peruvian Restaurant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Lounge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Fried Chicken Joint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Latin American Restaurant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17.5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extLst>
                  <a:ext uri="{0D108BD9-81ED-4DB2-BD59-A6C34878D82A}">
                    <a16:rowId xmlns:a16="http://schemas.microsoft.com/office/drawing/2014/main" val="3625206512"/>
                  </a:ext>
                </a:extLst>
              </a:tr>
              <a:tr h="67931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New York City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Coffee Shop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Sandwich Place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Hotel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Gym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Burger Joint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Cocktail Bar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Italian Restaurant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Plaza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Pizza Place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Park</a:t>
                      </a:r>
                      <a:endParaRPr lang="en-US" sz="1100" kern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17.5</a:t>
                      </a:r>
                      <a:endParaRPr lang="en-US" sz="1100" kern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4331" marR="24331" marT="0" marB="0" anchor="b"/>
                </a:tc>
                <a:extLst>
                  <a:ext uri="{0D108BD9-81ED-4DB2-BD59-A6C34878D82A}">
                    <a16:rowId xmlns:a16="http://schemas.microsoft.com/office/drawing/2014/main" val="100264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7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446D4E-3991-4702-B815-C98116B3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F7696-6765-4B3E-A90B-96741E21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cities gain the same points (Elizabeth, NJ, and New York City, NJ)</a:t>
            </a:r>
          </a:p>
          <a:p>
            <a:r>
              <a:rPr lang="en-US" dirty="0"/>
              <a:t>From the look of the table, we could see that Coffee trends more in New York City than in Elizabeth.</a:t>
            </a:r>
          </a:p>
          <a:p>
            <a:r>
              <a:rPr lang="en-US" dirty="0"/>
              <a:t>Hence, </a:t>
            </a:r>
            <a:r>
              <a:rPr lang="en-US" dirty="0" err="1"/>
              <a:t>Viswa’s</a:t>
            </a:r>
            <a:r>
              <a:rPr lang="en-US" dirty="0"/>
              <a:t> city to relocate ill be </a:t>
            </a:r>
            <a:r>
              <a:rPr lang="en-US" b="1" dirty="0"/>
              <a:t>New York 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0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5249F4-27C7-4B94-BD35-03241DA1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9929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541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Times New Roman</vt:lpstr>
      <vt:lpstr>Wingdings 2</vt:lpstr>
      <vt:lpstr>View</vt:lpstr>
      <vt:lpstr>Battle of Cities</vt:lpstr>
      <vt:lpstr>Persona</vt:lpstr>
      <vt:lpstr>Data acquisition and cleaning</vt:lpstr>
      <vt:lpstr>Data Visualization</vt:lpstr>
      <vt:lpstr>Exploratory Data Analysis</vt:lpstr>
      <vt:lpstr>Modeling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Cities</dc:title>
  <dc:creator>Viswanathan AR</dc:creator>
  <cp:lastModifiedBy>Viswanathan AR</cp:lastModifiedBy>
  <cp:revision>1</cp:revision>
  <dcterms:created xsi:type="dcterms:W3CDTF">2021-01-03T15:12:07Z</dcterms:created>
  <dcterms:modified xsi:type="dcterms:W3CDTF">2021-01-03T15:15:00Z</dcterms:modified>
</cp:coreProperties>
</file>