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wa%20durairaj\Desktop\SEM%201\FIS\A_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22922134733158"/>
          <c:y val="0.15319444444444447"/>
          <c:w val="0.83953018372703414"/>
          <c:h val="0.61498432487605714"/>
        </c:manualLayout>
      </c:layout>
      <c:lineChart>
        <c:grouping val="standard"/>
        <c:varyColors val="0"/>
        <c:ser>
          <c:idx val="0"/>
          <c:order val="0"/>
          <c:tx>
            <c:strRef>
              <c:f>Chart!$H$4</c:f>
              <c:strCache>
                <c:ptCount val="1"/>
                <c:pt idx="0">
                  <c:v>5_P_A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Chart!$C$5:$C$23</c:f>
              <c:numCache>
                <c:formatCode>General</c:formatCode>
                <c:ptCount val="1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  <c:pt idx="13">
                  <c:v>750</c:v>
                </c:pt>
                <c:pt idx="14">
                  <c:v>800</c:v>
                </c:pt>
                <c:pt idx="15">
                  <c:v>850</c:v>
                </c:pt>
                <c:pt idx="16">
                  <c:v>900</c:v>
                </c:pt>
                <c:pt idx="17">
                  <c:v>950</c:v>
                </c:pt>
                <c:pt idx="18">
                  <c:v>1000</c:v>
                </c:pt>
              </c:numCache>
            </c:numRef>
          </c:cat>
          <c:val>
            <c:numRef>
              <c:f>Chart!$H$5:$H$23</c:f>
              <c:numCache>
                <c:formatCode>General</c:formatCode>
                <c:ptCount val="19"/>
                <c:pt idx="0">
                  <c:v>496264</c:v>
                </c:pt>
                <c:pt idx="1">
                  <c:v>543564</c:v>
                </c:pt>
                <c:pt idx="2">
                  <c:v>590864</c:v>
                </c:pt>
                <c:pt idx="3">
                  <c:v>638164</c:v>
                </c:pt>
                <c:pt idx="4">
                  <c:v>685464</c:v>
                </c:pt>
                <c:pt idx="5">
                  <c:v>814428</c:v>
                </c:pt>
                <c:pt idx="6">
                  <c:v>861728</c:v>
                </c:pt>
                <c:pt idx="7">
                  <c:v>909028</c:v>
                </c:pt>
                <c:pt idx="8">
                  <c:v>956328</c:v>
                </c:pt>
                <c:pt idx="9">
                  <c:v>1003628</c:v>
                </c:pt>
                <c:pt idx="10">
                  <c:v>1106928</c:v>
                </c:pt>
                <c:pt idx="11">
                  <c:v>1261556</c:v>
                </c:pt>
                <c:pt idx="12">
                  <c:v>1308856</c:v>
                </c:pt>
                <c:pt idx="13">
                  <c:v>1356156</c:v>
                </c:pt>
                <c:pt idx="14">
                  <c:v>1403456</c:v>
                </c:pt>
                <c:pt idx="15">
                  <c:v>1450756</c:v>
                </c:pt>
                <c:pt idx="16">
                  <c:v>1498056</c:v>
                </c:pt>
                <c:pt idx="17">
                  <c:v>1545356</c:v>
                </c:pt>
                <c:pt idx="18">
                  <c:v>1592656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0B-48CA-83DB-5E4A6BF01890}"/>
            </c:ext>
          </c:extLst>
        </c:ser>
        <c:ser>
          <c:idx val="1"/>
          <c:order val="1"/>
          <c:tx>
            <c:strRef>
              <c:f>Chart!$M$4</c:f>
              <c:strCache>
                <c:ptCount val="1"/>
                <c:pt idx="0">
                  <c:v>5_P_B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Chart!$C$5:$C$23</c:f>
              <c:numCache>
                <c:formatCode>General</c:formatCode>
                <c:ptCount val="1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  <c:pt idx="13">
                  <c:v>750</c:v>
                </c:pt>
                <c:pt idx="14">
                  <c:v>800</c:v>
                </c:pt>
                <c:pt idx="15">
                  <c:v>850</c:v>
                </c:pt>
                <c:pt idx="16">
                  <c:v>900</c:v>
                </c:pt>
                <c:pt idx="17">
                  <c:v>950</c:v>
                </c:pt>
                <c:pt idx="18">
                  <c:v>1000</c:v>
                </c:pt>
              </c:numCache>
            </c:numRef>
          </c:cat>
          <c:val>
            <c:numRef>
              <c:f>Chart!$M$5:$M$23</c:f>
              <c:numCache>
                <c:formatCode>General</c:formatCode>
                <c:ptCount val="19"/>
                <c:pt idx="0">
                  <c:v>185000</c:v>
                </c:pt>
                <c:pt idx="1">
                  <c:v>277500</c:v>
                </c:pt>
                <c:pt idx="2">
                  <c:v>370000</c:v>
                </c:pt>
                <c:pt idx="3">
                  <c:v>462500</c:v>
                </c:pt>
                <c:pt idx="4">
                  <c:v>555000</c:v>
                </c:pt>
                <c:pt idx="5">
                  <c:v>647500</c:v>
                </c:pt>
                <c:pt idx="6">
                  <c:v>740000</c:v>
                </c:pt>
                <c:pt idx="7">
                  <c:v>832500</c:v>
                </c:pt>
                <c:pt idx="8">
                  <c:v>925000</c:v>
                </c:pt>
                <c:pt idx="9">
                  <c:v>1017500</c:v>
                </c:pt>
                <c:pt idx="10">
                  <c:v>1110000</c:v>
                </c:pt>
                <c:pt idx="11">
                  <c:v>1202500</c:v>
                </c:pt>
                <c:pt idx="12">
                  <c:v>1295000</c:v>
                </c:pt>
                <c:pt idx="13">
                  <c:v>1387500</c:v>
                </c:pt>
                <c:pt idx="14">
                  <c:v>1480000</c:v>
                </c:pt>
                <c:pt idx="15">
                  <c:v>1572500</c:v>
                </c:pt>
                <c:pt idx="16">
                  <c:v>1665000</c:v>
                </c:pt>
                <c:pt idx="17">
                  <c:v>1757500</c:v>
                </c:pt>
                <c:pt idx="18">
                  <c:v>1850000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0B-48CA-83DB-5E4A6BF01890}"/>
            </c:ext>
          </c:extLst>
        </c:ser>
        <c:ser>
          <c:idx val="2"/>
          <c:order val="2"/>
          <c:tx>
            <c:strRef>
              <c:f>Chart!$R$4</c:f>
              <c:strCache>
                <c:ptCount val="1"/>
                <c:pt idx="0">
                  <c:v>5_P_C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Chart!$C$5:$C$23</c:f>
              <c:numCache>
                <c:formatCode>General</c:formatCode>
                <c:ptCount val="19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  <c:pt idx="13">
                  <c:v>750</c:v>
                </c:pt>
                <c:pt idx="14">
                  <c:v>800</c:v>
                </c:pt>
                <c:pt idx="15">
                  <c:v>850</c:v>
                </c:pt>
                <c:pt idx="16">
                  <c:v>900</c:v>
                </c:pt>
                <c:pt idx="17">
                  <c:v>950</c:v>
                </c:pt>
                <c:pt idx="18">
                  <c:v>1000</c:v>
                </c:pt>
              </c:numCache>
            </c:numRef>
          </c:cat>
          <c:val>
            <c:numRef>
              <c:f>Chart!$R$5:$R$23</c:f>
              <c:numCache>
                <c:formatCode>General</c:formatCode>
                <c:ptCount val="19"/>
                <c:pt idx="0">
                  <c:v>778000</c:v>
                </c:pt>
                <c:pt idx="1">
                  <c:v>778000</c:v>
                </c:pt>
                <c:pt idx="2">
                  <c:v>778000</c:v>
                </c:pt>
                <c:pt idx="3">
                  <c:v>778000</c:v>
                </c:pt>
                <c:pt idx="4">
                  <c:v>778000</c:v>
                </c:pt>
                <c:pt idx="5">
                  <c:v>778000</c:v>
                </c:pt>
                <c:pt idx="6">
                  <c:v>806000</c:v>
                </c:pt>
                <c:pt idx="7">
                  <c:v>1334000</c:v>
                </c:pt>
                <c:pt idx="8">
                  <c:v>1334000</c:v>
                </c:pt>
                <c:pt idx="9">
                  <c:v>1334000</c:v>
                </c:pt>
                <c:pt idx="10">
                  <c:v>1334000</c:v>
                </c:pt>
                <c:pt idx="11">
                  <c:v>1612000</c:v>
                </c:pt>
                <c:pt idx="12">
                  <c:v>1612000</c:v>
                </c:pt>
                <c:pt idx="13">
                  <c:v>1612000</c:v>
                </c:pt>
                <c:pt idx="14">
                  <c:v>1612000</c:v>
                </c:pt>
                <c:pt idx="15">
                  <c:v>1612000</c:v>
                </c:pt>
                <c:pt idx="16">
                  <c:v>1612000</c:v>
                </c:pt>
                <c:pt idx="17">
                  <c:v>1612000</c:v>
                </c:pt>
                <c:pt idx="18">
                  <c:v>1612000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0B-48CA-83DB-5E4A6BF01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684832"/>
        <c:axId val="1912714368"/>
      </c:lineChart>
      <c:catAx>
        <c:axId val="1912684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714368"/>
        <c:crosses val="autoZero"/>
        <c:auto val="1"/>
        <c:lblAlgn val="ctr"/>
        <c:lblOffset val="100"/>
        <c:noMultiLvlLbl val="0"/>
      </c:catAx>
      <c:valAx>
        <c:axId val="191271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848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4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1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6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4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0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7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C6E1-BD92-4F47-91E2-99B92A35A25A}" type="datetimeFigureOut">
              <a:rPr lang="en-IN" smtClean="0"/>
              <a:t>18-02-2023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EE50FE-B34D-4D23-8C16-8011157AF50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9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F9B1-8993-43CB-A59B-1D813EEEE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en-IN" sz="5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02BBC-FE88-4A11-8F63-30BDFDA51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PRODUCT FOR BANK</a:t>
            </a:r>
          </a:p>
        </p:txBody>
      </p:sp>
    </p:spTree>
    <p:extLst>
      <p:ext uri="{BB962C8B-B14F-4D97-AF65-F5344CB8AC3E}">
        <p14:creationId xmlns:p14="http://schemas.microsoft.com/office/powerpoint/2010/main" val="322925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2C8A-51F0-4A42-A2E0-D3AA0C1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C8FD-84F4-4C24-B87A-8E44693C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PRODUCT’S CONTENTS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VISULIZATION FOR USERS VS TCO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556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D712-1D50-46C2-9BA7-4E4EF23A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244F-1368-406B-B80A-921DADCB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bank is given with classification of software products for the implementation of new application. ITs consists of the below: </a:t>
            </a:r>
          </a:p>
          <a:p>
            <a:r>
              <a:rPr lang="en-IN" dirty="0"/>
              <a:t>Commercial product (or) Product _ A</a:t>
            </a:r>
          </a:p>
          <a:p>
            <a:r>
              <a:rPr lang="en-IN" dirty="0"/>
              <a:t>Commercial Based SaaS Product (or) Product _ B</a:t>
            </a:r>
          </a:p>
          <a:p>
            <a:r>
              <a:rPr lang="en-IN" dirty="0"/>
              <a:t> Commercial Supported open source product with low TCO (or) Product _ C</a:t>
            </a:r>
          </a:p>
        </p:txBody>
      </p:sp>
    </p:spTree>
    <p:extLst>
      <p:ext uri="{BB962C8B-B14F-4D97-AF65-F5344CB8AC3E}">
        <p14:creationId xmlns:p14="http://schemas.microsoft.com/office/powerpoint/2010/main" val="13599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3E8E-E0AD-4469-9F0E-94AF5C29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Product’s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18382-C246-4844-B98E-02CE2E66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Commercial product (or) Product _ A:</a:t>
            </a:r>
          </a:p>
          <a:p>
            <a:pPr marL="0" indent="0" algn="just">
              <a:buNone/>
            </a:pPr>
            <a:r>
              <a:rPr lang="en-IN" dirty="0"/>
              <a:t>             It is a commercial product with consist 6 Sub products which includes A1 to A6</a:t>
            </a:r>
          </a:p>
          <a:p>
            <a:pPr marL="0" indent="0" algn="just">
              <a:buNone/>
            </a:pPr>
            <a:r>
              <a:rPr lang="en-IN" dirty="0"/>
              <a:t>The license cost varies from A1 to A3 for the end users, A4 to A6 license cost for CPU and CPU varies from 2 to 8 based on the user’s count.  CPU has the maintenance cost </a:t>
            </a:r>
            <a:r>
              <a:rPr lang="en-IN" dirty="0" err="1"/>
              <a:t>i.e</a:t>
            </a:r>
            <a:r>
              <a:rPr lang="en-IN" dirty="0"/>
              <a:t>, 18% of licences fee. It has the disaster site with cost 30% of maintenance fee. The implementation cost comes 2,00,000 along with 15% maintenance fee for further year. </a:t>
            </a:r>
          </a:p>
        </p:txBody>
      </p:sp>
    </p:spTree>
    <p:extLst>
      <p:ext uri="{BB962C8B-B14F-4D97-AF65-F5344CB8AC3E}">
        <p14:creationId xmlns:p14="http://schemas.microsoft.com/office/powerpoint/2010/main" val="194575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277F-8749-4302-AF95-DD486635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5601-A1EB-4CD7-BFCA-322674E3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Commercial Based SaaS Product (or) Product _ B:</a:t>
            </a:r>
          </a:p>
          <a:p>
            <a:pPr marL="0" indent="0">
              <a:buNone/>
            </a:pPr>
            <a:r>
              <a:rPr lang="en-IN" dirty="0"/>
              <a:t>            Its cloud based SaaS which users hybrid license of cost 300 per end users, subscription fee of 350 and no disaster site and the maintenances fee.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0F09-822A-49C0-A117-F149669A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D24FF-870D-48B2-AB8F-03C79A03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8022"/>
            <a:ext cx="9603275" cy="3450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Commercial Supported open source product with low TCO (or) Product _ C:</a:t>
            </a:r>
          </a:p>
          <a:p>
            <a:pPr marL="0" indent="0">
              <a:buNone/>
            </a:pPr>
            <a:r>
              <a:rPr lang="en-IN" dirty="0"/>
              <a:t>       Its commercial supported open sources product which as the license fee that cost around 25,000 for number CPU that’s installed. </a:t>
            </a:r>
          </a:p>
          <a:p>
            <a:r>
              <a:rPr lang="en-IN" dirty="0"/>
              <a:t> Product utilizes:</a:t>
            </a:r>
          </a:p>
          <a:p>
            <a:pPr marL="0" indent="0">
              <a:buNone/>
            </a:pPr>
            <a:r>
              <a:rPr lang="en-IN" dirty="0"/>
              <a:t>           2 CPU for 400 user’s</a:t>
            </a:r>
          </a:p>
          <a:p>
            <a:pPr marL="0" indent="0">
              <a:buNone/>
            </a:pPr>
            <a:r>
              <a:rPr lang="en-IN" dirty="0"/>
              <a:t>           6 CPU for 401- 600 user’s </a:t>
            </a:r>
          </a:p>
          <a:p>
            <a:pPr marL="0" indent="0">
              <a:buNone/>
            </a:pPr>
            <a:r>
              <a:rPr lang="en-IN" dirty="0"/>
              <a:t>           8 CPU for 600 – 1000 user’s</a:t>
            </a:r>
          </a:p>
          <a:p>
            <a:pPr marL="0" indent="0">
              <a:buNone/>
            </a:pPr>
            <a:r>
              <a:rPr lang="en-IN" dirty="0"/>
              <a:t>Its has implementation cost of 5,00,000 with no annual maintenances fee.</a:t>
            </a:r>
          </a:p>
        </p:txBody>
      </p:sp>
    </p:spTree>
    <p:extLst>
      <p:ext uri="{BB962C8B-B14F-4D97-AF65-F5344CB8AC3E}">
        <p14:creationId xmlns:p14="http://schemas.microsoft.com/office/powerpoint/2010/main" val="164533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E28D-85D7-45E4-BA29-D35C750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VISULIZATION FOR USERS VS TCO: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A2FD-194E-403D-B5C6-315C5246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graph represent the X-axis with number of users and y-axis with the TCO</a:t>
            </a:r>
          </a:p>
          <a:p>
            <a:pPr marL="0" indent="0">
              <a:buNone/>
            </a:pPr>
            <a:r>
              <a:rPr lang="en-IN" dirty="0"/>
              <a:t>                   The product A and C has high cost at the beginning and the ends with low cost. Product B starts with low cost due to its operational fee.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6EF9B3-2E2D-421D-A1B1-BF7877BB9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60687"/>
              </p:ext>
            </p:extLst>
          </p:nvPr>
        </p:nvGraphicFramePr>
        <p:xfrm>
          <a:off x="4031673" y="3311236"/>
          <a:ext cx="4544291" cy="2155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61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34D3-F139-4130-A993-C19D046B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FOR CAPEX AND OPEX: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7E6-5B1A-4C95-87F5-E9713A31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is called as </a:t>
            </a:r>
            <a:r>
              <a:rPr lang="en-IN" dirty="0" err="1"/>
              <a:t>opex</a:t>
            </a:r>
            <a:r>
              <a:rPr lang="en-IN" dirty="0"/>
              <a:t> since it costs from the second year which is due to the maintenance cost of CPU cost.</a:t>
            </a:r>
          </a:p>
          <a:p>
            <a:pPr marL="0" indent="0">
              <a:buNone/>
            </a:pPr>
            <a:r>
              <a:rPr lang="en-IN" dirty="0"/>
              <a:t> The factors that affect the TCO are:</a:t>
            </a:r>
          </a:p>
          <a:p>
            <a:pPr marL="0" indent="0">
              <a:buNone/>
            </a:pPr>
            <a:r>
              <a:rPr lang="en-IN" dirty="0"/>
              <a:t>Data </a:t>
            </a:r>
            <a:r>
              <a:rPr lang="en-IN" dirty="0" err="1"/>
              <a:t>Center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Staff Cost</a:t>
            </a:r>
          </a:p>
          <a:p>
            <a:pPr marL="0" indent="0">
              <a:buNone/>
            </a:pPr>
            <a:r>
              <a:rPr lang="en-IN" dirty="0"/>
              <a:t>Labour Cost</a:t>
            </a:r>
          </a:p>
          <a:p>
            <a:pPr marL="0" indent="0">
              <a:buNone/>
            </a:pPr>
            <a:r>
              <a:rPr lang="en-IN" dirty="0"/>
              <a:t>Bug fixing</a:t>
            </a:r>
          </a:p>
          <a:p>
            <a:pPr marL="0" indent="0">
              <a:buNone/>
            </a:pPr>
            <a:r>
              <a:rPr lang="en-IN" dirty="0"/>
              <a:t>Downtime cost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E1DC0668-6B3C-4BFA-BDCB-0E5E306C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2136979"/>
            <a:ext cx="566816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6F92-3D87-4440-9A9A-4A14DDBA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1F1-24AA-4FFE-AB3B-402D376C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Based on the graph and table that product _B is high only in short span of time. But product A and product _B be low in short span. After the long span product _c is become low, product _ A and product _B is become high.</a:t>
            </a:r>
          </a:p>
          <a:p>
            <a:pPr marL="0" indent="0">
              <a:buNone/>
            </a:pPr>
            <a:r>
              <a:rPr lang="en-IN" dirty="0"/>
              <a:t>   From all the analysis above product _ c would be best option. </a:t>
            </a:r>
          </a:p>
        </p:txBody>
      </p:sp>
    </p:spTree>
    <p:extLst>
      <p:ext uri="{BB962C8B-B14F-4D97-AF65-F5344CB8AC3E}">
        <p14:creationId xmlns:p14="http://schemas.microsoft.com/office/powerpoint/2010/main" val="3006773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461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                      </vt:lpstr>
      <vt:lpstr>CONTENTS:</vt:lpstr>
      <vt:lpstr>INTRODUCTION:</vt:lpstr>
      <vt:lpstr>Product’s Contents:</vt:lpstr>
      <vt:lpstr>PowerPoint Presentation</vt:lpstr>
      <vt:lpstr>PowerPoint Presentation</vt:lpstr>
      <vt:lpstr>VISULIZATION FOR USERS VS TCO:</vt:lpstr>
      <vt:lpstr>TABLE FOR CAPEX AND OPEX: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Assignment-1</dc:title>
  <dc:creator>VISWANATH</dc:creator>
  <cp:lastModifiedBy>Durairaj, Viswanath</cp:lastModifiedBy>
  <cp:revision>26</cp:revision>
  <dcterms:created xsi:type="dcterms:W3CDTF">2021-03-04T12:56:08Z</dcterms:created>
  <dcterms:modified xsi:type="dcterms:W3CDTF">2023-02-18T12:31:14Z</dcterms:modified>
</cp:coreProperties>
</file>