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66" r:id="rId3"/>
    <p:sldId id="305" r:id="rId4"/>
    <p:sldId id="306" r:id="rId5"/>
    <p:sldId id="307" r:id="rId6"/>
    <p:sldId id="258" r:id="rId7"/>
    <p:sldId id="309" r:id="rId8"/>
    <p:sldId id="310" r:id="rId9"/>
    <p:sldId id="311" r:id="rId10"/>
    <p:sldId id="312" r:id="rId11"/>
    <p:sldId id="324" r:id="rId12"/>
    <p:sldId id="313" r:id="rId13"/>
    <p:sldId id="314" r:id="rId14"/>
    <p:sldId id="315" r:id="rId15"/>
    <p:sldId id="316" r:id="rId16"/>
    <p:sldId id="317" r:id="rId17"/>
    <p:sldId id="318" r:id="rId18"/>
    <p:sldId id="319" r:id="rId19"/>
    <p:sldId id="320" r:id="rId20"/>
    <p:sldId id="321" r:id="rId21"/>
    <p:sldId id="322" r:id="rId22"/>
    <p:sldId id="323"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Roboto Medium"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B91C87-8769-4100-9411-2391D4853888}">
  <a:tblStyle styleId="{D5B91C87-8769-4100-9411-2391D485388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5159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6127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5627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08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1022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8516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787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934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0937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800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6828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879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959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480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024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1121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070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931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97176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p:cSld name="CUSTOM">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345025" y="350313"/>
            <a:ext cx="8453949" cy="4442875"/>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476300" y="1944525"/>
            <a:ext cx="8322600" cy="191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27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a:endParaRPr/>
          </a:p>
        </p:txBody>
      </p:sp>
      <p:sp>
        <p:nvSpPr>
          <p:cNvPr id="12" name="Google Shape;12;p2"/>
          <p:cNvSpPr txBox="1">
            <a:spLocks noGrp="1"/>
          </p:cNvSpPr>
          <p:nvPr>
            <p:ph type="subTitle" idx="1"/>
          </p:nvPr>
        </p:nvSpPr>
        <p:spPr>
          <a:xfrm>
            <a:off x="554050" y="3770575"/>
            <a:ext cx="7493700" cy="546000"/>
          </a:xfrm>
          <a:prstGeom prst="rect">
            <a:avLst/>
          </a:prstGeom>
        </p:spPr>
        <p:txBody>
          <a:bodyPr spcFirstLastPara="1" wrap="square" lIns="91425" tIns="91425" rIns="91425" bIns="91425" anchor="t" anchorCtr="0">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 Right">
  <p:cSld name="CUSTOM_8">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5975" y="2412225"/>
            <a:ext cx="42480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50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463975" y="2826650"/>
            <a:ext cx="4032000" cy="203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1600">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ext &amp; some text slide 1">
  <p:cSld name="BIG_NUMBER_1">
    <p:bg>
      <p:bgPr>
        <a:solidFill>
          <a:srgbClr val="3E606F"/>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867300" y="2978525"/>
            <a:ext cx="74094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94" name="Google Shape;94;p17"/>
          <p:cNvSpPr txBox="1">
            <a:spLocks noGrp="1"/>
          </p:cNvSpPr>
          <p:nvPr>
            <p:ph type="title" idx="2"/>
          </p:nvPr>
        </p:nvSpPr>
        <p:spPr>
          <a:xfrm>
            <a:off x="930100" y="981525"/>
            <a:ext cx="7283700" cy="1997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7200"/>
              <a:buNone/>
              <a:defRPr sz="7200" b="1" u="sng">
                <a:solidFill>
                  <a:srgbClr val="FFFFFF"/>
                </a:solidFill>
                <a:latin typeface="Roboto"/>
                <a:ea typeface="Roboto"/>
                <a:cs typeface="Roboto"/>
                <a:sym typeface="Roboto"/>
              </a:defRPr>
            </a:lvl1pPr>
            <a:lvl2pPr lvl="1" algn="l" rtl="0">
              <a:lnSpc>
                <a:spcPct val="100000"/>
              </a:lnSpc>
              <a:spcBef>
                <a:spcPts val="0"/>
              </a:spcBef>
              <a:spcAft>
                <a:spcPts val="0"/>
              </a:spcAft>
              <a:buClr>
                <a:srgbClr val="FFFFFF"/>
              </a:buClr>
              <a:buSzPts val="6000"/>
              <a:buNone/>
              <a:defRPr sz="6000" u="sng">
                <a:solidFill>
                  <a:srgbClr val="FFFFFF"/>
                </a:solidFill>
              </a:defRPr>
            </a:lvl2pPr>
            <a:lvl3pPr lvl="2" algn="l" rtl="0">
              <a:lnSpc>
                <a:spcPct val="100000"/>
              </a:lnSpc>
              <a:spcBef>
                <a:spcPts val="0"/>
              </a:spcBef>
              <a:spcAft>
                <a:spcPts val="0"/>
              </a:spcAft>
              <a:buClr>
                <a:srgbClr val="FFFFFF"/>
              </a:buClr>
              <a:buSzPts val="6000"/>
              <a:buNone/>
              <a:defRPr sz="6000" u="sng">
                <a:solidFill>
                  <a:srgbClr val="FFFFFF"/>
                </a:solidFill>
              </a:defRPr>
            </a:lvl3pPr>
            <a:lvl4pPr lvl="3" algn="l" rtl="0">
              <a:lnSpc>
                <a:spcPct val="100000"/>
              </a:lnSpc>
              <a:spcBef>
                <a:spcPts val="0"/>
              </a:spcBef>
              <a:spcAft>
                <a:spcPts val="0"/>
              </a:spcAft>
              <a:buClr>
                <a:srgbClr val="FFFFFF"/>
              </a:buClr>
              <a:buSzPts val="6000"/>
              <a:buNone/>
              <a:defRPr sz="6000" u="sng">
                <a:solidFill>
                  <a:srgbClr val="FFFFFF"/>
                </a:solidFill>
              </a:defRPr>
            </a:lvl4pPr>
            <a:lvl5pPr lvl="4" algn="l" rtl="0">
              <a:lnSpc>
                <a:spcPct val="100000"/>
              </a:lnSpc>
              <a:spcBef>
                <a:spcPts val="0"/>
              </a:spcBef>
              <a:spcAft>
                <a:spcPts val="0"/>
              </a:spcAft>
              <a:buClr>
                <a:srgbClr val="FFFFFF"/>
              </a:buClr>
              <a:buSzPts val="6000"/>
              <a:buNone/>
              <a:defRPr sz="6000" u="sng">
                <a:solidFill>
                  <a:srgbClr val="FFFFFF"/>
                </a:solidFill>
              </a:defRPr>
            </a:lvl5pPr>
            <a:lvl6pPr lvl="5" algn="l" rtl="0">
              <a:lnSpc>
                <a:spcPct val="100000"/>
              </a:lnSpc>
              <a:spcBef>
                <a:spcPts val="0"/>
              </a:spcBef>
              <a:spcAft>
                <a:spcPts val="0"/>
              </a:spcAft>
              <a:buClr>
                <a:srgbClr val="FFFFFF"/>
              </a:buClr>
              <a:buSzPts val="6000"/>
              <a:buNone/>
              <a:defRPr sz="6000" u="sng">
                <a:solidFill>
                  <a:srgbClr val="FFFFFF"/>
                </a:solidFill>
              </a:defRPr>
            </a:lvl6pPr>
            <a:lvl7pPr lvl="6" algn="l" rtl="0">
              <a:lnSpc>
                <a:spcPct val="100000"/>
              </a:lnSpc>
              <a:spcBef>
                <a:spcPts val="0"/>
              </a:spcBef>
              <a:spcAft>
                <a:spcPts val="0"/>
              </a:spcAft>
              <a:buClr>
                <a:srgbClr val="FFFFFF"/>
              </a:buClr>
              <a:buSzPts val="6000"/>
              <a:buNone/>
              <a:defRPr sz="6000" u="sng">
                <a:solidFill>
                  <a:srgbClr val="FFFFFF"/>
                </a:solidFill>
              </a:defRPr>
            </a:lvl7pPr>
            <a:lvl8pPr lvl="7" algn="l" rtl="0">
              <a:lnSpc>
                <a:spcPct val="100000"/>
              </a:lnSpc>
              <a:spcBef>
                <a:spcPts val="0"/>
              </a:spcBef>
              <a:spcAft>
                <a:spcPts val="0"/>
              </a:spcAft>
              <a:buClr>
                <a:srgbClr val="FFFFFF"/>
              </a:buClr>
              <a:buSzPts val="6000"/>
              <a:buNone/>
              <a:defRPr sz="6000" u="sng">
                <a:solidFill>
                  <a:srgbClr val="FFFFFF"/>
                </a:solidFill>
              </a:defRPr>
            </a:lvl8pPr>
            <a:lvl9pPr lvl="8" algn="l" rtl="0">
              <a:lnSpc>
                <a:spcPct val="100000"/>
              </a:lnSpc>
              <a:spcBef>
                <a:spcPts val="0"/>
              </a:spcBef>
              <a:spcAft>
                <a:spcPts val="0"/>
              </a:spcAft>
              <a:buClr>
                <a:srgbClr val="FFFFFF"/>
              </a:buClr>
              <a:buSzPts val="6000"/>
              <a:buNone/>
              <a:defRPr sz="6000" u="sng">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95300" y="695225"/>
            <a:ext cx="7553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Roboto Medium"/>
              <a:buNone/>
              <a:defRPr sz="2600" b="0" i="0" u="none" strike="noStrike" cap="none">
                <a:solidFill>
                  <a:schemeClr val="dk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2pPr>
            <a:lvl3pPr marR="0" lvl="2"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3pPr>
            <a:lvl4pPr marR="0" lvl="3"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4pPr>
            <a:lvl5pPr marR="0" lvl="4"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5pPr>
            <a:lvl6pPr marR="0" lvl="5"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6pPr>
            <a:lvl7pPr marR="0" lvl="6"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7pPr>
            <a:lvl8pPr marR="0" lvl="7"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8pPr>
            <a:lvl9pPr marR="0" lvl="8"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1285225" y="1668825"/>
            <a:ext cx="6402900" cy="26268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bankofengland.co.uk/boeapps/databas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ons.gov.u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p:nvPr/>
        </p:nvSpPr>
        <p:spPr>
          <a:xfrm>
            <a:off x="-7650" y="3024500"/>
            <a:ext cx="7654500" cy="1474200"/>
          </a:xfrm>
          <a:prstGeom prst="rect">
            <a:avLst/>
          </a:pr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2"/>
          <p:cNvSpPr txBox="1">
            <a:spLocks noGrp="1"/>
          </p:cNvSpPr>
          <p:nvPr>
            <p:ph type="title"/>
          </p:nvPr>
        </p:nvSpPr>
        <p:spPr>
          <a:xfrm>
            <a:off x="476300" y="1944525"/>
            <a:ext cx="8322600" cy="191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600"/>
              <a:buNone/>
            </a:pPr>
            <a:r>
              <a:rPr lang="en-US" sz="2400" dirty="0"/>
              <a:t>Modelling and Forecasting the Interest rate</a:t>
            </a:r>
            <a:br>
              <a:rPr lang="en-US" sz="2400" dirty="0"/>
            </a:br>
            <a:r>
              <a:rPr lang="en-US" sz="2400" dirty="0"/>
              <a:t>Changes</a:t>
            </a:r>
            <a:endParaRPr sz="2400" dirty="0"/>
          </a:p>
        </p:txBody>
      </p:sp>
      <p:sp>
        <p:nvSpPr>
          <p:cNvPr id="162" name="Google Shape;162;p32"/>
          <p:cNvSpPr txBox="1">
            <a:spLocks noGrp="1"/>
          </p:cNvSpPr>
          <p:nvPr>
            <p:ph type="subTitle" idx="1"/>
          </p:nvPr>
        </p:nvSpPr>
        <p:spPr>
          <a:xfrm>
            <a:off x="504355" y="3770575"/>
            <a:ext cx="74937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dirty="0"/>
              <a:t>By Viswanath Durairaj</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Creation of Relation Database System</a:t>
            </a:r>
          </a:p>
        </p:txBody>
      </p:sp>
      <p:sp>
        <p:nvSpPr>
          <p:cNvPr id="248" name="Google Shape;248;p42"/>
          <p:cNvSpPr txBox="1">
            <a:spLocks noGrp="1"/>
          </p:cNvSpPr>
          <p:nvPr>
            <p:ph type="title"/>
          </p:nvPr>
        </p:nvSpPr>
        <p:spPr>
          <a:xfrm>
            <a:off x="867299" y="1704622"/>
            <a:ext cx="7296805" cy="2777067"/>
          </a:xfrm>
          <a:prstGeom prst="rect">
            <a:avLst/>
          </a:prstGeom>
        </p:spPr>
        <p:txBody>
          <a:bodyPr spcFirstLastPara="1" wrap="square" lIns="91425" tIns="91425" rIns="91425" bIns="91425" anchor="t" anchorCtr="0">
            <a:noAutofit/>
          </a:bodyPr>
          <a:lstStyle/>
          <a:p>
            <a:pPr algn="l"/>
            <a:br>
              <a:rPr lang="en-US" sz="1800" dirty="0">
                <a:solidFill>
                  <a:schemeClr val="bg1">
                    <a:lumMod val="85000"/>
                  </a:schemeClr>
                </a:solidFill>
              </a:rPr>
            </a:br>
            <a:r>
              <a:rPr lang="en-US" sz="1800" dirty="0"/>
              <a:t>We are using AWS RDS (Relational data schema) from Amazon to create an instance, so that we can access data from any system using instance Id and details.</a:t>
            </a:r>
            <a:br>
              <a:rPr lang="en-US" sz="1800" dirty="0"/>
            </a:br>
            <a:br>
              <a:rPr lang="en-US" sz="1800" dirty="0"/>
            </a:br>
            <a:r>
              <a:rPr lang="en-US" sz="1800" dirty="0"/>
              <a:t>We Use MySQL as our database server and AWS instance as schema to make remote connection possible and use although server-side system is shutdown.</a:t>
            </a:r>
            <a:br>
              <a:rPr lang="en-US" sz="2800" dirty="0"/>
            </a:b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3443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Modelling Of Data</a:t>
            </a:r>
          </a:p>
        </p:txBody>
      </p:sp>
      <p:sp>
        <p:nvSpPr>
          <p:cNvPr id="248" name="Google Shape;248;p42"/>
          <p:cNvSpPr txBox="1">
            <a:spLocks noGrp="1"/>
          </p:cNvSpPr>
          <p:nvPr>
            <p:ph type="title"/>
          </p:nvPr>
        </p:nvSpPr>
        <p:spPr>
          <a:xfrm>
            <a:off x="867299" y="2088145"/>
            <a:ext cx="7296805" cy="1782318"/>
          </a:xfrm>
          <a:prstGeom prst="rect">
            <a:avLst/>
          </a:prstGeom>
        </p:spPr>
        <p:txBody>
          <a:bodyPr spcFirstLastPara="1" wrap="square" lIns="91425" tIns="91425" rIns="91425" bIns="91425" anchor="t" anchorCtr="0">
            <a:noAutofit/>
          </a:bodyPr>
          <a:lstStyle/>
          <a:p>
            <a:pPr algn="l">
              <a:lnSpc>
                <a:spcPct val="150000"/>
              </a:lnSpc>
            </a:pPr>
            <a:r>
              <a:rPr lang="en-US" sz="2000" b="1" dirty="0">
                <a:solidFill>
                  <a:schemeClr val="bg1"/>
                </a:solidFill>
              </a:rPr>
              <a:t>PRINCIPAL COMPONENT ANALYSIS</a:t>
            </a:r>
            <a:br>
              <a:rPr lang="en-US" sz="1800" dirty="0">
                <a:solidFill>
                  <a:schemeClr val="bg1">
                    <a:lumMod val="85000"/>
                  </a:schemeClr>
                </a:solidFill>
              </a:rPr>
            </a:br>
            <a:r>
              <a:rPr lang="en-US" sz="1800" dirty="0">
                <a:solidFill>
                  <a:schemeClr val="bg1">
                    <a:lumMod val="75000"/>
                  </a:schemeClr>
                </a:solidFill>
              </a:rPr>
              <a:t>Performed PCA on the macro economic variables </a:t>
            </a:r>
            <a:br>
              <a:rPr lang="en-US" sz="1800" dirty="0">
                <a:solidFill>
                  <a:schemeClr val="bg1">
                    <a:lumMod val="75000"/>
                  </a:schemeClr>
                </a:solidFill>
              </a:rPr>
            </a:br>
            <a:r>
              <a:rPr lang="en-US" sz="1800" dirty="0">
                <a:solidFill>
                  <a:schemeClr val="bg1">
                    <a:lumMod val="75000"/>
                  </a:schemeClr>
                </a:solidFill>
              </a:rPr>
              <a:t>Reduce Dimensionality of Data</a:t>
            </a:r>
            <a:br>
              <a:rPr lang="en-US" sz="1800" dirty="0">
                <a:solidFill>
                  <a:schemeClr val="bg1">
                    <a:lumMod val="75000"/>
                  </a:schemeClr>
                </a:solidFill>
              </a:rPr>
            </a:br>
            <a:r>
              <a:rPr lang="en-US" sz="1800" dirty="0">
                <a:solidFill>
                  <a:schemeClr val="bg1">
                    <a:lumMod val="75000"/>
                  </a:schemeClr>
                </a:solidFill>
              </a:rPr>
              <a:t>Total Variance: 97.49%</a:t>
            </a: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4236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Modelling Of Data</a:t>
            </a:r>
          </a:p>
        </p:txBody>
      </p:sp>
      <p:sp>
        <p:nvSpPr>
          <p:cNvPr id="248" name="Google Shape;248;p42"/>
          <p:cNvSpPr txBox="1">
            <a:spLocks noGrp="1"/>
          </p:cNvSpPr>
          <p:nvPr>
            <p:ph type="title"/>
          </p:nvPr>
        </p:nvSpPr>
        <p:spPr>
          <a:xfrm>
            <a:off x="867299" y="2005001"/>
            <a:ext cx="7296805" cy="3571710"/>
          </a:xfrm>
          <a:prstGeom prst="rect">
            <a:avLst/>
          </a:prstGeom>
        </p:spPr>
        <p:txBody>
          <a:bodyPr spcFirstLastPara="1" wrap="square" lIns="91425" tIns="91425" rIns="91425" bIns="91425" anchor="t" anchorCtr="0">
            <a:noAutofit/>
          </a:bodyPr>
          <a:lstStyle/>
          <a:p>
            <a:pPr algn="l">
              <a:lnSpc>
                <a:spcPct val="150000"/>
              </a:lnSpc>
            </a:pPr>
            <a:r>
              <a:rPr lang="en-US" sz="2000" b="1" dirty="0">
                <a:solidFill>
                  <a:schemeClr val="bg1"/>
                </a:solidFill>
              </a:rPr>
              <a:t>MULTIPLE LINEAR REGRESSION</a:t>
            </a:r>
            <a:br>
              <a:rPr lang="en-US" sz="1800" dirty="0">
                <a:solidFill>
                  <a:schemeClr val="bg1">
                    <a:lumMod val="85000"/>
                  </a:schemeClr>
                </a:solidFill>
              </a:rPr>
            </a:br>
            <a:r>
              <a:rPr lang="en-US" sz="1800" dirty="0">
                <a:solidFill>
                  <a:schemeClr val="bg1">
                    <a:lumMod val="75000"/>
                  </a:schemeClr>
                </a:solidFill>
              </a:rPr>
              <a:t>Multi Linear Regression was applied for interest rate for credit card lending and output from PCA Analysis.</a:t>
            </a:r>
            <a:br>
              <a:rPr lang="en-US" sz="1800" dirty="0">
                <a:solidFill>
                  <a:schemeClr val="bg1">
                    <a:lumMod val="75000"/>
                  </a:schemeClr>
                </a:solidFill>
              </a:rPr>
            </a:br>
            <a:r>
              <a:rPr lang="en-US" sz="1800" b="1" i="1" u="sng" dirty="0">
                <a:solidFill>
                  <a:schemeClr val="bg1">
                    <a:lumMod val="75000"/>
                  </a:schemeClr>
                </a:solidFill>
              </a:rPr>
              <a:t>Dependent Variable</a:t>
            </a:r>
            <a:r>
              <a:rPr lang="en-US" sz="1800" dirty="0">
                <a:solidFill>
                  <a:schemeClr val="bg1">
                    <a:lumMod val="75000"/>
                  </a:schemeClr>
                </a:solidFill>
              </a:rPr>
              <a:t>: Interest rate</a:t>
            </a:r>
            <a:br>
              <a:rPr lang="en-US" sz="1800" dirty="0">
                <a:solidFill>
                  <a:schemeClr val="bg1">
                    <a:lumMod val="75000"/>
                  </a:schemeClr>
                </a:solidFill>
              </a:rPr>
            </a:br>
            <a:r>
              <a:rPr lang="en-US" sz="1800" b="1" i="1" u="sng" dirty="0">
                <a:solidFill>
                  <a:schemeClr val="bg1">
                    <a:lumMod val="75000"/>
                  </a:schemeClr>
                </a:solidFill>
              </a:rPr>
              <a:t>Independent Variable</a:t>
            </a:r>
            <a:r>
              <a:rPr lang="en-US" sz="1800" dirty="0">
                <a:solidFill>
                  <a:schemeClr val="bg1">
                    <a:lumMod val="75000"/>
                  </a:schemeClr>
                </a:solidFill>
              </a:rPr>
              <a:t>: Output from PCA</a:t>
            </a:r>
            <a:br>
              <a:rPr lang="en-US" sz="1800" dirty="0">
                <a:solidFill>
                  <a:schemeClr val="bg1">
                    <a:lumMod val="75000"/>
                  </a:schemeClr>
                </a:solidFill>
              </a:rPr>
            </a:br>
            <a:r>
              <a:rPr lang="en-US" sz="1800" dirty="0">
                <a:solidFill>
                  <a:schemeClr val="bg1">
                    <a:lumMod val="75000"/>
                  </a:schemeClr>
                </a:solidFill>
              </a:rPr>
              <a:t>R squared value: 75%,RMSE value was found to </a:t>
            </a:r>
            <a:r>
              <a:rPr lang="en-US" sz="1800">
                <a:solidFill>
                  <a:schemeClr val="bg1">
                    <a:lumMod val="75000"/>
                  </a:schemeClr>
                </a:solidFill>
              </a:rPr>
              <a:t>be 0.66</a:t>
            </a:r>
            <a:br>
              <a:rPr lang="en-US" sz="1800" dirty="0">
                <a:solidFill>
                  <a:schemeClr val="bg1">
                    <a:lumMod val="75000"/>
                  </a:schemeClr>
                </a:solidFill>
              </a:rPr>
            </a:br>
            <a:r>
              <a:rPr lang="en-US" sz="1800" dirty="0">
                <a:solidFill>
                  <a:schemeClr val="bg1">
                    <a:lumMod val="75000"/>
                  </a:schemeClr>
                </a:solidFill>
              </a:rPr>
              <a:t>Train data: 70%,  Test data:  30%</a:t>
            </a:r>
            <a:br>
              <a:rPr lang="en-US" sz="1800" dirty="0">
                <a:solidFill>
                  <a:schemeClr val="bg1">
                    <a:lumMod val="75000"/>
                  </a:schemeClr>
                </a:solidFill>
              </a:rPr>
            </a:b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5636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6787775"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BACK TESTING-Prediction for the year 2012:</a:t>
            </a:r>
            <a:endParaRPr sz="2500" dirty="0">
              <a:solidFill>
                <a:srgbClr val="193441"/>
              </a:solidFill>
            </a:endParaRPr>
          </a:p>
        </p:txBody>
      </p:sp>
      <p:pic>
        <p:nvPicPr>
          <p:cNvPr id="6" name="Picture 5">
            <a:extLst>
              <a:ext uri="{FF2B5EF4-FFF2-40B4-BE49-F238E27FC236}">
                <a16:creationId xmlns:a16="http://schemas.microsoft.com/office/drawing/2014/main" id="{E7DC86F9-EFE8-350D-3A68-601D83F4B802}"/>
              </a:ext>
            </a:extLst>
          </p:cNvPr>
          <p:cNvPicPr>
            <a:picLocks noChangeAspect="1"/>
          </p:cNvPicPr>
          <p:nvPr/>
        </p:nvPicPr>
        <p:blipFill>
          <a:blip r:embed="rId3"/>
          <a:stretch>
            <a:fillRect/>
          </a:stretch>
        </p:blipFill>
        <p:spPr>
          <a:xfrm>
            <a:off x="429394" y="1013139"/>
            <a:ext cx="4066406" cy="3843730"/>
          </a:xfrm>
          <a:prstGeom prst="rect">
            <a:avLst/>
          </a:prstGeom>
        </p:spPr>
      </p:pic>
      <p:pic>
        <p:nvPicPr>
          <p:cNvPr id="9" name="Content Placeholder 7">
            <a:extLst>
              <a:ext uri="{FF2B5EF4-FFF2-40B4-BE49-F238E27FC236}">
                <a16:creationId xmlns:a16="http://schemas.microsoft.com/office/drawing/2014/main" id="{A15EEBA4-D600-83A7-6905-FFE4D5D657F9}"/>
              </a:ext>
            </a:extLst>
          </p:cNvPr>
          <p:cNvPicPr>
            <a:picLocks noChangeAspect="1"/>
          </p:cNvPicPr>
          <p:nvPr/>
        </p:nvPicPr>
        <p:blipFill>
          <a:blip r:embed="rId4"/>
          <a:stretch>
            <a:fillRect/>
          </a:stretch>
        </p:blipFill>
        <p:spPr>
          <a:xfrm>
            <a:off x="4391025" y="908473"/>
            <a:ext cx="4646703" cy="3190410"/>
          </a:xfrm>
          <a:prstGeom prst="rect">
            <a:avLst/>
          </a:prstGeom>
          <a:noFill/>
        </p:spPr>
      </p:pic>
    </p:spTree>
    <p:extLst>
      <p:ext uri="{BB962C8B-B14F-4D97-AF65-F5344CB8AC3E}">
        <p14:creationId xmlns:p14="http://schemas.microsoft.com/office/powerpoint/2010/main" val="255702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Forecasting using ARIMA – Credit Card</a:t>
            </a:r>
            <a:endParaRPr sz="2500" dirty="0">
              <a:solidFill>
                <a:srgbClr val="193441"/>
              </a:solidFill>
            </a:endParaRPr>
          </a:p>
        </p:txBody>
      </p:sp>
      <p:pic>
        <p:nvPicPr>
          <p:cNvPr id="5" name="Content Placeholder 5" descr="Chart, line chart&#10;&#10;Description automatically generated">
            <a:extLst>
              <a:ext uri="{FF2B5EF4-FFF2-40B4-BE49-F238E27FC236}">
                <a16:creationId xmlns:a16="http://schemas.microsoft.com/office/drawing/2014/main" id="{36C37478-1D03-55F0-A819-A7825AE80635}"/>
              </a:ext>
            </a:extLst>
          </p:cNvPr>
          <p:cNvPicPr>
            <a:picLocks noChangeAspect="1"/>
          </p:cNvPicPr>
          <p:nvPr/>
        </p:nvPicPr>
        <p:blipFill>
          <a:blip r:embed="rId3"/>
          <a:stretch>
            <a:fillRect/>
          </a:stretch>
        </p:blipFill>
        <p:spPr>
          <a:xfrm>
            <a:off x="444934" y="982839"/>
            <a:ext cx="6374966" cy="3840917"/>
          </a:xfrm>
          <a:prstGeom prst="rect">
            <a:avLst/>
          </a:prstGeom>
          <a:noFill/>
        </p:spPr>
      </p:pic>
    </p:spTree>
    <p:extLst>
      <p:ext uri="{BB962C8B-B14F-4D97-AF65-F5344CB8AC3E}">
        <p14:creationId xmlns:p14="http://schemas.microsoft.com/office/powerpoint/2010/main" val="235456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Forecasting using ARIMA - Unemployment</a:t>
            </a:r>
            <a:endParaRPr sz="2500" dirty="0">
              <a:solidFill>
                <a:srgbClr val="193441"/>
              </a:solidFill>
            </a:endParaRPr>
          </a:p>
        </p:txBody>
      </p:sp>
      <p:pic>
        <p:nvPicPr>
          <p:cNvPr id="2" name="Picture 1">
            <a:extLst>
              <a:ext uri="{FF2B5EF4-FFF2-40B4-BE49-F238E27FC236}">
                <a16:creationId xmlns:a16="http://schemas.microsoft.com/office/drawing/2014/main" id="{6AC8BE05-5F49-CA29-AE58-7806BF18E48F}"/>
              </a:ext>
            </a:extLst>
          </p:cNvPr>
          <p:cNvPicPr>
            <a:picLocks noChangeAspect="1"/>
          </p:cNvPicPr>
          <p:nvPr/>
        </p:nvPicPr>
        <p:blipFill>
          <a:blip r:embed="rId3"/>
          <a:stretch>
            <a:fillRect/>
          </a:stretch>
        </p:blipFill>
        <p:spPr>
          <a:xfrm>
            <a:off x="355974" y="962627"/>
            <a:ext cx="6206751" cy="3799284"/>
          </a:xfrm>
          <a:prstGeom prst="rect">
            <a:avLst/>
          </a:prstGeom>
        </p:spPr>
      </p:pic>
    </p:spTree>
    <p:extLst>
      <p:ext uri="{BB962C8B-B14F-4D97-AF65-F5344CB8AC3E}">
        <p14:creationId xmlns:p14="http://schemas.microsoft.com/office/powerpoint/2010/main" val="107075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Forecasting using ARIMA - Inflation</a:t>
            </a:r>
            <a:endParaRPr sz="2500" dirty="0">
              <a:solidFill>
                <a:srgbClr val="193441"/>
              </a:solidFill>
            </a:endParaRPr>
          </a:p>
        </p:txBody>
      </p:sp>
      <p:pic>
        <p:nvPicPr>
          <p:cNvPr id="4" name="Picture 3">
            <a:extLst>
              <a:ext uri="{FF2B5EF4-FFF2-40B4-BE49-F238E27FC236}">
                <a16:creationId xmlns:a16="http://schemas.microsoft.com/office/drawing/2014/main" id="{CC16BF84-54D9-AF94-2EC6-49F8BB4406B4}"/>
              </a:ext>
            </a:extLst>
          </p:cNvPr>
          <p:cNvPicPr>
            <a:picLocks noChangeAspect="1"/>
          </p:cNvPicPr>
          <p:nvPr/>
        </p:nvPicPr>
        <p:blipFill>
          <a:blip r:embed="rId3"/>
          <a:stretch>
            <a:fillRect/>
          </a:stretch>
        </p:blipFill>
        <p:spPr>
          <a:xfrm>
            <a:off x="471933" y="952500"/>
            <a:ext cx="5995542" cy="3762203"/>
          </a:xfrm>
          <a:prstGeom prst="rect">
            <a:avLst/>
          </a:prstGeom>
          <a:noFill/>
        </p:spPr>
      </p:pic>
    </p:spTree>
    <p:extLst>
      <p:ext uri="{BB962C8B-B14F-4D97-AF65-F5344CB8AC3E}">
        <p14:creationId xmlns:p14="http://schemas.microsoft.com/office/powerpoint/2010/main" val="286243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Forecasting using ARIMA - Income</a:t>
            </a:r>
            <a:endParaRPr sz="2500" dirty="0">
              <a:solidFill>
                <a:srgbClr val="193441"/>
              </a:solidFill>
            </a:endParaRPr>
          </a:p>
        </p:txBody>
      </p:sp>
      <p:pic>
        <p:nvPicPr>
          <p:cNvPr id="3" name="Picture 2">
            <a:extLst>
              <a:ext uri="{FF2B5EF4-FFF2-40B4-BE49-F238E27FC236}">
                <a16:creationId xmlns:a16="http://schemas.microsoft.com/office/drawing/2014/main" id="{DDDEBF6A-9181-0C7C-3435-FEB661432C21}"/>
              </a:ext>
            </a:extLst>
          </p:cNvPr>
          <p:cNvPicPr>
            <a:picLocks noChangeAspect="1"/>
          </p:cNvPicPr>
          <p:nvPr/>
        </p:nvPicPr>
        <p:blipFill>
          <a:blip r:embed="rId3"/>
          <a:stretch>
            <a:fillRect/>
          </a:stretch>
        </p:blipFill>
        <p:spPr>
          <a:xfrm>
            <a:off x="493559" y="1246688"/>
            <a:ext cx="5534708" cy="3551090"/>
          </a:xfrm>
          <a:prstGeom prst="rect">
            <a:avLst/>
          </a:prstGeom>
        </p:spPr>
      </p:pic>
    </p:spTree>
    <p:extLst>
      <p:ext uri="{BB962C8B-B14F-4D97-AF65-F5344CB8AC3E}">
        <p14:creationId xmlns:p14="http://schemas.microsoft.com/office/powerpoint/2010/main" val="75407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Forecasting using ARIMA - Interest Rate</a:t>
            </a:r>
            <a:endParaRPr sz="2500" dirty="0">
              <a:solidFill>
                <a:srgbClr val="193441"/>
              </a:solidFill>
            </a:endParaRPr>
          </a:p>
        </p:txBody>
      </p:sp>
      <p:pic>
        <p:nvPicPr>
          <p:cNvPr id="5" name="Picture 4">
            <a:extLst>
              <a:ext uri="{FF2B5EF4-FFF2-40B4-BE49-F238E27FC236}">
                <a16:creationId xmlns:a16="http://schemas.microsoft.com/office/drawing/2014/main" id="{136FB338-3332-E491-EADE-76049AE70590}"/>
              </a:ext>
            </a:extLst>
          </p:cNvPr>
          <p:cNvPicPr>
            <a:picLocks noChangeAspect="1"/>
          </p:cNvPicPr>
          <p:nvPr/>
        </p:nvPicPr>
        <p:blipFill>
          <a:blip r:embed="rId3"/>
          <a:stretch>
            <a:fillRect/>
          </a:stretch>
        </p:blipFill>
        <p:spPr>
          <a:xfrm>
            <a:off x="429218" y="1019175"/>
            <a:ext cx="5939703" cy="3697465"/>
          </a:xfrm>
          <a:prstGeom prst="rect">
            <a:avLst/>
          </a:prstGeom>
          <a:noFill/>
        </p:spPr>
      </p:pic>
    </p:spTree>
    <p:extLst>
      <p:ext uri="{BB962C8B-B14F-4D97-AF65-F5344CB8AC3E}">
        <p14:creationId xmlns:p14="http://schemas.microsoft.com/office/powerpoint/2010/main" val="294913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4" y="202299"/>
            <a:ext cx="7235451"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2500" dirty="0">
                <a:solidFill>
                  <a:srgbClr val="193441"/>
                </a:solidFill>
              </a:rPr>
              <a:t>Forecasted Values using ARIMA</a:t>
            </a:r>
            <a:endParaRPr sz="2500" dirty="0">
              <a:solidFill>
                <a:srgbClr val="193441"/>
              </a:solidFill>
            </a:endParaRPr>
          </a:p>
        </p:txBody>
      </p:sp>
      <p:pic>
        <p:nvPicPr>
          <p:cNvPr id="4" name="Picture 3" descr="Table&#10;&#10;Description automatically generated">
            <a:extLst>
              <a:ext uri="{FF2B5EF4-FFF2-40B4-BE49-F238E27FC236}">
                <a16:creationId xmlns:a16="http://schemas.microsoft.com/office/drawing/2014/main" id="{D574E564-6C2D-921B-BC0B-51E17BE8A4D1}"/>
              </a:ext>
            </a:extLst>
          </p:cNvPr>
          <p:cNvPicPr>
            <a:picLocks noChangeAspect="1"/>
          </p:cNvPicPr>
          <p:nvPr/>
        </p:nvPicPr>
        <p:blipFill>
          <a:blip r:embed="rId3"/>
          <a:stretch>
            <a:fillRect/>
          </a:stretch>
        </p:blipFill>
        <p:spPr>
          <a:xfrm>
            <a:off x="355974" y="971550"/>
            <a:ext cx="5702504" cy="3697465"/>
          </a:xfrm>
          <a:prstGeom prst="rect">
            <a:avLst/>
          </a:prstGeom>
          <a:noFill/>
        </p:spPr>
      </p:pic>
    </p:spTree>
    <p:extLst>
      <p:ext uri="{BB962C8B-B14F-4D97-AF65-F5344CB8AC3E}">
        <p14:creationId xmlns:p14="http://schemas.microsoft.com/office/powerpoint/2010/main" val="161195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275519"/>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s" sz="4000" u="none" dirty="0"/>
              <a:t>Project overview</a:t>
            </a:r>
            <a:endParaRPr sz="4000" u="none" dirty="0"/>
          </a:p>
        </p:txBody>
      </p:sp>
      <p:sp>
        <p:nvSpPr>
          <p:cNvPr id="248" name="Google Shape;248;p42"/>
          <p:cNvSpPr txBox="1">
            <a:spLocks noGrp="1"/>
          </p:cNvSpPr>
          <p:nvPr>
            <p:ph type="title"/>
          </p:nvPr>
        </p:nvSpPr>
        <p:spPr>
          <a:xfrm>
            <a:off x="867300" y="2335795"/>
            <a:ext cx="5742222" cy="1782318"/>
          </a:xfrm>
          <a:prstGeom prst="rect">
            <a:avLst/>
          </a:prstGeom>
        </p:spPr>
        <p:txBody>
          <a:bodyPr spcFirstLastPara="1" wrap="square" lIns="91425" tIns="91425" rIns="91425" bIns="91425" anchor="t" anchorCtr="0">
            <a:noAutofit/>
          </a:bodyPr>
          <a:lstStyle/>
          <a:p>
            <a:pPr algn="l"/>
            <a:r>
              <a:rPr lang="en-US" sz="1800" dirty="0">
                <a:solidFill>
                  <a:schemeClr val="bg1">
                    <a:lumMod val="85000"/>
                  </a:schemeClr>
                </a:solidFill>
              </a:rPr>
              <a:t>The objective of this project is to predict the changes of quarterly interest rate of credit card lending to households using quarterly data of macro-economic variables like Inflation, gross domestic product, average weekly income, credit card lending and unemployment. </a:t>
            </a: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PCA Analysis on Predicted data</a:t>
            </a:r>
          </a:p>
        </p:txBody>
      </p:sp>
      <p:sp>
        <p:nvSpPr>
          <p:cNvPr id="248" name="Google Shape;248;p42"/>
          <p:cNvSpPr txBox="1">
            <a:spLocks noGrp="1"/>
          </p:cNvSpPr>
          <p:nvPr>
            <p:ph type="title"/>
          </p:nvPr>
        </p:nvSpPr>
        <p:spPr>
          <a:xfrm>
            <a:off x="867299" y="2005002"/>
            <a:ext cx="7296805" cy="2700348"/>
          </a:xfrm>
          <a:prstGeom prst="rect">
            <a:avLst/>
          </a:prstGeom>
        </p:spPr>
        <p:txBody>
          <a:bodyPr spcFirstLastPara="1" wrap="square" lIns="91425" tIns="91425" rIns="91425" bIns="91425" anchor="t" anchorCtr="0">
            <a:noAutofit/>
          </a:bodyPr>
          <a:lstStyle/>
          <a:p>
            <a:pPr algn="l">
              <a:lnSpc>
                <a:spcPct val="150000"/>
              </a:lnSpc>
            </a:pPr>
            <a:r>
              <a:rPr lang="en-US" sz="2000" b="1" dirty="0">
                <a:solidFill>
                  <a:schemeClr val="bg1"/>
                </a:solidFill>
              </a:rPr>
              <a:t>MULTIPLE LINEAR REGRESSION</a:t>
            </a:r>
            <a:br>
              <a:rPr lang="en-US" sz="1800" dirty="0">
                <a:solidFill>
                  <a:schemeClr val="bg1">
                    <a:lumMod val="85000"/>
                  </a:schemeClr>
                </a:solidFill>
              </a:rPr>
            </a:br>
            <a:r>
              <a:rPr lang="en-US" sz="1800" dirty="0">
                <a:solidFill>
                  <a:schemeClr val="bg1">
                    <a:lumMod val="75000"/>
                  </a:schemeClr>
                </a:solidFill>
              </a:rPr>
              <a:t>Performed PCA on the forecasted data.</a:t>
            </a:r>
            <a:br>
              <a:rPr lang="en-US" sz="1800" dirty="0">
                <a:solidFill>
                  <a:schemeClr val="bg1">
                    <a:lumMod val="75000"/>
                  </a:schemeClr>
                </a:solidFill>
              </a:rPr>
            </a:br>
            <a:r>
              <a:rPr lang="en-US" sz="1800" dirty="0">
                <a:solidFill>
                  <a:schemeClr val="bg1">
                    <a:lumMod val="75000"/>
                  </a:schemeClr>
                </a:solidFill>
              </a:rPr>
              <a:t>Reduce Dimensionality of Data and then applied in applied in the MLR.</a:t>
            </a:r>
            <a:br>
              <a:rPr lang="en-US" sz="1800" dirty="0">
                <a:solidFill>
                  <a:schemeClr val="bg1">
                    <a:lumMod val="75000"/>
                  </a:schemeClr>
                </a:solidFill>
              </a:rPr>
            </a:br>
            <a:r>
              <a:rPr lang="en-US" sz="1800" dirty="0">
                <a:solidFill>
                  <a:schemeClr val="bg1">
                    <a:lumMod val="75000"/>
                  </a:schemeClr>
                </a:solidFill>
              </a:rPr>
              <a:t>Total Variance: 96.43%.</a:t>
            </a:r>
            <a:br>
              <a:rPr lang="en-US" sz="1800" dirty="0">
                <a:solidFill>
                  <a:schemeClr val="bg1">
                    <a:lumMod val="75000"/>
                  </a:schemeClr>
                </a:solidFill>
              </a:rPr>
            </a:b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6264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396296"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2600" u="none" dirty="0"/>
              <a:t>Multi linear Regression Model on predicted data</a:t>
            </a:r>
          </a:p>
        </p:txBody>
      </p:sp>
      <p:sp>
        <p:nvSpPr>
          <p:cNvPr id="248" name="Google Shape;248;p42"/>
          <p:cNvSpPr txBox="1">
            <a:spLocks noGrp="1"/>
          </p:cNvSpPr>
          <p:nvPr>
            <p:ph type="title"/>
          </p:nvPr>
        </p:nvSpPr>
        <p:spPr>
          <a:xfrm>
            <a:off x="867299" y="2119302"/>
            <a:ext cx="7296805" cy="2700348"/>
          </a:xfrm>
          <a:prstGeom prst="rect">
            <a:avLst/>
          </a:prstGeom>
        </p:spPr>
        <p:txBody>
          <a:bodyPr spcFirstLastPara="1" wrap="square" lIns="91425" tIns="91425" rIns="91425" bIns="91425" anchor="t" anchorCtr="0">
            <a:noAutofit/>
          </a:bodyPr>
          <a:lstStyle/>
          <a:p>
            <a:pPr algn="l"/>
            <a:r>
              <a:rPr lang="en-US" sz="1800" dirty="0">
                <a:solidFill>
                  <a:schemeClr val="bg1">
                    <a:lumMod val="75000"/>
                  </a:schemeClr>
                </a:solidFill>
              </a:rPr>
              <a:t>Multi Linear Regression was applied for forecasted Interest rate for credit card lending and output from PCA Analysis from ARIMA model.</a:t>
            </a:r>
            <a:br>
              <a:rPr lang="en-US" sz="1800" dirty="0">
                <a:solidFill>
                  <a:schemeClr val="bg1">
                    <a:lumMod val="75000"/>
                  </a:schemeClr>
                </a:solidFill>
              </a:rPr>
            </a:br>
            <a:br>
              <a:rPr lang="en-US" sz="1800" dirty="0">
                <a:solidFill>
                  <a:schemeClr val="bg1">
                    <a:lumMod val="75000"/>
                  </a:schemeClr>
                </a:solidFill>
              </a:rPr>
            </a:br>
            <a:r>
              <a:rPr lang="en-US" sz="1800" dirty="0">
                <a:solidFill>
                  <a:schemeClr val="bg1">
                    <a:lumMod val="75000"/>
                  </a:schemeClr>
                </a:solidFill>
              </a:rPr>
              <a:t>R squared value was found to be 78%.</a:t>
            </a:r>
            <a:br>
              <a:rPr lang="en-US" sz="1800" dirty="0">
                <a:solidFill>
                  <a:schemeClr val="bg1">
                    <a:lumMod val="75000"/>
                  </a:schemeClr>
                </a:solidFill>
              </a:rPr>
            </a:br>
            <a:br>
              <a:rPr lang="en-US" sz="1800" dirty="0">
                <a:solidFill>
                  <a:schemeClr val="bg1">
                    <a:lumMod val="75000"/>
                  </a:schemeClr>
                </a:solidFill>
              </a:rPr>
            </a:br>
            <a:r>
              <a:rPr lang="en-US" sz="1800" dirty="0">
                <a:solidFill>
                  <a:schemeClr val="bg1">
                    <a:lumMod val="75000"/>
                  </a:schemeClr>
                </a:solidFill>
              </a:rPr>
              <a:t>RMSE value was found to be 0.68</a:t>
            </a:r>
            <a:br>
              <a:rPr lang="en-US" sz="1800" dirty="0">
                <a:solidFill>
                  <a:schemeClr val="bg1">
                    <a:lumMod val="75000"/>
                  </a:schemeClr>
                </a:solidFill>
              </a:rPr>
            </a:br>
            <a:br>
              <a:rPr lang="en-US" sz="1800" dirty="0">
                <a:solidFill>
                  <a:schemeClr val="bg1">
                    <a:lumMod val="75000"/>
                  </a:schemeClr>
                </a:solidFill>
              </a:rPr>
            </a:br>
            <a:r>
              <a:rPr lang="en-US" sz="1800" dirty="0">
                <a:solidFill>
                  <a:schemeClr val="bg1">
                    <a:lumMod val="75000"/>
                  </a:schemeClr>
                </a:solidFill>
              </a:rPr>
              <a:t>The model performed well against the predicted data.</a:t>
            </a:r>
            <a:br>
              <a:rPr lang="en-US" sz="1800" dirty="0">
                <a:solidFill>
                  <a:schemeClr val="bg1">
                    <a:lumMod val="75000"/>
                  </a:schemeClr>
                </a:solidFill>
              </a:rPr>
            </a:b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0451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113594"/>
            <a:ext cx="7396296"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2600" u="none" dirty="0"/>
              <a:t>CONCLUSION</a:t>
            </a:r>
          </a:p>
        </p:txBody>
      </p:sp>
      <p:sp>
        <p:nvSpPr>
          <p:cNvPr id="248" name="Google Shape;248;p42"/>
          <p:cNvSpPr txBox="1">
            <a:spLocks noGrp="1"/>
          </p:cNvSpPr>
          <p:nvPr>
            <p:ph type="title"/>
          </p:nvPr>
        </p:nvSpPr>
        <p:spPr>
          <a:xfrm>
            <a:off x="867299" y="2005002"/>
            <a:ext cx="7296805" cy="2700348"/>
          </a:xfrm>
          <a:prstGeom prst="rect">
            <a:avLst/>
          </a:prstGeom>
        </p:spPr>
        <p:txBody>
          <a:bodyPr spcFirstLastPara="1" wrap="square" lIns="91425" tIns="91425" rIns="91425" bIns="91425" anchor="t" anchorCtr="0">
            <a:noAutofit/>
          </a:bodyPr>
          <a:lstStyle/>
          <a:p>
            <a:pPr algn="l"/>
            <a:r>
              <a:rPr lang="en-US" sz="1800" dirty="0">
                <a:solidFill>
                  <a:schemeClr val="bg1">
                    <a:lumMod val="75000"/>
                  </a:schemeClr>
                </a:solidFill>
              </a:rPr>
              <a:t>MLR and ARIMA are best fit to predict an interest rate.</a:t>
            </a:r>
            <a:br>
              <a:rPr lang="en-US" sz="1800" dirty="0">
                <a:solidFill>
                  <a:schemeClr val="bg1">
                    <a:lumMod val="75000"/>
                  </a:schemeClr>
                </a:solidFill>
              </a:rPr>
            </a:br>
            <a:br>
              <a:rPr lang="en-US" sz="1800" dirty="0">
                <a:solidFill>
                  <a:schemeClr val="bg1">
                    <a:lumMod val="75000"/>
                  </a:schemeClr>
                </a:solidFill>
              </a:rPr>
            </a:br>
            <a:r>
              <a:rPr lang="en-US" sz="1800" dirty="0">
                <a:solidFill>
                  <a:schemeClr val="bg1">
                    <a:lumMod val="75000"/>
                  </a:schemeClr>
                </a:solidFill>
              </a:rPr>
              <a:t>I prove that interest rate can be predicted with pretty good accuracy.</a:t>
            </a:r>
            <a:br>
              <a:rPr lang="en-US" sz="1800" dirty="0">
                <a:solidFill>
                  <a:schemeClr val="bg1">
                    <a:lumMod val="75000"/>
                  </a:schemeClr>
                </a:solidFill>
              </a:rPr>
            </a:br>
            <a:br>
              <a:rPr lang="en-US" sz="1800" dirty="0">
                <a:solidFill>
                  <a:schemeClr val="bg1">
                    <a:lumMod val="75000"/>
                  </a:schemeClr>
                </a:solidFill>
              </a:rPr>
            </a:br>
            <a:br>
              <a:rPr lang="en-US" sz="1800" dirty="0">
                <a:solidFill>
                  <a:schemeClr val="bg1">
                    <a:lumMod val="85000"/>
                  </a:schemeClr>
                </a:solidFill>
              </a:rPr>
            </a:br>
            <a:endParaRPr lang="en-US" sz="1800" dirty="0">
              <a:solidFill>
                <a:schemeClr val="bg1">
                  <a:lumMod val="85000"/>
                </a:schemeClr>
              </a:solidFill>
            </a:endParaRP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9738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80405" y="1275519"/>
            <a:ext cx="7283700"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4000" u="none" dirty="0"/>
              <a:t>Literature review</a:t>
            </a:r>
          </a:p>
        </p:txBody>
      </p:sp>
      <p:sp>
        <p:nvSpPr>
          <p:cNvPr id="248" name="Google Shape;248;p42"/>
          <p:cNvSpPr txBox="1">
            <a:spLocks noGrp="1"/>
          </p:cNvSpPr>
          <p:nvPr>
            <p:ph type="title"/>
          </p:nvPr>
        </p:nvSpPr>
        <p:spPr>
          <a:xfrm>
            <a:off x="867300" y="2335795"/>
            <a:ext cx="6498700" cy="1782318"/>
          </a:xfrm>
          <a:prstGeom prst="rect">
            <a:avLst/>
          </a:prstGeom>
        </p:spPr>
        <p:txBody>
          <a:bodyPr spcFirstLastPara="1" wrap="square" lIns="91425" tIns="91425" rIns="91425" bIns="91425" anchor="t" anchorCtr="0">
            <a:noAutofit/>
          </a:bodyPr>
          <a:lstStyle/>
          <a:p>
            <a:pPr algn="l"/>
            <a:r>
              <a:rPr lang="en-US" sz="1800" dirty="0">
                <a:solidFill>
                  <a:schemeClr val="bg1">
                    <a:lumMod val="85000"/>
                  </a:schemeClr>
                </a:solidFill>
              </a:rPr>
              <a:t>From literature review, we found out Interest rate is fixed by the Bank of England. We came to know how the inflation, GDP, unemployment and other macro economic variable influence the interest rate. </a:t>
            </a:r>
            <a:br>
              <a:rPr lang="en-US" sz="1800" dirty="0">
                <a:solidFill>
                  <a:schemeClr val="bg1">
                    <a:lumMod val="85000"/>
                  </a:schemeClr>
                </a:solidFill>
              </a:rPr>
            </a:br>
            <a:br>
              <a:rPr lang="en-US" sz="1800" dirty="0">
                <a:solidFill>
                  <a:schemeClr val="bg1">
                    <a:lumMod val="85000"/>
                  </a:schemeClr>
                </a:solidFill>
              </a:rPr>
            </a:br>
            <a:r>
              <a:rPr lang="en-US" sz="1800" dirty="0">
                <a:solidFill>
                  <a:schemeClr val="bg1">
                    <a:lumMod val="85000"/>
                  </a:schemeClr>
                </a:solidFill>
              </a:rPr>
              <a:t>If inflation gets raised, then Bank of England will raise the interest rate to balance the economy. </a:t>
            </a:r>
          </a:p>
        </p:txBody>
      </p:sp>
      <p:cxnSp>
        <p:nvCxnSpPr>
          <p:cNvPr id="3" name="Straight Connector 2">
            <a:extLst>
              <a:ext uri="{FF2B5EF4-FFF2-40B4-BE49-F238E27FC236}">
                <a16:creationId xmlns:a16="http://schemas.microsoft.com/office/drawing/2014/main" id="{5D429474-F0A5-6D40-9BEF-96372AE45F6B}"/>
              </a:ext>
            </a:extLst>
          </p:cNvPr>
          <p:cNvCxnSpPr>
            <a:cxnSpLocks/>
          </p:cNvCxnSpPr>
          <p:nvPr/>
        </p:nvCxnSpPr>
        <p:spPr>
          <a:xfrm>
            <a:off x="931205" y="13169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710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67300" y="579683"/>
            <a:ext cx="2827995"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Data collection</a:t>
            </a:r>
          </a:p>
        </p:txBody>
      </p:sp>
      <p:sp>
        <p:nvSpPr>
          <p:cNvPr id="248" name="Google Shape;248;p42"/>
          <p:cNvSpPr txBox="1">
            <a:spLocks noGrp="1"/>
          </p:cNvSpPr>
          <p:nvPr>
            <p:ph type="title"/>
          </p:nvPr>
        </p:nvSpPr>
        <p:spPr>
          <a:xfrm>
            <a:off x="867301" y="1471091"/>
            <a:ext cx="4205146" cy="2514170"/>
          </a:xfrm>
          <a:prstGeom prst="rect">
            <a:avLst/>
          </a:prstGeom>
        </p:spPr>
        <p:txBody>
          <a:bodyPr spcFirstLastPara="1" wrap="square" lIns="91425" tIns="91425" rIns="91425" bIns="91425" anchor="t" anchorCtr="0">
            <a:noAutofit/>
          </a:bodyPr>
          <a:lstStyle/>
          <a:p>
            <a:pPr algn="l"/>
            <a:r>
              <a:rPr lang="en-US" sz="1400" dirty="0">
                <a:solidFill>
                  <a:schemeClr val="bg1">
                    <a:lumMod val="85000"/>
                  </a:schemeClr>
                </a:solidFill>
              </a:rPr>
              <a:t>After consideration of  several research papers and banking repositories.</a:t>
            </a:r>
            <a:br>
              <a:rPr lang="en-US" sz="1400" dirty="0">
                <a:solidFill>
                  <a:schemeClr val="bg1">
                    <a:lumMod val="85000"/>
                  </a:schemeClr>
                </a:solidFill>
              </a:rPr>
            </a:br>
            <a:br>
              <a:rPr lang="en-US" sz="1400" dirty="0">
                <a:solidFill>
                  <a:schemeClr val="bg1">
                    <a:lumMod val="85000"/>
                  </a:schemeClr>
                </a:solidFill>
              </a:rPr>
            </a:br>
            <a:r>
              <a:rPr lang="en-US" sz="1400" dirty="0">
                <a:solidFill>
                  <a:schemeClr val="bg1">
                    <a:lumMod val="85000"/>
                  </a:schemeClr>
                </a:solidFill>
              </a:rPr>
              <a:t>We have considered the Interest rate for credit card </a:t>
            </a:r>
            <a:r>
              <a:rPr lang="en-US" sz="1400">
                <a:solidFill>
                  <a:schemeClr val="bg1">
                    <a:lumMod val="85000"/>
                  </a:schemeClr>
                </a:solidFill>
              </a:rPr>
              <a:t>lending to households </a:t>
            </a:r>
            <a:r>
              <a:rPr lang="en-US" sz="1400" dirty="0">
                <a:solidFill>
                  <a:schemeClr val="bg1">
                    <a:lumMod val="85000"/>
                  </a:schemeClr>
                </a:solidFill>
              </a:rPr>
              <a:t>to individuals (in sterling Millions) from Bank of England database duals   (in sterling Millions), period of 2000 quarter 1 to 2021 quarter 4. </a:t>
            </a:r>
            <a:br>
              <a:rPr lang="en-US" sz="1400" dirty="0">
                <a:solidFill>
                  <a:schemeClr val="bg1">
                    <a:lumMod val="85000"/>
                  </a:schemeClr>
                </a:solidFill>
              </a:rPr>
            </a:br>
            <a:br>
              <a:rPr lang="en-US" sz="1400" dirty="0">
                <a:solidFill>
                  <a:schemeClr val="bg1">
                    <a:lumMod val="85000"/>
                  </a:schemeClr>
                </a:solidFill>
              </a:rPr>
            </a:br>
            <a:r>
              <a:rPr lang="en-US" sz="1400" dirty="0">
                <a:solidFill>
                  <a:schemeClr val="bg1">
                    <a:lumMod val="85000"/>
                  </a:schemeClr>
                </a:solidFill>
              </a:rPr>
              <a:t>Our primary source are macro economic variables data from Bank of England and ons.gov.uk.</a:t>
            </a:r>
            <a:br>
              <a:rPr lang="en-US" sz="1400" dirty="0"/>
            </a:br>
            <a:endParaRPr lang="en-US" sz="1400" dirty="0">
              <a:solidFill>
                <a:schemeClr val="bg1">
                  <a:lumMod val="85000"/>
                </a:schemeClr>
              </a:solidFill>
            </a:endParaRPr>
          </a:p>
        </p:txBody>
      </p:sp>
      <p:sp>
        <p:nvSpPr>
          <p:cNvPr id="2" name="Flowchart: Process 1">
            <a:extLst>
              <a:ext uri="{FF2B5EF4-FFF2-40B4-BE49-F238E27FC236}">
                <a16:creationId xmlns:a16="http://schemas.microsoft.com/office/drawing/2014/main" id="{0B554F5B-0394-841F-504C-94946D90DAE1}"/>
              </a:ext>
            </a:extLst>
          </p:cNvPr>
          <p:cNvSpPr/>
          <p:nvPr/>
        </p:nvSpPr>
        <p:spPr>
          <a:xfrm>
            <a:off x="5646753" y="1047749"/>
            <a:ext cx="3068622" cy="292417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00"/>
          </a:p>
        </p:txBody>
      </p:sp>
      <p:sp>
        <p:nvSpPr>
          <p:cNvPr id="5" name="Google Shape;248;p42">
            <a:extLst>
              <a:ext uri="{FF2B5EF4-FFF2-40B4-BE49-F238E27FC236}">
                <a16:creationId xmlns:a16="http://schemas.microsoft.com/office/drawing/2014/main" id="{66C78E7C-BF96-C922-764D-BDE33EBF506F}"/>
              </a:ext>
            </a:extLst>
          </p:cNvPr>
          <p:cNvSpPr txBox="1">
            <a:spLocks/>
          </p:cNvSpPr>
          <p:nvPr/>
        </p:nvSpPr>
        <p:spPr>
          <a:xfrm>
            <a:off x="867300" y="4290062"/>
            <a:ext cx="4672440" cy="815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600"/>
              <a:buFont typeface="Roboto"/>
              <a:buNone/>
              <a:defRPr sz="1600" b="0" i="0" u="none" strike="noStrike" cap="none">
                <a:solidFill>
                  <a:srgbClr val="FFFFFF"/>
                </a:solidFill>
                <a:latin typeface="Roboto"/>
                <a:ea typeface="Roboto"/>
                <a:cs typeface="Roboto"/>
                <a:sym typeface="Roboto"/>
              </a:defRPr>
            </a:lvl1pPr>
            <a:lvl2pPr marR="0" lvl="1"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2pPr>
            <a:lvl3pPr marR="0" lvl="2"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3pPr>
            <a:lvl4pPr marR="0" lvl="3"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4pPr>
            <a:lvl5pPr marR="0" lvl="4"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5pPr>
            <a:lvl6pPr marR="0" lvl="5"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6pPr>
            <a:lvl7pPr marR="0" lvl="6"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7pPr>
            <a:lvl8pPr marR="0" lvl="7"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8pPr>
            <a:lvl9pPr marR="0" lvl="8" algn="ctr" rtl="0">
              <a:lnSpc>
                <a:spcPct val="100000"/>
              </a:lnSpc>
              <a:spcBef>
                <a:spcPts val="0"/>
              </a:spcBef>
              <a:spcAft>
                <a:spcPts val="0"/>
              </a:spcAft>
              <a:buClr>
                <a:srgbClr val="FFFFFF"/>
              </a:buClr>
              <a:buSzPts val="1200"/>
              <a:buFont typeface="Roboto Medium"/>
              <a:buNone/>
              <a:defRPr sz="1200" b="0" i="0" u="none" strike="noStrike" cap="none">
                <a:solidFill>
                  <a:srgbClr val="FFFFFF"/>
                </a:solidFill>
                <a:latin typeface="Roboto Medium"/>
                <a:ea typeface="Roboto Medium"/>
                <a:cs typeface="Roboto Medium"/>
                <a:sym typeface="Roboto Medium"/>
              </a:defRPr>
            </a:lvl9pPr>
          </a:lstStyle>
          <a:p>
            <a:pPr algn="l"/>
            <a:r>
              <a:rPr lang="en-US" sz="1400"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https://www.bankofengland.co.uk/boeapps/database/</a:t>
            </a:r>
            <a:endParaRPr lang="en-US" sz="1400" dirty="0">
              <a:solidFill>
                <a:schemeClr val="accent5">
                  <a:lumMod val="60000"/>
                  <a:lumOff val="40000"/>
                </a:schemeClr>
              </a:solidFill>
            </a:endParaRPr>
          </a:p>
          <a:p>
            <a:pPr algn="l"/>
            <a:r>
              <a:rPr lang="en-US" sz="1400" dirty="0">
                <a:solidFill>
                  <a:schemeClr val="accent5">
                    <a:lumMod val="60000"/>
                    <a:lumOff val="40000"/>
                  </a:schemeClr>
                </a:solidFill>
                <a:hlinkClick r:id="rId4">
                  <a:extLst>
                    <a:ext uri="{A12FA001-AC4F-418D-AE19-62706E023703}">
                      <ahyp:hlinkClr xmlns:ahyp="http://schemas.microsoft.com/office/drawing/2018/hyperlinkcolor" val="tx"/>
                    </a:ext>
                  </a:extLst>
                </a:hlinkClick>
              </a:rPr>
              <a:t>https://www.ons.gov.uk/</a:t>
            </a:r>
            <a:endParaRPr lang="en-US" sz="1400" dirty="0">
              <a:solidFill>
                <a:schemeClr val="accent5">
                  <a:lumMod val="60000"/>
                  <a:lumOff val="40000"/>
                </a:schemeClr>
              </a:solidFill>
            </a:endParaRPr>
          </a:p>
        </p:txBody>
      </p:sp>
      <p:sp>
        <p:nvSpPr>
          <p:cNvPr id="7" name="Google Shape;247;p42">
            <a:extLst>
              <a:ext uri="{FF2B5EF4-FFF2-40B4-BE49-F238E27FC236}">
                <a16:creationId xmlns:a16="http://schemas.microsoft.com/office/drawing/2014/main" id="{90CA4343-506A-8C9E-0507-6A1845B0CBC5}"/>
              </a:ext>
            </a:extLst>
          </p:cNvPr>
          <p:cNvSpPr txBox="1">
            <a:spLocks/>
          </p:cNvSpPr>
          <p:nvPr/>
        </p:nvSpPr>
        <p:spPr>
          <a:xfrm>
            <a:off x="6013111" y="1445680"/>
            <a:ext cx="2665948" cy="4709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7200"/>
              <a:buFont typeface="Roboto Medium"/>
              <a:buNone/>
              <a:defRPr sz="7200" b="1" i="0" u="sng"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2pPr>
            <a:lvl3pPr marR="0" lvl="2"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3pPr>
            <a:lvl4pPr marR="0" lvl="3"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4pPr>
            <a:lvl5pPr marR="0" lvl="4"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5pPr>
            <a:lvl6pPr marR="0" lvl="5"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6pPr>
            <a:lvl7pPr marR="0" lvl="6"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7pPr>
            <a:lvl8pPr marR="0" lvl="7"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8pPr>
            <a:lvl9pPr marR="0" lvl="8"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9pPr>
          </a:lstStyle>
          <a:p>
            <a:pPr algn="l">
              <a:buSzPts val="9000"/>
            </a:pPr>
            <a:r>
              <a:rPr lang="en-US" sz="1800" u="none" dirty="0"/>
              <a:t>Macro economic variables</a:t>
            </a:r>
          </a:p>
        </p:txBody>
      </p:sp>
      <p:sp>
        <p:nvSpPr>
          <p:cNvPr id="8" name="Google Shape;247;p42">
            <a:extLst>
              <a:ext uri="{FF2B5EF4-FFF2-40B4-BE49-F238E27FC236}">
                <a16:creationId xmlns:a16="http://schemas.microsoft.com/office/drawing/2014/main" id="{EA513266-89CE-2884-76ED-4212D4A3696F}"/>
              </a:ext>
            </a:extLst>
          </p:cNvPr>
          <p:cNvSpPr txBox="1">
            <a:spLocks/>
          </p:cNvSpPr>
          <p:nvPr/>
        </p:nvSpPr>
        <p:spPr>
          <a:xfrm>
            <a:off x="5441611" y="2114550"/>
            <a:ext cx="2904600" cy="1804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7200"/>
              <a:buFont typeface="Roboto Medium"/>
              <a:buNone/>
              <a:defRPr sz="7200" b="1" i="0" u="sng"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2pPr>
            <a:lvl3pPr marR="0" lvl="2"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3pPr>
            <a:lvl4pPr marR="0" lvl="3"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4pPr>
            <a:lvl5pPr marR="0" lvl="4"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5pPr>
            <a:lvl6pPr marR="0" lvl="5"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6pPr>
            <a:lvl7pPr marR="0" lvl="6"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7pPr>
            <a:lvl8pPr marR="0" lvl="7"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8pPr>
            <a:lvl9pPr marR="0" lvl="8" algn="l" rtl="0">
              <a:lnSpc>
                <a:spcPct val="100000"/>
              </a:lnSpc>
              <a:spcBef>
                <a:spcPts val="0"/>
              </a:spcBef>
              <a:spcAft>
                <a:spcPts val="0"/>
              </a:spcAft>
              <a:buClr>
                <a:srgbClr val="FFFFFF"/>
              </a:buClr>
              <a:buSzPts val="6000"/>
              <a:buFont typeface="Roboto Medium"/>
              <a:buNone/>
              <a:defRPr sz="6000" b="0" i="0" u="sng" strike="noStrike" cap="none">
                <a:solidFill>
                  <a:srgbClr val="FFFFFF"/>
                </a:solidFill>
                <a:latin typeface="Roboto Medium"/>
                <a:ea typeface="Roboto Medium"/>
                <a:cs typeface="Roboto Medium"/>
                <a:sym typeface="Roboto Medium"/>
              </a:defRPr>
            </a:lvl9pPr>
          </a:lstStyle>
          <a:p>
            <a:pPr marL="594360" lvl="2">
              <a:lnSpc>
                <a:spcPct val="150000"/>
              </a:lnSpc>
            </a:pPr>
            <a:r>
              <a:rPr lang="en-US" sz="1600" u="none" dirty="0">
                <a:solidFill>
                  <a:schemeClr val="bg1">
                    <a:lumMod val="85000"/>
                  </a:schemeClr>
                </a:solidFill>
                <a:latin typeface="Roboto "/>
              </a:rPr>
              <a:t>GDP</a:t>
            </a:r>
          </a:p>
          <a:p>
            <a:pPr marL="594360" lvl="2">
              <a:lnSpc>
                <a:spcPct val="150000"/>
              </a:lnSpc>
            </a:pPr>
            <a:r>
              <a:rPr lang="en-US" sz="1600" u="none" dirty="0">
                <a:solidFill>
                  <a:schemeClr val="bg1">
                    <a:lumMod val="85000"/>
                  </a:schemeClr>
                </a:solidFill>
                <a:latin typeface="Roboto "/>
              </a:rPr>
              <a:t>Unemployment</a:t>
            </a:r>
          </a:p>
          <a:p>
            <a:pPr marL="594360" lvl="2">
              <a:lnSpc>
                <a:spcPct val="150000"/>
              </a:lnSpc>
            </a:pPr>
            <a:r>
              <a:rPr lang="en-US" sz="1600" u="none" dirty="0">
                <a:solidFill>
                  <a:schemeClr val="bg1">
                    <a:lumMod val="85000"/>
                  </a:schemeClr>
                </a:solidFill>
                <a:latin typeface="Roboto "/>
              </a:rPr>
              <a:t>Inflation</a:t>
            </a:r>
          </a:p>
          <a:p>
            <a:pPr marL="594360" lvl="2">
              <a:lnSpc>
                <a:spcPct val="150000"/>
              </a:lnSpc>
            </a:pPr>
            <a:r>
              <a:rPr lang="en-US" sz="1600" u="none" dirty="0">
                <a:solidFill>
                  <a:schemeClr val="bg1">
                    <a:lumMod val="85000"/>
                  </a:schemeClr>
                </a:solidFill>
                <a:latin typeface="Roboto "/>
              </a:rPr>
              <a:t>Interest rate</a:t>
            </a:r>
          </a:p>
          <a:p>
            <a:pPr marL="594360" lvl="2">
              <a:lnSpc>
                <a:spcPct val="150000"/>
              </a:lnSpc>
            </a:pPr>
            <a:r>
              <a:rPr lang="en-US" sz="1600" u="none" dirty="0">
                <a:solidFill>
                  <a:schemeClr val="bg1">
                    <a:lumMod val="85000"/>
                  </a:schemeClr>
                </a:solidFill>
                <a:latin typeface="Roboto "/>
              </a:rPr>
              <a:t>Income</a:t>
            </a:r>
          </a:p>
        </p:txBody>
      </p:sp>
      <p:cxnSp>
        <p:nvCxnSpPr>
          <p:cNvPr id="11" name="Straight Connector 10">
            <a:extLst>
              <a:ext uri="{FF2B5EF4-FFF2-40B4-BE49-F238E27FC236}">
                <a16:creationId xmlns:a16="http://schemas.microsoft.com/office/drawing/2014/main" id="{A110FEEA-D168-BC8C-0BB5-144424599369}"/>
              </a:ext>
            </a:extLst>
          </p:cNvPr>
          <p:cNvCxnSpPr>
            <a:cxnSpLocks/>
          </p:cNvCxnSpPr>
          <p:nvPr/>
        </p:nvCxnSpPr>
        <p:spPr>
          <a:xfrm>
            <a:off x="959780" y="783535"/>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3840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867300" y="579683"/>
            <a:ext cx="4205146" cy="8914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000"/>
              <a:buNone/>
            </a:pPr>
            <a:r>
              <a:rPr lang="en-US" sz="3000" u="none" dirty="0"/>
              <a:t>Data Pre-Processing </a:t>
            </a:r>
          </a:p>
        </p:txBody>
      </p:sp>
      <p:sp>
        <p:nvSpPr>
          <p:cNvPr id="248" name="Google Shape;248;p42"/>
          <p:cNvSpPr txBox="1">
            <a:spLocks noGrp="1"/>
          </p:cNvSpPr>
          <p:nvPr>
            <p:ph type="title"/>
          </p:nvPr>
        </p:nvSpPr>
        <p:spPr>
          <a:xfrm>
            <a:off x="867301" y="1471091"/>
            <a:ext cx="4205146" cy="2514170"/>
          </a:xfrm>
          <a:prstGeom prst="rect">
            <a:avLst/>
          </a:prstGeom>
        </p:spPr>
        <p:txBody>
          <a:bodyPr spcFirstLastPara="1" wrap="square" lIns="91425" tIns="91425" rIns="91425" bIns="91425" anchor="t" anchorCtr="0">
            <a:noAutofit/>
          </a:bodyPr>
          <a:lstStyle/>
          <a:p>
            <a:pPr algn="l">
              <a:lnSpc>
                <a:spcPct val="200000"/>
              </a:lnSpc>
            </a:pPr>
            <a:r>
              <a:rPr lang="en-US" dirty="0">
                <a:solidFill>
                  <a:schemeClr val="bg1">
                    <a:lumMod val="85000"/>
                  </a:schemeClr>
                </a:solidFill>
              </a:rPr>
              <a:t>Data Cleaning </a:t>
            </a:r>
            <a:br>
              <a:rPr lang="en-US" dirty="0">
                <a:solidFill>
                  <a:schemeClr val="bg1">
                    <a:lumMod val="85000"/>
                  </a:schemeClr>
                </a:solidFill>
              </a:rPr>
            </a:br>
            <a:r>
              <a:rPr lang="en-US" dirty="0">
                <a:solidFill>
                  <a:schemeClr val="bg1">
                    <a:lumMod val="85000"/>
                  </a:schemeClr>
                </a:solidFill>
              </a:rPr>
              <a:t>Data integration </a:t>
            </a:r>
            <a:br>
              <a:rPr lang="en-US" dirty="0">
                <a:solidFill>
                  <a:schemeClr val="bg1">
                    <a:lumMod val="85000"/>
                  </a:schemeClr>
                </a:solidFill>
              </a:rPr>
            </a:br>
            <a:r>
              <a:rPr lang="en-US" dirty="0">
                <a:solidFill>
                  <a:schemeClr val="bg1">
                    <a:lumMod val="85000"/>
                  </a:schemeClr>
                </a:solidFill>
              </a:rPr>
              <a:t>Data Transformation </a:t>
            </a:r>
            <a:br>
              <a:rPr lang="en-US" dirty="0">
                <a:solidFill>
                  <a:schemeClr val="bg1">
                    <a:lumMod val="85000"/>
                  </a:schemeClr>
                </a:solidFill>
              </a:rPr>
            </a:br>
            <a:r>
              <a:rPr lang="en-US" dirty="0">
                <a:solidFill>
                  <a:schemeClr val="bg1">
                    <a:lumMod val="85000"/>
                  </a:schemeClr>
                </a:solidFill>
              </a:rPr>
              <a:t>Data Reduction</a:t>
            </a:r>
          </a:p>
        </p:txBody>
      </p:sp>
      <p:cxnSp>
        <p:nvCxnSpPr>
          <p:cNvPr id="9" name="Straight Connector 8">
            <a:extLst>
              <a:ext uri="{FF2B5EF4-FFF2-40B4-BE49-F238E27FC236}">
                <a16:creationId xmlns:a16="http://schemas.microsoft.com/office/drawing/2014/main" id="{FC53A26B-AEBD-C662-F59A-F5365262CB98}"/>
              </a:ext>
            </a:extLst>
          </p:cNvPr>
          <p:cNvCxnSpPr>
            <a:cxnSpLocks/>
          </p:cNvCxnSpPr>
          <p:nvPr/>
        </p:nvCxnSpPr>
        <p:spPr>
          <a:xfrm>
            <a:off x="931205" y="793060"/>
            <a:ext cx="1262720"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4273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202299"/>
            <a:ext cx="4248000"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s" sz="3000" dirty="0">
                <a:solidFill>
                  <a:srgbClr val="193441"/>
                </a:solidFill>
              </a:rPr>
              <a:t>Time series of data</a:t>
            </a:r>
            <a:endParaRPr sz="3000" dirty="0">
              <a:solidFill>
                <a:srgbClr val="193441"/>
              </a:solidFill>
            </a:endParaRPr>
          </a:p>
        </p:txBody>
      </p:sp>
      <p:pic>
        <p:nvPicPr>
          <p:cNvPr id="4" name="Picture 3">
            <a:extLst>
              <a:ext uri="{FF2B5EF4-FFF2-40B4-BE49-F238E27FC236}">
                <a16:creationId xmlns:a16="http://schemas.microsoft.com/office/drawing/2014/main" id="{E14D062D-6E44-3BB4-22D0-5F2E76FBDBFC}"/>
              </a:ext>
            </a:extLst>
          </p:cNvPr>
          <p:cNvPicPr>
            <a:picLocks noChangeAspect="1"/>
          </p:cNvPicPr>
          <p:nvPr/>
        </p:nvPicPr>
        <p:blipFill>
          <a:blip r:embed="rId3"/>
          <a:stretch>
            <a:fillRect/>
          </a:stretch>
        </p:blipFill>
        <p:spPr>
          <a:xfrm>
            <a:off x="285749" y="1000125"/>
            <a:ext cx="7877175" cy="3941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202299"/>
            <a:ext cx="6530600"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3000" dirty="0">
                <a:solidFill>
                  <a:srgbClr val="193441"/>
                </a:solidFill>
              </a:rPr>
              <a:t>Time series of data for credit card </a:t>
            </a:r>
            <a:endParaRPr sz="3000" dirty="0">
              <a:solidFill>
                <a:srgbClr val="193441"/>
              </a:solidFill>
            </a:endParaRPr>
          </a:p>
        </p:txBody>
      </p:sp>
      <p:pic>
        <p:nvPicPr>
          <p:cNvPr id="2" name="Picture 1">
            <a:extLst>
              <a:ext uri="{FF2B5EF4-FFF2-40B4-BE49-F238E27FC236}">
                <a16:creationId xmlns:a16="http://schemas.microsoft.com/office/drawing/2014/main" id="{D15810E4-5393-D023-F295-F3AB632671EA}"/>
              </a:ext>
            </a:extLst>
          </p:cNvPr>
          <p:cNvPicPr>
            <a:picLocks noChangeAspect="1"/>
          </p:cNvPicPr>
          <p:nvPr/>
        </p:nvPicPr>
        <p:blipFill>
          <a:blip r:embed="rId3"/>
          <a:stretch>
            <a:fillRect/>
          </a:stretch>
        </p:blipFill>
        <p:spPr>
          <a:xfrm>
            <a:off x="308350" y="977644"/>
            <a:ext cx="8605520" cy="3251456"/>
          </a:xfrm>
          <a:prstGeom prst="rect">
            <a:avLst/>
          </a:prstGeom>
        </p:spPr>
      </p:pic>
    </p:spTree>
    <p:extLst>
      <p:ext uri="{BB962C8B-B14F-4D97-AF65-F5344CB8AC3E}">
        <p14:creationId xmlns:p14="http://schemas.microsoft.com/office/powerpoint/2010/main" val="374013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202299"/>
            <a:ext cx="6530600"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3000" dirty="0">
                <a:solidFill>
                  <a:srgbClr val="193441"/>
                </a:solidFill>
              </a:rPr>
              <a:t>Time series of data for income</a:t>
            </a:r>
            <a:endParaRPr sz="3000" dirty="0">
              <a:solidFill>
                <a:srgbClr val="193441"/>
              </a:solidFill>
            </a:endParaRPr>
          </a:p>
        </p:txBody>
      </p:sp>
      <p:pic>
        <p:nvPicPr>
          <p:cNvPr id="3" name="Picture 2">
            <a:extLst>
              <a:ext uri="{FF2B5EF4-FFF2-40B4-BE49-F238E27FC236}">
                <a16:creationId xmlns:a16="http://schemas.microsoft.com/office/drawing/2014/main" id="{C8C9F096-3E3A-D1F8-5425-2379E7D8121C}"/>
              </a:ext>
            </a:extLst>
          </p:cNvPr>
          <p:cNvPicPr>
            <a:picLocks noChangeAspect="1"/>
          </p:cNvPicPr>
          <p:nvPr/>
        </p:nvPicPr>
        <p:blipFill>
          <a:blip r:embed="rId3"/>
          <a:stretch>
            <a:fillRect/>
          </a:stretch>
        </p:blipFill>
        <p:spPr>
          <a:xfrm>
            <a:off x="366712" y="1044478"/>
            <a:ext cx="8410575" cy="3247595"/>
          </a:xfrm>
          <a:prstGeom prst="rect">
            <a:avLst/>
          </a:prstGeom>
        </p:spPr>
      </p:pic>
    </p:spTree>
    <p:extLst>
      <p:ext uri="{BB962C8B-B14F-4D97-AF65-F5344CB8AC3E}">
        <p14:creationId xmlns:p14="http://schemas.microsoft.com/office/powerpoint/2010/main" val="314909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55975" y="202299"/>
            <a:ext cx="6530600" cy="6680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3000" dirty="0">
                <a:solidFill>
                  <a:srgbClr val="193441"/>
                </a:solidFill>
              </a:rPr>
              <a:t>Data and Correlation Matrix</a:t>
            </a:r>
            <a:endParaRPr sz="3000" dirty="0">
              <a:solidFill>
                <a:srgbClr val="193441"/>
              </a:solidFill>
            </a:endParaRPr>
          </a:p>
        </p:txBody>
      </p:sp>
      <p:sp>
        <p:nvSpPr>
          <p:cNvPr id="4" name="Google Shape;174;p34">
            <a:extLst>
              <a:ext uri="{FF2B5EF4-FFF2-40B4-BE49-F238E27FC236}">
                <a16:creationId xmlns:a16="http://schemas.microsoft.com/office/drawing/2014/main" id="{61086B75-67A5-506E-5ABA-702AFEB2F617}"/>
              </a:ext>
            </a:extLst>
          </p:cNvPr>
          <p:cNvSpPr txBox="1">
            <a:spLocks/>
          </p:cNvSpPr>
          <p:nvPr/>
        </p:nvSpPr>
        <p:spPr>
          <a:xfrm>
            <a:off x="384550" y="886299"/>
            <a:ext cx="6530600" cy="4798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Roboto Medium"/>
              <a:buNone/>
              <a:defRPr sz="5000" b="1" i="0" u="none" strike="noStrike" cap="none">
                <a:solidFill>
                  <a:srgbClr val="19344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2pPr>
            <a:lvl3pPr marR="0" lvl="2"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3pPr>
            <a:lvl4pPr marR="0" lvl="3"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4pPr>
            <a:lvl5pPr marR="0" lvl="4"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5pPr>
            <a:lvl6pPr marR="0" lvl="5"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6pPr>
            <a:lvl7pPr marR="0" lvl="6"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7pPr>
            <a:lvl8pPr marR="0" lvl="7"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8pPr>
            <a:lvl9pPr marR="0" lvl="8" algn="l" rtl="0">
              <a:lnSpc>
                <a:spcPct val="100000"/>
              </a:lnSpc>
              <a:spcBef>
                <a:spcPts val="0"/>
              </a:spcBef>
              <a:spcAft>
                <a:spcPts val="0"/>
              </a:spcAft>
              <a:buClr>
                <a:schemeClr val="dk1"/>
              </a:buClr>
              <a:buSzPts val="2800"/>
              <a:buFont typeface="Roboto Medium"/>
              <a:buNone/>
              <a:defRPr sz="2800" b="0" i="0" u="none" strike="noStrike" cap="none">
                <a:solidFill>
                  <a:srgbClr val="193441"/>
                </a:solidFill>
                <a:latin typeface="Roboto Medium"/>
                <a:ea typeface="Roboto Medium"/>
                <a:cs typeface="Roboto Medium"/>
                <a:sym typeface="Roboto Medium"/>
              </a:defRPr>
            </a:lvl9pPr>
          </a:lstStyle>
          <a:p>
            <a:pPr algn="l">
              <a:buSzPts val="1100"/>
              <a:buFont typeface="Arial"/>
              <a:buNone/>
            </a:pPr>
            <a:r>
              <a:rPr lang="en-US" sz="1400" b="0" dirty="0"/>
              <a:t>Considered the quarterly values for our data</a:t>
            </a:r>
          </a:p>
          <a:p>
            <a:pPr algn="l">
              <a:buSzPts val="1100"/>
              <a:buFont typeface="Arial"/>
              <a:buNone/>
            </a:pPr>
            <a:r>
              <a:rPr lang="en-US" sz="1400" b="0" dirty="0"/>
              <a:t>plotted as the heat map. </a:t>
            </a:r>
          </a:p>
        </p:txBody>
      </p:sp>
      <p:pic>
        <p:nvPicPr>
          <p:cNvPr id="3" name="Picture 2" descr="Chart, treemap chart&#10;&#10;Description automatically generated">
            <a:extLst>
              <a:ext uri="{FF2B5EF4-FFF2-40B4-BE49-F238E27FC236}">
                <a16:creationId xmlns:a16="http://schemas.microsoft.com/office/drawing/2014/main" id="{06221E60-F2E8-1C8A-A648-DDFBF0D3401B}"/>
              </a:ext>
            </a:extLst>
          </p:cNvPr>
          <p:cNvPicPr>
            <a:picLocks noChangeAspect="1"/>
          </p:cNvPicPr>
          <p:nvPr/>
        </p:nvPicPr>
        <p:blipFill>
          <a:blip r:embed="rId3"/>
          <a:stretch>
            <a:fillRect/>
          </a:stretch>
        </p:blipFill>
        <p:spPr>
          <a:xfrm>
            <a:off x="1253068" y="1382073"/>
            <a:ext cx="5294488" cy="3575053"/>
          </a:xfrm>
          <a:prstGeom prst="rect">
            <a:avLst/>
          </a:prstGeom>
        </p:spPr>
      </p:pic>
    </p:spTree>
    <p:extLst>
      <p:ext uri="{BB962C8B-B14F-4D97-AF65-F5344CB8AC3E}">
        <p14:creationId xmlns:p14="http://schemas.microsoft.com/office/powerpoint/2010/main" val="247442455"/>
      </p:ext>
    </p:extLst>
  </p:cSld>
  <p:clrMapOvr>
    <a:masterClrMapping/>
  </p:clrMapOvr>
</p:sld>
</file>

<file path=ppt/theme/theme1.xml><?xml version="1.0" encoding="utf-8"?>
<a:theme xmlns:a="http://schemas.openxmlformats.org/drawingml/2006/main"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600</Words>
  <Application>Microsoft Office PowerPoint</Application>
  <PresentationFormat>On-screen Show (16:9)</PresentationFormat>
  <Paragraphs>43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Roboto </vt:lpstr>
      <vt:lpstr>Roboto Medium</vt:lpstr>
      <vt:lpstr>Roboto</vt:lpstr>
      <vt:lpstr>Simple business</vt:lpstr>
      <vt:lpstr>Modelling and Forecasting the Interest rate Changes</vt:lpstr>
      <vt:lpstr>Project overview</vt:lpstr>
      <vt:lpstr>Literature review</vt:lpstr>
      <vt:lpstr>Data collection</vt:lpstr>
      <vt:lpstr>Data Pre-Processing </vt:lpstr>
      <vt:lpstr>Time series of data</vt:lpstr>
      <vt:lpstr>Time series of data for credit card </vt:lpstr>
      <vt:lpstr>Time series of data for income</vt:lpstr>
      <vt:lpstr>Data and Correlation Matrix</vt:lpstr>
      <vt:lpstr>Creation of Relation Database System</vt:lpstr>
      <vt:lpstr>Modelling Of Data</vt:lpstr>
      <vt:lpstr>Modelling Of Data</vt:lpstr>
      <vt:lpstr>BACK TESTING-Prediction for the year 2012:</vt:lpstr>
      <vt:lpstr>Forecasting using ARIMA – Credit Card</vt:lpstr>
      <vt:lpstr>Forecasting using ARIMA - Unemployment</vt:lpstr>
      <vt:lpstr>Forecasting using ARIMA - Inflation</vt:lpstr>
      <vt:lpstr>Forecasting using ARIMA - Income</vt:lpstr>
      <vt:lpstr>Forecasting using ARIMA - Interest Rate</vt:lpstr>
      <vt:lpstr>Forecasted Values using ARIMA</vt:lpstr>
      <vt:lpstr>PCA Analysis on Predicted data</vt:lpstr>
      <vt:lpstr>Multi linear Regression Model on predicted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Interest rate Changes Forecasting</dc:title>
  <dc:creator>NightSpade</dc:creator>
  <cp:lastModifiedBy>Durairaj, Viswanath</cp:lastModifiedBy>
  <cp:revision>36</cp:revision>
  <dcterms:modified xsi:type="dcterms:W3CDTF">2022-05-31T19:02:48Z</dcterms:modified>
</cp:coreProperties>
</file>