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60" r:id="rId14"/>
    <p:sldId id="290" r:id="rId15"/>
    <p:sldId id="289" r:id="rId16"/>
    <p:sldId id="261" r:id="rId17"/>
    <p:sldId id="279" r:id="rId18"/>
    <p:sldId id="262" r:id="rId19"/>
    <p:sldId id="277" r:id="rId20"/>
    <p:sldId id="274" r:id="rId21"/>
    <p:sldId id="273" r:id="rId22"/>
  </p:sldIdLst>
  <p:sldSz cx="18288000" cy="10287000"/>
  <p:notesSz cx="6858000" cy="9144000"/>
  <p:embeddedFontLst>
    <p:embeddedFont>
      <p:font typeface="Abadi" panose="020B0604020104020204" pitchFamily="34" charset="0"/>
      <p:regular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  <p:embeddedFont>
      <p:font typeface="League Spartan" panose="020B0604020202020204" charset="0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A1358-8DCD-4C7C-9515-50664735E30D}" type="datetimeFigureOut">
              <a:rPr lang="en-IN" smtClean="0"/>
              <a:pPr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DF6C0-44BA-455F-ACBB-77FE44E229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2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669" y="1203448"/>
            <a:ext cx="12955610" cy="3812147"/>
          </a:xfrm>
        </p:spPr>
        <p:txBody>
          <a:bodyPr bIns="0" anchor="b">
            <a:normAutofit/>
          </a:bodyPr>
          <a:lstStyle>
            <a:lvl1pPr algn="l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6670" y="5296807"/>
            <a:ext cx="12955608" cy="146643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700" b="0" cap="all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751" y="493961"/>
            <a:ext cx="7460873" cy="46380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6497" y="1198460"/>
            <a:ext cx="1216529" cy="7553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26670" y="5292813"/>
            <a:ext cx="129556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8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58667" y="1198460"/>
            <a:ext cx="2423613" cy="698983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7008" y="1198460"/>
            <a:ext cx="11743245" cy="6989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158667" y="1198460"/>
            <a:ext cx="0" cy="69898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1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7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359" y="2634195"/>
            <a:ext cx="12964731" cy="283192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359" y="5709293"/>
            <a:ext cx="12945669" cy="1519394"/>
          </a:xfrm>
        </p:spPr>
        <p:txBody>
          <a:bodyPr tIns="9144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1359" y="5707478"/>
            <a:ext cx="1294566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5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26" y="1207334"/>
            <a:ext cx="14408453" cy="1588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0997" y="3016318"/>
            <a:ext cx="6967728" cy="5172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0657" y="3026015"/>
            <a:ext cx="6967728" cy="5162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8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787" y="1206245"/>
            <a:ext cx="14411492" cy="158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787" y="3029324"/>
            <a:ext cx="6967728" cy="120291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787" y="4236404"/>
            <a:ext cx="6967728" cy="396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18543" y="3034505"/>
            <a:ext cx="6967728" cy="12033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18543" y="4232237"/>
            <a:ext cx="6967728" cy="3956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4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7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07" y="1198460"/>
            <a:ext cx="4909649" cy="33706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571" y="1198461"/>
            <a:ext cx="9018705" cy="698823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7007" y="4808237"/>
            <a:ext cx="4912520" cy="3372272"/>
          </a:xfrm>
        </p:spPr>
        <p:txBody>
          <a:bodyPr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72420" y="4808237"/>
            <a:ext cx="49042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16081" y="723256"/>
            <a:ext cx="6111800" cy="772365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809" y="1694270"/>
            <a:ext cx="8298492" cy="27458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86584" y="1683814"/>
            <a:ext cx="4186757" cy="579949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5494" y="4718988"/>
            <a:ext cx="8286606" cy="3005613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074" y="8204785"/>
            <a:ext cx="8291027" cy="48018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1073" y="477961"/>
            <a:ext cx="8311506" cy="48139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71074" y="4715408"/>
            <a:ext cx="82910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29215"/>
            <a:ext cx="18288000" cy="615891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9189720"/>
            <a:ext cx="18288000" cy="1114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7369" y="1206779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7369" y="3023599"/>
            <a:ext cx="14404913" cy="517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1208" y="495555"/>
            <a:ext cx="5251073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7369" y="493961"/>
            <a:ext cx="8908254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91" y="1198460"/>
            <a:ext cx="1216529" cy="7553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192620"/>
            <a:ext cx="1828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7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24/hash/345208bdbbb6104616311dfc1d093fe7-Abstract-Conference.html?utm_source=chatgp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8.06072?utm_source=chatgp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12.04086" TargetMode="External"/><Relationship Id="rId3" Type="http://schemas.openxmlformats.org/officeDocument/2006/relationships/hyperlink" Target="https://arxiv.org/abs/2412.18688?utm_source=chatgpt.com" TargetMode="External"/><Relationship Id="rId7" Type="http://schemas.openxmlformats.org/officeDocument/2006/relationships/hyperlink" Target="https://arxiv.org/abs/2401.15977?utm_source=chatgpt.com" TargetMode="External"/><Relationship Id="rId12" Type="http://schemas.openxmlformats.org/officeDocument/2006/relationships/hyperlink" Target="https://arxiv.org/abs/2408.0607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2412.07730?utm_source=chatgpt.com" TargetMode="External"/><Relationship Id="rId11" Type="http://schemas.openxmlformats.org/officeDocument/2006/relationships/hyperlink" Target="https://proceedings.neurips.cc/paper_files/paper/2024/hash/fbe2b2f74a2ece8070d8fb073717bda6-Abstract-Conference.html" TargetMode="External"/><Relationship Id="rId5" Type="http://schemas.openxmlformats.org/officeDocument/2006/relationships/hyperlink" Target="https://arxiv.org/abs/2412.10275?utm_source=chatgpt.com" TargetMode="External"/><Relationship Id="rId10" Type="http://schemas.openxmlformats.org/officeDocument/2006/relationships/hyperlink" Target="https://proceedings.neurips.cc/paper_files/paper/2024/hash/345208bdbbb6104616311dfc1d093fe7-Abstract-Conference.html" TargetMode="External"/><Relationship Id="rId4" Type="http://schemas.openxmlformats.org/officeDocument/2006/relationships/hyperlink" Target="https://arxiv.org/abs/2411.04989?utm_source=chatgpt.com" TargetMode="External"/><Relationship Id="rId9" Type="http://schemas.openxmlformats.org/officeDocument/2006/relationships/hyperlink" Target="https://arxiv.org/abs/2411.1744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8688?utm_source=chatgp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1.04989?utm_source=chatgp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0275?utm_source=chatgp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07730?utm_source=chatgp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1.15977?utm_source=chatgp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1.17440?utm_source=chatgp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04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86603" y="3978707"/>
            <a:ext cx="14370365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</a:rPr>
              <a:t>AI POWERED BOOKS TO MOVIES</a:t>
            </a:r>
          </a:p>
        </p:txBody>
      </p:sp>
      <p:sp>
        <p:nvSpPr>
          <p:cNvPr id="7" name="AutoShape 7"/>
          <p:cNvSpPr/>
          <p:nvPr/>
        </p:nvSpPr>
        <p:spPr>
          <a:xfrm>
            <a:off x="3501751" y="4837362"/>
            <a:ext cx="10352314" cy="34147"/>
          </a:xfrm>
          <a:custGeom>
            <a:avLst/>
            <a:gdLst>
              <a:gd name="connsiteX0" fmla="*/ 0 w 9220200"/>
              <a:gd name="connsiteY0" fmla="*/ 0 h 12376"/>
              <a:gd name="connsiteX1" fmla="*/ 9220200 w 9220200"/>
              <a:gd name="connsiteY1" fmla="*/ 12376 h 12376"/>
              <a:gd name="connsiteX0" fmla="*/ 0 w 10352314"/>
              <a:gd name="connsiteY0" fmla="*/ 0 h 34147"/>
              <a:gd name="connsiteX1" fmla="*/ 10352314 w 10352314"/>
              <a:gd name="connsiteY1" fmla="*/ 34147 h 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2314" h="34147">
                <a:moveTo>
                  <a:pt x="0" y="0"/>
                </a:moveTo>
                <a:lnTo>
                  <a:pt x="10352314" y="34147"/>
                </a:lnTo>
              </a:path>
            </a:pathLst>
          </a:cu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3129100" y="6182171"/>
            <a:ext cx="9220200" cy="2984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5241" lvl="1" algn="l">
              <a:lnSpc>
                <a:spcPts val="4736"/>
              </a:lnSpc>
            </a:pPr>
            <a:r>
              <a:rPr lang="en-US" sz="3383" dirty="0">
                <a:solidFill>
                  <a:srgbClr val="000000"/>
                </a:solidFill>
                <a:latin typeface="Abadi" panose="020B0604020104020204" pitchFamily="34" charset="0"/>
              </a:rPr>
              <a:t>Guide: Prof. </a:t>
            </a:r>
            <a:r>
              <a:rPr lang="en-US" sz="3383" dirty="0" err="1">
                <a:solidFill>
                  <a:srgbClr val="000000"/>
                </a:solidFill>
                <a:latin typeface="Abadi" panose="020B0604020104020204" pitchFamily="34" charset="0"/>
              </a:rPr>
              <a:t>Safmina</a:t>
            </a:r>
            <a:endParaRPr lang="en-US" sz="3383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 marL="822441" lvl="1" indent="-457200" algn="l">
              <a:lnSpc>
                <a:spcPts val="4736"/>
              </a:lnSpc>
              <a:buFont typeface="Arial" panose="020B0604020202020204" pitchFamily="34" charset="0"/>
              <a:buChar char="•"/>
            </a:pPr>
            <a:r>
              <a:rPr lang="en-US" sz="3383" dirty="0">
                <a:solidFill>
                  <a:srgbClr val="000000"/>
                </a:solidFill>
                <a:latin typeface="Abadi" panose="020B0604020104020204" pitchFamily="34" charset="0"/>
              </a:rPr>
              <a:t>Viswanath K P(4DM22AI061)</a:t>
            </a:r>
          </a:p>
          <a:p>
            <a:pPr marL="730481" lvl="1" indent="-365240" algn="l">
              <a:lnSpc>
                <a:spcPts val="4736"/>
              </a:lnSpc>
              <a:buFont typeface="Arial"/>
              <a:buChar char="•"/>
            </a:pPr>
            <a:r>
              <a:rPr lang="en-US" sz="3383" dirty="0">
                <a:solidFill>
                  <a:srgbClr val="000000"/>
                </a:solidFill>
                <a:latin typeface="Abadi" panose="020B0604020104020204" pitchFamily="34" charset="0"/>
              </a:rPr>
              <a:t>Muhammed Hanan U(4DM22AI037)</a:t>
            </a:r>
          </a:p>
          <a:p>
            <a:pPr marL="730481" lvl="1" indent="-365240" algn="l">
              <a:lnSpc>
                <a:spcPts val="4736"/>
              </a:lnSpc>
              <a:buFont typeface="Arial"/>
              <a:buChar char="•"/>
            </a:pPr>
            <a:r>
              <a:rPr lang="en-US" sz="3383" dirty="0" err="1">
                <a:solidFill>
                  <a:srgbClr val="000000"/>
                </a:solidFill>
                <a:latin typeface="Abadi" panose="020B0604020104020204" pitchFamily="34" charset="0"/>
              </a:rPr>
              <a:t>Mahsoos</a:t>
            </a:r>
            <a:r>
              <a:rPr lang="en-US" sz="3383" dirty="0">
                <a:solidFill>
                  <a:srgbClr val="000000"/>
                </a:solidFill>
                <a:latin typeface="Abadi" panose="020B0604020104020204" pitchFamily="34" charset="0"/>
              </a:rPr>
              <a:t> Ahamed C A(4DM22AI023)</a:t>
            </a:r>
          </a:p>
          <a:p>
            <a:pPr marL="730481" lvl="1" indent="-365240" algn="l">
              <a:lnSpc>
                <a:spcPts val="4736"/>
              </a:lnSpc>
              <a:spcBef>
                <a:spcPct val="0"/>
              </a:spcBef>
              <a:buFont typeface="Arial"/>
              <a:buChar char="•"/>
            </a:pPr>
            <a:r>
              <a:rPr lang="en-US" sz="3383" dirty="0">
                <a:solidFill>
                  <a:srgbClr val="000000"/>
                </a:solidFill>
                <a:latin typeface="Abadi" panose="020B0604020104020204" pitchFamily="34" charset="0"/>
              </a:rPr>
              <a:t>Muhammed Unais(4DM22AI044)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9C646-C305-FE87-668C-7E29A151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24" y="420359"/>
            <a:ext cx="2232413" cy="14146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82EDF-E368-4719-9683-7461C8C19FE8}"/>
              </a:ext>
            </a:extLst>
          </p:cNvPr>
          <p:cNvSpPr txBox="1"/>
          <p:nvPr/>
        </p:nvSpPr>
        <p:spPr>
          <a:xfrm>
            <a:off x="6418965" y="710402"/>
            <a:ext cx="10162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YENEPOYA INSTITUTE OF TECHNOLOGY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Thodar, Mijar P.O, Mangaluru Taluk - 574225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9556C-077E-5738-F1A3-2EE0F41C65E9}"/>
              </a:ext>
            </a:extLst>
          </p:cNvPr>
          <p:cNvSpPr txBox="1"/>
          <p:nvPr/>
        </p:nvSpPr>
        <p:spPr>
          <a:xfrm>
            <a:off x="3129100" y="2513507"/>
            <a:ext cx="15551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MACHINE LEARNING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2753E-7FF3-C105-20B1-82975309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7BA2E5-1852-64CD-237B-5C61F4D30222}"/>
              </a:ext>
            </a:extLst>
          </p:cNvPr>
          <p:cNvSpPr/>
          <p:nvPr/>
        </p:nvSpPr>
        <p:spPr>
          <a:xfrm>
            <a:off x="-1153144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6C122A5-0501-02F0-60CC-EACC1C3E7D42}"/>
              </a:ext>
            </a:extLst>
          </p:cNvPr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1782370-0E6F-BB1F-B07C-96A2F766F824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B1DCAFA-C02D-231C-9E11-A5FF1B430872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1FFBC7C-1007-91E9-F28F-F43EE65194FE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FA837DB4-40BB-9EE0-9C20-5A8663DF0D31}"/>
              </a:ext>
            </a:extLst>
          </p:cNvPr>
          <p:cNvSpPr txBox="1"/>
          <p:nvPr/>
        </p:nvSpPr>
        <p:spPr>
          <a:xfrm>
            <a:off x="-505072" y="185154"/>
            <a:ext cx="13177464" cy="5964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8:-</a:t>
            </a:r>
            <a:r>
              <a:rPr lang="en-US" sz="2800" b="1" dirty="0" err="1">
                <a:hlinkClick r:id="rId3"/>
              </a:rPr>
              <a:t>VideoTetris</a:t>
            </a:r>
            <a:r>
              <a:rPr lang="en-US" sz="2800" b="1" dirty="0">
                <a:hlinkClick r:id="rId3"/>
              </a:rPr>
              <a:t>: Towards Compositional Text-to-Video Generation</a:t>
            </a:r>
            <a:endParaRPr lang="en-US" sz="2800" b="1" dirty="0"/>
          </a:p>
          <a:p>
            <a:pPr>
              <a:buNone/>
            </a:pPr>
            <a:r>
              <a:rPr lang="en-IN" sz="2800" b="1" dirty="0"/>
              <a:t>Release Date:</a:t>
            </a:r>
            <a:r>
              <a:rPr lang="en-IN" sz="2800" dirty="0"/>
              <a:t> 2024 (</a:t>
            </a:r>
            <a:r>
              <a:rPr lang="en-IN" sz="2800" dirty="0" err="1"/>
              <a:t>NeurIPS</a:t>
            </a:r>
            <a:r>
              <a:rPr lang="en-IN" sz="2800" dirty="0"/>
              <a:t> Conference)</a:t>
            </a:r>
            <a:br>
              <a:rPr lang="en-IN" sz="2800" dirty="0"/>
            </a:br>
            <a:r>
              <a:rPr lang="en-IN" sz="2800" b="1" dirty="0"/>
              <a:t>Authors:</a:t>
            </a:r>
            <a:r>
              <a:rPr lang="en-IN" sz="2800" dirty="0"/>
              <a:t> Ye Tian, Ling Yang, Haotian Yang, Yuan Gao, </a:t>
            </a:r>
            <a:r>
              <a:rPr lang="en-IN" sz="2800" dirty="0" err="1"/>
              <a:t>Yufan</a:t>
            </a:r>
            <a:r>
              <a:rPr lang="en-IN" sz="2800" dirty="0"/>
              <a:t> Deng, </a:t>
            </a:r>
            <a:r>
              <a:rPr lang="en-IN" sz="2800" dirty="0" err="1"/>
              <a:t>Jingmin</a:t>
            </a:r>
            <a:r>
              <a:rPr lang="en-IN" sz="2800" dirty="0"/>
              <a:t> Chen, </a:t>
            </a:r>
            <a:r>
              <a:rPr lang="en-IN" sz="2800" dirty="0" err="1"/>
              <a:t>Xintao</a:t>
            </a:r>
            <a:r>
              <a:rPr lang="en-IN" sz="2800" dirty="0"/>
              <a:t> Wang, </a:t>
            </a:r>
            <a:r>
              <a:rPr lang="en-IN" sz="2800" dirty="0" err="1"/>
              <a:t>Zhaochen</a:t>
            </a:r>
            <a:r>
              <a:rPr lang="en-IN" sz="2800" dirty="0"/>
              <a:t> Yu, Xin Tao, Pengfei Wan, Di Zhang, Bin Cui</a:t>
            </a:r>
          </a:p>
          <a:p>
            <a:pPr>
              <a:buNone/>
            </a:pPr>
            <a:r>
              <a:rPr lang="en-IN" sz="2800" b="1" dirty="0"/>
              <a:t>Abstract:</a:t>
            </a:r>
            <a:br>
              <a:rPr lang="en-IN" sz="2800" dirty="0"/>
            </a:br>
            <a:r>
              <a:rPr lang="en-IN" sz="2800" dirty="0" err="1"/>
              <a:t>VideoTetris</a:t>
            </a:r>
            <a:r>
              <a:rPr lang="en-IN" sz="2800" dirty="0"/>
              <a:t> introduces a framework for compositional text-to-video (T2V) generation, addressing the challenge of handling dynamic changes and multiple objects in long videos.</a:t>
            </a:r>
          </a:p>
          <a:p>
            <a:pPr>
              <a:buNone/>
            </a:pPr>
            <a:r>
              <a:rPr lang="en-IN" sz="2800" b="1" dirty="0"/>
              <a:t>Methodology: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Uses </a:t>
            </a:r>
            <a:r>
              <a:rPr lang="en-IN" sz="2800" dirty="0" err="1"/>
              <a:t>spatio</a:t>
            </a:r>
            <a:r>
              <a:rPr lang="en-IN" sz="2800" dirty="0"/>
              <a:t>-temporal compositional diffusion to manipulate attention maps.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Proposes a dynamic-aware data processing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Applies consistency regularization to improve video generation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4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2B96E-8428-4D38-F8AF-163B29C36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409E799-0DC0-7E2C-C871-DAF8CA225C3F}"/>
              </a:ext>
            </a:extLst>
          </p:cNvPr>
          <p:cNvSpPr/>
          <p:nvPr/>
        </p:nvSpPr>
        <p:spPr>
          <a:xfrm>
            <a:off x="-1153144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B1FFE1CD-4821-C4F5-B047-5E088AE21DF7}"/>
              </a:ext>
            </a:extLst>
          </p:cNvPr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A565F5E-7CBC-61FC-881C-202FA3564552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3E39314-8F71-2AAD-8C15-D758F1A1FAFE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6CBE89B-1905-F9EF-8784-E0F3248F0F82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120413A9-9BA5-E898-E8A2-0434EC5D6448}"/>
              </a:ext>
            </a:extLst>
          </p:cNvPr>
          <p:cNvSpPr txBox="1"/>
          <p:nvPr/>
        </p:nvSpPr>
        <p:spPr>
          <a:xfrm>
            <a:off x="0" y="823020"/>
            <a:ext cx="13177464" cy="5964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9:- </a:t>
            </a:r>
            <a:r>
              <a:rPr lang="en-US" sz="2800" dirty="0"/>
              <a:t>Boosting Text-to-Video Generative Model with MLLMs Feedback</a:t>
            </a:r>
          </a:p>
          <a:p>
            <a:pPr>
              <a:buNone/>
            </a:pPr>
            <a:r>
              <a:rPr lang="en-IN" sz="2800" b="1" dirty="0"/>
              <a:t>Release Date:</a:t>
            </a:r>
            <a:r>
              <a:rPr lang="en-IN" sz="2800" dirty="0"/>
              <a:t> 2024 (</a:t>
            </a:r>
            <a:r>
              <a:rPr lang="en-IN" sz="2800" dirty="0" err="1"/>
              <a:t>NeurIPS</a:t>
            </a:r>
            <a:r>
              <a:rPr lang="en-IN" sz="2800" dirty="0"/>
              <a:t> Conference)</a:t>
            </a:r>
            <a:br>
              <a:rPr lang="en-IN" sz="2800" dirty="0"/>
            </a:br>
            <a:r>
              <a:rPr lang="en-IN" sz="2800" b="1" dirty="0"/>
              <a:t>Authors:</a:t>
            </a:r>
            <a:r>
              <a:rPr lang="en-IN" sz="2800" dirty="0"/>
              <a:t> Xun Wu, </a:t>
            </a:r>
            <a:r>
              <a:rPr lang="en-IN" sz="2800" dirty="0" err="1"/>
              <a:t>Shaohan</a:t>
            </a:r>
            <a:r>
              <a:rPr lang="en-IN" sz="2800" dirty="0"/>
              <a:t> Huang, </a:t>
            </a:r>
            <a:r>
              <a:rPr lang="en-IN" sz="2800" dirty="0" err="1"/>
              <a:t>Guolong</a:t>
            </a:r>
            <a:r>
              <a:rPr lang="en-IN" sz="2800" dirty="0"/>
              <a:t> Wang, Jing Xiong, Furu Wei</a:t>
            </a:r>
          </a:p>
          <a:p>
            <a:pPr>
              <a:buNone/>
            </a:pPr>
            <a:r>
              <a:rPr lang="en-IN" sz="2800" b="1" dirty="0"/>
              <a:t>Abstract:</a:t>
            </a:r>
            <a:br>
              <a:rPr lang="en-IN" sz="2800" dirty="0"/>
            </a:br>
            <a:r>
              <a:rPr lang="en-IN" sz="2800" dirty="0"/>
              <a:t>Proposes using Multimodal Large Language Models (MLLMs) to annotate video preferences, creating </a:t>
            </a:r>
            <a:r>
              <a:rPr lang="en-IN" sz="2800" b="1" dirty="0" err="1"/>
              <a:t>VideoPrefer</a:t>
            </a:r>
            <a:r>
              <a:rPr lang="en-IN" sz="2800" dirty="0"/>
              <a:t> (135,000 annotations). Introduces </a:t>
            </a:r>
            <a:r>
              <a:rPr lang="en-IN" sz="2800" b="1" dirty="0" err="1"/>
              <a:t>VideoRM</a:t>
            </a:r>
            <a:r>
              <a:rPr lang="en-IN" sz="2800" dirty="0"/>
              <a:t>, a reward model for improving text-to-video alignment using reinforcement learning.</a:t>
            </a:r>
          </a:p>
          <a:p>
            <a:pPr>
              <a:buNone/>
            </a:pPr>
            <a:r>
              <a:rPr lang="en-IN" sz="2800" b="1" dirty="0"/>
              <a:t>Methodology: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MLLMs generate fine-grained preference annotations.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err="1"/>
              <a:t>VideoPrefer</a:t>
            </a:r>
            <a:r>
              <a:rPr lang="en-IN" sz="2800" dirty="0"/>
              <a:t> dataset used for training </a:t>
            </a:r>
            <a:r>
              <a:rPr lang="en-IN" sz="2800" dirty="0" err="1"/>
              <a:t>VideoRM</a:t>
            </a:r>
            <a:r>
              <a:rPr lang="en-IN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Reinforcement Learning from Human Feedback (RLHF) aligns model outputs with human preferences.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8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CD835-0814-D37A-C13B-A667143D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75DF101-4939-33FE-B916-1343B1ADD04D}"/>
              </a:ext>
            </a:extLst>
          </p:cNvPr>
          <p:cNvSpPr/>
          <p:nvPr/>
        </p:nvSpPr>
        <p:spPr>
          <a:xfrm>
            <a:off x="-1153144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719E98C-0D57-B574-B6FF-A0E3204D3B97}"/>
              </a:ext>
            </a:extLst>
          </p:cNvPr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A08CDAAE-E43D-50BB-59D6-20D4E918228E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3543389-5BC3-0D98-970B-8232E5D6FFF0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E417121-285C-B212-D82A-2236F0227A6F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143DA132-F4E0-B59E-950E-65D67B262B6A}"/>
              </a:ext>
            </a:extLst>
          </p:cNvPr>
          <p:cNvSpPr txBox="1"/>
          <p:nvPr/>
        </p:nvSpPr>
        <p:spPr>
          <a:xfrm>
            <a:off x="0" y="823020"/>
            <a:ext cx="13177464" cy="5748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10:-</a:t>
            </a:r>
            <a:r>
              <a:rPr lang="en-US" sz="2800" b="1" dirty="0">
                <a:hlinkClick r:id="rId3"/>
              </a:rPr>
              <a:t>VID2REC: A New Benchmark for Evaluating Text-to-Video Generation Models</a:t>
            </a:r>
            <a:endParaRPr lang="en-US" sz="2800" dirty="0"/>
          </a:p>
          <a:p>
            <a:pPr>
              <a:buNone/>
            </a:pPr>
            <a:r>
              <a:rPr lang="en-IN" sz="2800" b="1" dirty="0"/>
              <a:t>Release Date:</a:t>
            </a:r>
            <a:r>
              <a:rPr lang="en-IN" sz="2800" dirty="0"/>
              <a:t> August 13, 2024</a:t>
            </a:r>
            <a:br>
              <a:rPr lang="en-IN" sz="2800" dirty="0"/>
            </a:br>
            <a:r>
              <a:rPr lang="en-IN" sz="2800" b="1" dirty="0"/>
              <a:t>Authors:</a:t>
            </a:r>
            <a:r>
              <a:rPr lang="en-IN" sz="2800" dirty="0"/>
              <a:t> </a:t>
            </a:r>
            <a:r>
              <a:rPr lang="en-IN" sz="2800" dirty="0" err="1"/>
              <a:t>Zongxin</a:t>
            </a:r>
            <a:r>
              <a:rPr lang="en-IN" sz="2800" dirty="0"/>
              <a:t> Yang, Kaidi Lu, Fei Pan, </a:t>
            </a:r>
            <a:r>
              <a:rPr lang="en-IN" sz="2800" dirty="0" err="1"/>
              <a:t>Dongliang</a:t>
            </a:r>
            <a:r>
              <a:rPr lang="en-IN" sz="2800" dirty="0"/>
              <a:t> He, Yu Qiao, Limin Wang</a:t>
            </a:r>
          </a:p>
          <a:p>
            <a:pPr>
              <a:buNone/>
            </a:pPr>
            <a:r>
              <a:rPr lang="en-IN" sz="2800" b="1" dirty="0"/>
              <a:t>Abstract:</a:t>
            </a:r>
            <a:br>
              <a:rPr lang="en-IN" sz="2800" dirty="0"/>
            </a:br>
            <a:r>
              <a:rPr lang="en-IN" sz="2800" dirty="0"/>
              <a:t>VID2REC introduces a benchmark for evaluating text-to-video generation models, focusing on human action, object interaction, and scene dynamics.</a:t>
            </a:r>
          </a:p>
          <a:p>
            <a:pPr>
              <a:buNone/>
            </a:pPr>
            <a:r>
              <a:rPr lang="en-IN" sz="2800" b="1" dirty="0"/>
              <a:t>Methodology: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Curates a benchmark with diverse video prompts and annotations.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Evaluates models based on consistency, motion quality, and content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Provides a structured evaluation pipeline for systematic comparison.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9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028720" y="933450"/>
            <a:ext cx="12435760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80"/>
              </a:lnSpc>
              <a:spcBef>
                <a:spcPct val="0"/>
              </a:spcBef>
            </a:pPr>
            <a:r>
              <a:rPr lang="en-US" sz="4000" b="1" dirty="0"/>
              <a:t>Existing Text-to-Video Models and Their Drawbacks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League Spartan" panose="020B06040202020202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1873426"/>
            <a:ext cx="13062520" cy="8309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b="1" dirty="0"/>
              <a:t>Make-A-Video (Meta)</a:t>
            </a:r>
            <a:endParaRPr lang="en-US" sz="3200" dirty="0"/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How It Works:</a:t>
            </a:r>
            <a:r>
              <a:rPr lang="en-US" sz="3200" dirty="0"/>
              <a:t> Converts text prompts into short videos using a diffusion model.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Drawbacks:</a:t>
            </a:r>
            <a:r>
              <a:rPr lang="en-US" sz="3200" dirty="0"/>
              <a:t> Lacks motion consistency and detail in complex scenes.</a:t>
            </a:r>
          </a:p>
          <a:p>
            <a:pPr>
              <a:buFont typeface="+mj-lt"/>
              <a:buAutoNum type="arabicPeriod"/>
            </a:pPr>
            <a:r>
              <a:rPr lang="en-US" sz="3200" b="1" dirty="0"/>
              <a:t>Imagen Video (Google)</a:t>
            </a:r>
            <a:endParaRPr lang="en-US" sz="3200" dirty="0"/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How It Works:</a:t>
            </a:r>
            <a:r>
              <a:rPr lang="en-US" sz="3200" dirty="0"/>
              <a:t> Uses cascaded diffusion models for high-quality text-to-video.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Drawbacks:</a:t>
            </a:r>
            <a:r>
              <a:rPr lang="en-US" sz="3200" dirty="0"/>
              <a:t> Requires significant compute power, limited fine-grained control.</a:t>
            </a:r>
          </a:p>
          <a:p>
            <a:pPr>
              <a:buFont typeface="+mj-lt"/>
              <a:buAutoNum type="arabicPeriod"/>
            </a:pPr>
            <a:r>
              <a:rPr lang="en-US" sz="3200" b="1" dirty="0" err="1"/>
              <a:t>Phenaki</a:t>
            </a:r>
            <a:r>
              <a:rPr lang="en-US" sz="3200" b="1" dirty="0"/>
              <a:t> (Google DeepMind)</a:t>
            </a:r>
            <a:endParaRPr lang="en-US" sz="3200" dirty="0"/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How It Works:</a:t>
            </a:r>
            <a:r>
              <a:rPr lang="en-US" sz="3200" dirty="0"/>
              <a:t> Generates long videos using a transformer-based architecture.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Drawbacks:</a:t>
            </a:r>
            <a:r>
              <a:rPr lang="en-US" sz="3200" dirty="0"/>
              <a:t> Poor frame coherence in extended sequences.</a:t>
            </a:r>
          </a:p>
          <a:p>
            <a:pPr>
              <a:buFont typeface="+mj-lt"/>
              <a:buAutoNum type="arabicPeriod"/>
            </a:pPr>
            <a:r>
              <a:rPr lang="en-US" sz="3200" b="1" dirty="0"/>
              <a:t>Gen-2 (Runway)</a:t>
            </a:r>
            <a:endParaRPr lang="en-US" sz="3200" dirty="0"/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How It Works:</a:t>
            </a:r>
            <a:r>
              <a:rPr lang="en-US" sz="3200" dirty="0"/>
              <a:t> Converts text to video using latent diffusion models.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Drawbacks:</a:t>
            </a:r>
            <a:r>
              <a:rPr lang="en-US" sz="3200" dirty="0"/>
              <a:t> Artifacts and inconsistencies in object motion.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DE18C6A-3F6B-B284-FE97-A6430B2AB270}"/>
              </a:ext>
            </a:extLst>
          </p:cNvPr>
          <p:cNvSpPr/>
          <p:nvPr/>
        </p:nvSpPr>
        <p:spPr>
          <a:xfrm flipV="1">
            <a:off x="1039606" y="1736746"/>
            <a:ext cx="11776802" cy="16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5DF732FC-C4E0-BD47-FBBE-4FDBA9431FD7}"/>
              </a:ext>
            </a:extLst>
          </p:cNvPr>
          <p:cNvGrpSpPr/>
          <p:nvPr/>
        </p:nvGrpSpPr>
        <p:grpSpPr>
          <a:xfrm>
            <a:off x="14935200" y="-180826"/>
            <a:ext cx="18288000" cy="10467826"/>
            <a:chOff x="0" y="-47625"/>
            <a:chExt cx="4816593" cy="2756958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81D11E08-975E-7168-F901-3B20CD784CFA}"/>
                </a:ext>
              </a:extLst>
            </p:cNvPr>
            <p:cNvSpPr/>
            <p:nvPr/>
          </p:nvSpPr>
          <p:spPr>
            <a:xfrm>
              <a:off x="0" y="0"/>
              <a:ext cx="885909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2F0F5E2E-4454-01D4-FC01-91B898FCF76E}"/>
                </a:ext>
              </a:extLst>
            </p:cNvPr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6F1F-0FCE-F14F-B418-329FB51B1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84A89AF-5B6F-E51F-71E9-DB0A186E22E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84ADA3B-0C6B-6EA1-D175-170B1A1D6811}"/>
              </a:ext>
            </a:extLst>
          </p:cNvPr>
          <p:cNvSpPr txBox="1"/>
          <p:nvPr/>
        </p:nvSpPr>
        <p:spPr>
          <a:xfrm>
            <a:off x="762000" y="1873426"/>
            <a:ext cx="13062520" cy="2400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/>
              <a:t>5.Pika Labs</a:t>
            </a:r>
            <a:endParaRPr lang="en-US" sz="3200" dirty="0"/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How It Works:</a:t>
            </a:r>
            <a:r>
              <a:rPr lang="en-US" sz="3200" dirty="0"/>
              <a:t> Generates videos from text and images using interpolation.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Drawbacks:</a:t>
            </a:r>
            <a:r>
              <a:rPr lang="en-US" sz="3200" dirty="0"/>
              <a:t> Motion artifacts and limited camera movement control.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BC52E5CE-A9F5-0A1A-C969-1696E3C7C058}"/>
              </a:ext>
            </a:extLst>
          </p:cNvPr>
          <p:cNvGrpSpPr/>
          <p:nvPr/>
        </p:nvGrpSpPr>
        <p:grpSpPr>
          <a:xfrm>
            <a:off x="14935200" y="-180826"/>
            <a:ext cx="18288000" cy="10467826"/>
            <a:chOff x="0" y="-47625"/>
            <a:chExt cx="4816593" cy="2756958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10DFD5BB-5E7A-C650-1F6A-AC20773EE1E3}"/>
                </a:ext>
              </a:extLst>
            </p:cNvPr>
            <p:cNvSpPr/>
            <p:nvPr/>
          </p:nvSpPr>
          <p:spPr>
            <a:xfrm>
              <a:off x="0" y="0"/>
              <a:ext cx="885909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7984E49A-F303-7944-B53A-169124A782D8}"/>
                </a:ext>
              </a:extLst>
            </p:cNvPr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805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853C-D853-6382-1093-5F8C7425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EFDF534-D7C5-9F16-AA62-DCF0A0FBAC8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7C0FCAF-57CA-CEFF-6197-BB765C20CE87}"/>
              </a:ext>
            </a:extLst>
          </p:cNvPr>
          <p:cNvSpPr txBox="1"/>
          <p:nvPr/>
        </p:nvSpPr>
        <p:spPr>
          <a:xfrm>
            <a:off x="1028720" y="933450"/>
            <a:ext cx="13062520" cy="77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80"/>
              </a:lnSpc>
              <a:spcBef>
                <a:spcPct val="0"/>
              </a:spcBef>
            </a:pPr>
            <a:r>
              <a:rPr lang="en-US" sz="4000" b="1" dirty="0"/>
              <a:t>Existing Image-to-Video Models and Their Drawbacks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League Spartan" panose="020B060402020202020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12F424F-D18C-3C14-05EE-3726FE67DCD5}"/>
              </a:ext>
            </a:extLst>
          </p:cNvPr>
          <p:cNvSpPr/>
          <p:nvPr/>
        </p:nvSpPr>
        <p:spPr>
          <a:xfrm flipV="1">
            <a:off x="1039606" y="1736746"/>
            <a:ext cx="11776802" cy="16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0AAA7704-F953-45BA-9667-1F9D60189B54}"/>
              </a:ext>
            </a:extLst>
          </p:cNvPr>
          <p:cNvGrpSpPr/>
          <p:nvPr/>
        </p:nvGrpSpPr>
        <p:grpSpPr>
          <a:xfrm>
            <a:off x="14935200" y="-180826"/>
            <a:ext cx="18288000" cy="10467826"/>
            <a:chOff x="0" y="-47625"/>
            <a:chExt cx="4816593" cy="2756958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85E8DAF9-7451-9F12-D43F-0C7D1FD65543}"/>
                </a:ext>
              </a:extLst>
            </p:cNvPr>
            <p:cNvSpPr/>
            <p:nvPr/>
          </p:nvSpPr>
          <p:spPr>
            <a:xfrm>
              <a:off x="0" y="0"/>
              <a:ext cx="885909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1CCEF71B-DA3B-59D1-9853-3106AFD1F28E}"/>
                </a:ext>
              </a:extLst>
            </p:cNvPr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35869A8E-BC8F-E2F4-63CB-E2408E1DA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2" y="1779518"/>
            <a:ext cx="16444310" cy="775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1.LVDM (Latent Video Diffusion Model)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videos from a single image using latent diffusion.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Drawbacks: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 motion consistency and low resolution.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2.I2VGen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Image-to-video using temporal modeling and consistency loss.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Drawbacks: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Struggles with fast object motion and dynamic scenes.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3.DreamPose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pose estimation to create videos from static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Drawbacks: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Motion tends to be stiff and unnatural.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4.MAGVIT (Google)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Transformer-based video generation from static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Drawbacks: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 generalization to complex scenes.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5.Sora (OpenAI)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Advanced video generation model handling realistic motion and textures.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Drawbacks: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Closed-source and high computational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2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005" y="53243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56576" y="543421"/>
            <a:ext cx="8187556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</a:rPr>
              <a:t>PROPOSED SOLUTION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821651" y="1390178"/>
            <a:ext cx="6826581" cy="49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4212656" y="-3111"/>
            <a:ext cx="4051243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0199" y="1564399"/>
            <a:ext cx="11288217" cy="1851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br>
              <a:rPr lang="en-US" sz="3600" dirty="0">
                <a:latin typeface="Abadi" panose="020B0604020104020204" pitchFamily="34" charset="0"/>
              </a:rPr>
            </a:br>
            <a:endParaRPr lang="en-US" sz="3600" b="0" i="0" dirty="0">
              <a:effectLst/>
              <a:latin typeface="Abadi" panose="020B0604020104020204" pitchFamily="34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455E01-4D76-8EBD-8FB2-9F057536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909" y="1639100"/>
            <a:ext cx="14188555" cy="82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 Consistency: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Inspired by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MTVG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TIV-Diffusion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your project can use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motion-aware attention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structure-guided sampling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consistent motion across frames.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 Preservation: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adopt frequency decomposition methods to separate shape and identity markers for more realistic character consistency.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Motion Control: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 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SG-I2V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VideoTetris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incorporate self-guided trajectory control and compositional diffusion to improve object motion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 Learning for Feedback: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Inspired by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Boosting T2V with MLLMs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apply feedback-based training to improve alignment between narration and visuals.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Benchmarking: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evaluation strategies from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VID2REC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measure motion quality, consistency, and content accuracy in generated 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9A678-F479-AA87-50B3-4E106860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152B3E3-A0DF-9D2C-0053-1D3E0030DD9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68AACD7-1DE9-1C2D-292D-217782205C5B}"/>
              </a:ext>
            </a:extLst>
          </p:cNvPr>
          <p:cNvSpPr txBox="1"/>
          <p:nvPr/>
        </p:nvSpPr>
        <p:spPr>
          <a:xfrm>
            <a:off x="1956576" y="543421"/>
            <a:ext cx="8187556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</a:rPr>
              <a:t>TECHNICAL STACK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6A8B272-43C9-7F7E-DEFB-1F1B46BFDC36}"/>
              </a:ext>
            </a:extLst>
          </p:cNvPr>
          <p:cNvSpPr/>
          <p:nvPr/>
        </p:nvSpPr>
        <p:spPr>
          <a:xfrm>
            <a:off x="1821651" y="1390178"/>
            <a:ext cx="6826581" cy="49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422EB5B-2667-D8DC-1B01-8B4FC4F1F7C3}"/>
              </a:ext>
            </a:extLst>
          </p:cNvPr>
          <p:cNvGrpSpPr/>
          <p:nvPr/>
        </p:nvGrpSpPr>
        <p:grpSpPr>
          <a:xfrm>
            <a:off x="14212656" y="-3111"/>
            <a:ext cx="4051243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990219D-4122-26DD-9A37-631DFFAB665F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F706DAB-10BB-87DB-F742-BF8849A26052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5E40D183-2144-3592-356B-5DC09C6D4DEC}"/>
              </a:ext>
            </a:extLst>
          </p:cNvPr>
          <p:cNvSpPr txBox="1"/>
          <p:nvPr/>
        </p:nvSpPr>
        <p:spPr>
          <a:xfrm>
            <a:off x="1600199" y="1564399"/>
            <a:ext cx="11288217" cy="1851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br>
              <a:rPr lang="en-US" sz="3600" dirty="0">
                <a:latin typeface="Abadi" panose="020B0604020104020204" pitchFamily="34" charset="0"/>
              </a:rPr>
            </a:br>
            <a:endParaRPr lang="en-US" sz="3600" b="0" i="0" dirty="0">
              <a:effectLst/>
              <a:latin typeface="Abadi" panose="020B0604020104020204" pitchFamily="34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92FF951-9FC4-4B1E-22CC-F095ADF9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6" y="1657013"/>
            <a:ext cx="13807948" cy="83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9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" name="TextBox 2"/>
          <p:cNvSpPr txBox="1"/>
          <p:nvPr/>
        </p:nvSpPr>
        <p:spPr>
          <a:xfrm>
            <a:off x="1017814" y="843929"/>
            <a:ext cx="891200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</a:rPr>
              <a:t>FEASIBILITY REPORT</a:t>
            </a:r>
          </a:p>
        </p:txBody>
      </p:sp>
      <p:sp>
        <p:nvSpPr>
          <p:cNvPr id="3" name="Freeform 3"/>
          <p:cNvSpPr/>
          <p:nvPr/>
        </p:nvSpPr>
        <p:spPr>
          <a:xfrm>
            <a:off x="1029771" y="6556694"/>
            <a:ext cx="1049030" cy="1066481"/>
          </a:xfrm>
          <a:custGeom>
            <a:avLst/>
            <a:gdLst/>
            <a:ahLst/>
            <a:cxnLst/>
            <a:rect l="l" t="t" r="r" b="b"/>
            <a:pathLst>
              <a:path w="1049030" h="1066481">
                <a:moveTo>
                  <a:pt x="0" y="0"/>
                </a:moveTo>
                <a:lnTo>
                  <a:pt x="1049030" y="0"/>
                </a:lnTo>
                <a:lnTo>
                  <a:pt x="1049030" y="1066481"/>
                </a:lnTo>
                <a:lnTo>
                  <a:pt x="0" y="106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5986163" y="6556694"/>
            <a:ext cx="742206" cy="1002981"/>
          </a:xfrm>
          <a:custGeom>
            <a:avLst/>
            <a:gdLst/>
            <a:ahLst/>
            <a:cxnLst/>
            <a:rect l="l" t="t" r="r" b="b"/>
            <a:pathLst>
              <a:path w="742206" h="1002981">
                <a:moveTo>
                  <a:pt x="0" y="0"/>
                </a:moveTo>
                <a:lnTo>
                  <a:pt x="742206" y="0"/>
                </a:lnTo>
                <a:lnTo>
                  <a:pt x="742206" y="1002981"/>
                </a:lnTo>
                <a:lnTo>
                  <a:pt x="0" y="1002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8700" y="8220075"/>
            <a:ext cx="4512585" cy="85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5"/>
              </a:lnSpc>
              <a:spcBef>
                <a:spcPct val="0"/>
              </a:spcBef>
            </a:pPr>
            <a:r>
              <a:rPr lang="en-US" sz="1632">
                <a:solidFill>
                  <a:srgbClr val="FFFFFF"/>
                </a:solidFill>
                <a:latin typeface="Poppins"/>
              </a:rPr>
              <a:t>Lorem ipsum dolor sit amet, consectetur adipiscing elit, sed do eiusmod tempor incididunt ut labore et dolore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86163" y="8220075"/>
            <a:ext cx="4512585" cy="85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5"/>
              </a:lnSpc>
              <a:spcBef>
                <a:spcPct val="0"/>
              </a:spcBef>
            </a:pPr>
            <a:r>
              <a:rPr lang="en-US" sz="1632">
                <a:solidFill>
                  <a:srgbClr val="FFFFFF"/>
                </a:solidFill>
                <a:latin typeface="Poppins"/>
              </a:rPr>
              <a:t>Lorem ipsum dolor sit amet, consectetur adipiscing elit, sed do eiusmod tempor incididunt ut labore et dolore 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2AAC701-6AD1-B957-CCB9-9D0CA7E66549}"/>
              </a:ext>
            </a:extLst>
          </p:cNvPr>
          <p:cNvSpPr/>
          <p:nvPr/>
        </p:nvSpPr>
        <p:spPr>
          <a:xfrm flipV="1">
            <a:off x="1028699" y="1582167"/>
            <a:ext cx="451258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1110" y="1903140"/>
            <a:ext cx="1243388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Technical 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Hardware Requirements:</a:t>
            </a:r>
            <a:r>
              <a:rPr lang="en-US" sz="3200" dirty="0"/>
              <a:t> Runs locally on an RTX 4070, which is sufficient for handling diffusion models and TTS.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Software Requirements:</a:t>
            </a:r>
            <a:r>
              <a:rPr lang="en-US" sz="3200" dirty="0"/>
              <a:t> Python, PyPDF2, Coqui TTS, Stable Diffusion (via diffusers), </a:t>
            </a:r>
            <a:r>
              <a:rPr lang="en-US" sz="3200" dirty="0" err="1"/>
              <a:t>MoviePy</a:t>
            </a:r>
            <a:r>
              <a:rPr lang="en-US" sz="3200" dirty="0"/>
              <a:t>, and </a:t>
            </a:r>
            <a:r>
              <a:rPr lang="en-US" sz="3200" dirty="0" err="1"/>
              <a:t>FFmpeg</a:t>
            </a:r>
            <a:r>
              <a:rPr lang="en-US" sz="3200" dirty="0"/>
              <a:t> are open-source and well-supported.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Challenges: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Managing large PDFs may require memory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Synchronization of motion and narration could be complex.</a:t>
            </a:r>
          </a:p>
          <a:p>
            <a:pPr>
              <a:buNone/>
            </a:pPr>
            <a:r>
              <a:rPr lang="en-US" sz="3200" b="1" dirty="0"/>
              <a:t> Operational 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Usability:</a:t>
            </a:r>
            <a:r>
              <a:rPr lang="en-US" sz="3200" dirty="0"/>
              <a:t> End-user interface using </a:t>
            </a:r>
            <a:r>
              <a:rPr lang="en-US" sz="3200" dirty="0" err="1"/>
              <a:t>Streamlit</a:t>
            </a:r>
            <a:r>
              <a:rPr lang="en-US" sz="3200" dirty="0"/>
              <a:t> or Flask for easy input and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Automation:</a:t>
            </a:r>
            <a:r>
              <a:rPr lang="en-US" sz="3200" dirty="0"/>
              <a:t> Full pipeline from text extraction to video generation with minimal user input.</a:t>
            </a:r>
          </a:p>
          <a:p>
            <a:pPr>
              <a:buNone/>
            </a:pPr>
            <a:r>
              <a:rPr lang="en-US" sz="3200" b="1" dirty="0"/>
              <a:t> Economic 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Cost:</a:t>
            </a:r>
            <a:r>
              <a:rPr lang="en-US" sz="3200" dirty="0"/>
              <a:t> Free/open-source models minimize costs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E33C19C0-9D44-0612-CEE8-C630E28E4B32}"/>
              </a:ext>
            </a:extLst>
          </p:cNvPr>
          <p:cNvGrpSpPr/>
          <p:nvPr/>
        </p:nvGrpSpPr>
        <p:grpSpPr>
          <a:xfrm>
            <a:off x="13335000" y="0"/>
            <a:ext cx="4953000" cy="10287000"/>
            <a:chOff x="0" y="0"/>
            <a:chExt cx="812800" cy="270933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48D0E15-1C5C-86BD-A9ED-48AE103DCF96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1122F6B7-1E74-478A-28FA-4937E862F151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68B2F89-D9D8-E2AB-3C77-04F7C95C8E98}"/>
              </a:ext>
            </a:extLst>
          </p:cNvPr>
          <p:cNvGrpSpPr/>
          <p:nvPr/>
        </p:nvGrpSpPr>
        <p:grpSpPr>
          <a:xfrm>
            <a:off x="13335000" y="0"/>
            <a:ext cx="4953000" cy="10287000"/>
            <a:chOff x="0" y="0"/>
            <a:chExt cx="812800" cy="2709333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5EF6A324-298E-FE8A-FDDD-49345DBEC467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7">
              <a:extLst>
                <a:ext uri="{FF2B5EF4-FFF2-40B4-BE49-F238E27FC236}">
                  <a16:creationId xmlns:a16="http://schemas.microsoft.com/office/drawing/2014/main" id="{765AC3E1-F765-F4A8-A1EE-359673287238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09761FE-5CD9-72D6-85DB-FEBDCED2CF3F}"/>
              </a:ext>
            </a:extLst>
          </p:cNvPr>
          <p:cNvSpPr txBox="1"/>
          <p:nvPr/>
        </p:nvSpPr>
        <p:spPr>
          <a:xfrm>
            <a:off x="1523998" y="1097459"/>
            <a:ext cx="391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 panose="020B0604020202020204" charset="0"/>
              </a:rPr>
              <a:t>WORK PLAN</a:t>
            </a:r>
            <a:endParaRPr lang="en-IN" sz="4300" b="1" dirty="0">
              <a:solidFill>
                <a:schemeClr val="tx1">
                  <a:lumMod val="95000"/>
                  <a:lumOff val="5000"/>
                </a:schemeClr>
              </a:solidFill>
              <a:latin typeface="League Spartan" panose="020B060402020202020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5D13E9F-DC14-3D7B-17DF-225976DA46F3}"/>
              </a:ext>
            </a:extLst>
          </p:cNvPr>
          <p:cNvSpPr/>
          <p:nvPr/>
        </p:nvSpPr>
        <p:spPr>
          <a:xfrm>
            <a:off x="1600199" y="1866900"/>
            <a:ext cx="40974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A428365-9070-D445-3A53-70F3D00DD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6" y="1920435"/>
            <a:ext cx="12974594" cy="82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8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2881" y="932781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</a:rPr>
              <a:t>INTRODUCTION</a:t>
            </a:r>
          </a:p>
        </p:txBody>
      </p:sp>
      <p:sp>
        <p:nvSpPr>
          <p:cNvPr id="9" name="AutoShape 9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785754" y="2214541"/>
            <a:ext cx="13830854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4000" dirty="0"/>
              <a:t>In the digital age, books remain a rich source of knowledge and storytelling. However, reading can be time-consuming and challenging for some audiences.</a:t>
            </a:r>
          </a:p>
          <a:p>
            <a:pPr>
              <a:buNone/>
            </a:pPr>
            <a:r>
              <a:rPr lang="en-US" sz="4000" dirty="0"/>
              <a:t>🔹 To address this, the project aims to develop an </a:t>
            </a:r>
            <a:r>
              <a:rPr lang="en-US" sz="4000" b="1" dirty="0"/>
              <a:t>AI-powered pipeline</a:t>
            </a:r>
            <a:r>
              <a:rPr lang="en-US" sz="4000" dirty="0"/>
              <a:t> that converts books (in PDF format) into movies.</a:t>
            </a:r>
          </a:p>
          <a:p>
            <a:pPr>
              <a:buNone/>
            </a:pPr>
            <a:r>
              <a:rPr lang="en-US" sz="4000" dirty="0"/>
              <a:t>🔹 The project leverages cutting-edge AI models to automate the process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Extracting text from PDF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Summarizing content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Generating AI-based narration using text-to-speech (TTS)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Creating synchronized visuals using text-to-image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Compiling the narration and visuals into a cohesive video format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B724F58-FECC-7B96-A89C-AD8BD005E2BE}"/>
              </a:ext>
            </a:extLst>
          </p:cNvPr>
          <p:cNvSpPr/>
          <p:nvPr/>
        </p:nvSpPr>
        <p:spPr>
          <a:xfrm flipV="1">
            <a:off x="1042881" y="1671019"/>
            <a:ext cx="3529119" cy="3414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/>
        </p:nvSpPr>
        <p:spPr>
          <a:xfrm>
            <a:off x="1026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67454-14B0-A547-42DF-9DE1111F660B}"/>
              </a:ext>
            </a:extLst>
          </p:cNvPr>
          <p:cNvSpPr txBox="1"/>
          <p:nvPr/>
        </p:nvSpPr>
        <p:spPr>
          <a:xfrm>
            <a:off x="979714" y="64026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 panose="020B0604020202020204" charset="0"/>
              </a:rPr>
              <a:t>REFERENCES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League Spartan" panose="020B060402020202020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2AAB1E1-48B1-4CE3-C001-9FB8CF72E070}"/>
              </a:ext>
            </a:extLst>
          </p:cNvPr>
          <p:cNvSpPr/>
          <p:nvPr/>
        </p:nvSpPr>
        <p:spPr>
          <a:xfrm flipV="1">
            <a:off x="979714" y="1409701"/>
            <a:ext cx="3810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0D3C73-CBAC-38D2-8B7D-D0E73841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" y="1714499"/>
            <a:ext cx="1814601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Video Is Worth a Thousand Images: Exploring the Latest Trends in Long Video Generation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SG-I2V: Self-Guided Trajectory Control in Image-to-Video Generation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TIV-Diffusion: Towards Object-Centric Movement for Text-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driv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en Image to Video Generation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STIV: Scalable Text and Image Conditioned Video Generation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Motion-I2V: Consistent and Controllable Image-to-Video Generation with Explicit Motion Modeling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hlinkClick r:id="rId8"/>
              </a:rPr>
              <a:t>[2312.04086] MEVG: Multi-event Video Generation with Text-to-Video Models</a:t>
            </a:r>
            <a:endParaRPr 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hlinkClick r:id="rId9"/>
              </a:rPr>
              <a:t>[2411.17440] Identity-Preserving Text-to-Video Generation by Frequency Decomposition</a:t>
            </a:r>
            <a:endParaRPr 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 err="1">
                <a:hlinkClick r:id="rId10"/>
              </a:rPr>
              <a:t>VideoTetris</a:t>
            </a:r>
            <a:r>
              <a:rPr lang="en-US" sz="3200" dirty="0">
                <a:hlinkClick r:id="rId10"/>
              </a:rPr>
              <a:t>: Towards Compositional Text-to-Video Generation</a:t>
            </a:r>
            <a:endParaRPr 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hlinkClick r:id="rId11"/>
              </a:rPr>
              <a:t>Boosting Text-to-Video Generative Model with MLLMs Feedback</a:t>
            </a:r>
            <a:endParaRPr 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hlinkClick r:id="rId12"/>
              </a:rPr>
              <a:t>[2408.06072] </a:t>
            </a:r>
            <a:r>
              <a:rPr lang="en-US" sz="3200" dirty="0" err="1">
                <a:hlinkClick r:id="rId12"/>
              </a:rPr>
              <a:t>CogVideoX</a:t>
            </a:r>
            <a:r>
              <a:rPr lang="en-US" sz="3200" dirty="0">
                <a:hlinkClick r:id="rId12"/>
              </a:rPr>
              <a:t>: Text-to-Video Diffusion Models with An Expert Transformer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4C9EDE3-51B1-5FF7-FF7C-7FAF52AE0188}"/>
              </a:ext>
            </a:extLst>
          </p:cNvPr>
          <p:cNvGrpSpPr/>
          <p:nvPr/>
        </p:nvGrpSpPr>
        <p:grpSpPr>
          <a:xfrm>
            <a:off x="13335000" y="0"/>
            <a:ext cx="4953000" cy="10287000"/>
            <a:chOff x="0" y="0"/>
            <a:chExt cx="812800" cy="2709333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9165FC86-78FA-458A-0A68-BE301D03502D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7">
              <a:extLst>
                <a:ext uri="{FF2B5EF4-FFF2-40B4-BE49-F238E27FC236}">
                  <a16:creationId xmlns:a16="http://schemas.microsoft.com/office/drawing/2014/main" id="{C20565FA-E148-0E47-3105-6F8363DDD7C6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AutoShape 2" descr="History's Greatest Thank You Notes » Whalebone">
            <a:extLst>
              <a:ext uri="{FF2B5EF4-FFF2-40B4-BE49-F238E27FC236}">
                <a16:creationId xmlns:a16="http://schemas.microsoft.com/office/drawing/2014/main" id="{693E13B9-E0D9-FE73-031E-AAE8650E7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13335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357390" y="4000492"/>
            <a:ext cx="9144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 charset="0"/>
              </a:rPr>
              <a:t>THANK YOU</a:t>
            </a: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League Spart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4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904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762000" y="837501"/>
            <a:ext cx="6544963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</a:rPr>
              <a:t>LITERATURE</a:t>
            </a:r>
            <a:r>
              <a:rPr lang="en-US" sz="4298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</a:rPr>
              <a:t> </a:t>
            </a:r>
            <a:r>
              <a:rPr lang="en-US" sz="4298" b="1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</a:rPr>
              <a:t>SURVEY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9600" y="2059418"/>
            <a:ext cx="11990784" cy="8549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1:-</a:t>
            </a:r>
            <a:r>
              <a:rPr lang="en-US" sz="2800" b="1" dirty="0">
                <a:hlinkClick r:id="rId3"/>
              </a:rPr>
              <a:t>Video Is Worth a Thousand Images: Exploring the Latest Trends in Long Video Generation</a:t>
            </a:r>
            <a:br>
              <a:rPr lang="en-US" sz="2800" b="1" dirty="0"/>
            </a:br>
            <a:r>
              <a:rPr lang="en-US" sz="2800" b="1" dirty="0"/>
              <a:t>Release Date:</a:t>
            </a:r>
            <a:r>
              <a:rPr lang="en-US" sz="2800" dirty="0"/>
              <a:t> December 24, 2024</a:t>
            </a:r>
            <a:br>
              <a:rPr lang="en-US" sz="2800" dirty="0"/>
            </a:br>
            <a:r>
              <a:rPr lang="en-US" sz="2800" b="1" dirty="0"/>
              <a:t> Authors:</a:t>
            </a:r>
            <a:r>
              <a:rPr lang="en-US" sz="2800" dirty="0"/>
              <a:t> Faraz Waseem, Muhammad Shahzad</a:t>
            </a:r>
          </a:p>
          <a:p>
            <a:pPr>
              <a:buNone/>
            </a:pPr>
            <a:r>
              <a:rPr lang="en-US" sz="2800" b="1" dirty="0"/>
              <a:t>Abstract: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paper surveys the latest advancements in long video generation, focusing on the challenges of generating high-quality, temporally consistent videos from a single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highlights the limitations of existing models in terms of motion consistency, scene coherence, and temporal length.</a:t>
            </a:r>
          </a:p>
          <a:p>
            <a:pPr>
              <a:buNone/>
            </a:pPr>
            <a:r>
              <a:rPr lang="en-US" sz="2800" b="1" dirty="0"/>
              <a:t>Methodology: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Proposes a multi-stage generative framework that refines video generation at different scales.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Uses motion modeling and temporal attention mechanisms to improve long-range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Incorporates a feedback loop to adjust generated frames based on previous outputs.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CDB4200-8B3E-7908-4FB2-C69AE7C3F74D}"/>
              </a:ext>
            </a:extLst>
          </p:cNvPr>
          <p:cNvSpPr/>
          <p:nvPr/>
        </p:nvSpPr>
        <p:spPr>
          <a:xfrm>
            <a:off x="762000" y="1602952"/>
            <a:ext cx="8229600" cy="129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0AB98-F4C8-268A-0F28-19B6A7FC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E1EF1A2-578D-0BD5-CE7F-955867D7FD50}"/>
              </a:ext>
            </a:extLst>
          </p:cNvPr>
          <p:cNvSpPr/>
          <p:nvPr/>
        </p:nvSpPr>
        <p:spPr>
          <a:xfrm>
            <a:off x="-1153144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144BFCA-D1C9-EA85-C6F2-3C0E5C3E7373}"/>
              </a:ext>
            </a:extLst>
          </p:cNvPr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0ADA4FC-951C-6DA3-A054-0106E76134B8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6CAEC73-70B3-E514-A5A8-F74C2AB28FDF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B7238F7-8ED5-74F1-CDB0-1E59993C1987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68BA5FE-4332-6772-914C-0E6C51CE3717}"/>
              </a:ext>
            </a:extLst>
          </p:cNvPr>
          <p:cNvSpPr txBox="1"/>
          <p:nvPr/>
        </p:nvSpPr>
        <p:spPr>
          <a:xfrm>
            <a:off x="-577080" y="180826"/>
            <a:ext cx="13177464" cy="725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2:-</a:t>
            </a:r>
            <a:r>
              <a:rPr lang="en-US" sz="2800" b="1" dirty="0">
                <a:hlinkClick r:id="rId3"/>
              </a:rPr>
              <a:t>SG-I2V: Self-Guided Trajectory Control in Image-to-Video Generation</a:t>
            </a:r>
            <a:endParaRPr lang="en-US" sz="2800" b="1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dirty="0"/>
              <a:t>Release Date:</a:t>
            </a:r>
            <a:r>
              <a:rPr lang="en-IN" sz="2800" dirty="0"/>
              <a:t> November 12, 2024</a:t>
            </a:r>
            <a:br>
              <a:rPr lang="en-IN" sz="2800" dirty="0"/>
            </a:br>
            <a:r>
              <a:rPr lang="en-IN" sz="2800" b="1" dirty="0"/>
              <a:t>Authors:</a:t>
            </a:r>
            <a:r>
              <a:rPr lang="en-IN" sz="2800" dirty="0"/>
              <a:t> Koichi </a:t>
            </a:r>
            <a:r>
              <a:rPr lang="en-IN" sz="2800" dirty="0" err="1"/>
              <a:t>Namekata</a:t>
            </a:r>
            <a:r>
              <a:rPr lang="en-IN" sz="2800" dirty="0"/>
              <a:t>, Tomoyuki Watanabe, Ryo Nishimura</a:t>
            </a:r>
          </a:p>
          <a:p>
            <a:pPr>
              <a:buNone/>
            </a:pPr>
            <a:r>
              <a:rPr lang="en-IN" sz="2800" b="1" dirty="0"/>
              <a:t>Abstract: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SG-I2V introduces a framework for generating videos from images with controllable trajectory and 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The goal is to enhance user control over motion patterns and camera movement during video generation.</a:t>
            </a:r>
          </a:p>
          <a:p>
            <a:pPr>
              <a:buNone/>
            </a:pPr>
            <a:r>
              <a:rPr lang="en-IN" sz="2800" b="1" dirty="0"/>
              <a:t>Methodology: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Utilizes a two-step model: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Stage 1: Predicts motion trajectory based on input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Stage 2: Conditions the diffusion model on the predicted trajectory for controlled video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Introduces a self-guided feedback mechanism to adjust the trajectory dynamically during training.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AEAE2-2AD8-44E0-5101-E6890C849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8CB6244-2089-D014-D941-8F3B80AF466C}"/>
              </a:ext>
            </a:extLst>
          </p:cNvPr>
          <p:cNvSpPr/>
          <p:nvPr/>
        </p:nvSpPr>
        <p:spPr>
          <a:xfrm>
            <a:off x="-1153144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E855920-5387-2993-983F-69DDA377DA88}"/>
              </a:ext>
            </a:extLst>
          </p:cNvPr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1818AA5-2FB5-9472-12C4-331480F998C3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7EA3FE0-ECE1-5A07-6575-6A1A4DAEAF7E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27A696D-67FC-0EA7-406D-26D218177A04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F3DA8E74-0D1D-2F82-E8CC-7E53BA680EA5}"/>
              </a:ext>
            </a:extLst>
          </p:cNvPr>
          <p:cNvSpPr txBox="1"/>
          <p:nvPr/>
        </p:nvSpPr>
        <p:spPr>
          <a:xfrm>
            <a:off x="-577080" y="180826"/>
            <a:ext cx="13177464" cy="7041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3:-</a:t>
            </a:r>
            <a:r>
              <a:rPr lang="en-US" sz="2800" b="1" dirty="0">
                <a:hlinkClick r:id="rId3"/>
              </a:rPr>
              <a:t>TIV-Diffusion: Towards Object-Centric Movement for Text-driven Image to Video Generation</a:t>
            </a:r>
            <a:endParaRPr lang="en-US" sz="2800" b="1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/>
              <a:t>Release Date:</a:t>
            </a:r>
            <a:r>
              <a:rPr lang="en-US" sz="2800" dirty="0"/>
              <a:t> December 13, 2024</a:t>
            </a:r>
            <a:br>
              <a:rPr lang="en-US" sz="2800" dirty="0"/>
            </a:br>
            <a:r>
              <a:rPr lang="en-US" sz="2800" b="1" dirty="0"/>
              <a:t>Authors:</a:t>
            </a:r>
            <a:r>
              <a:rPr lang="en-US" sz="2800" dirty="0"/>
              <a:t> Xingrui Wang, Xin Li, </a:t>
            </a:r>
            <a:r>
              <a:rPr lang="en-US" sz="2800" dirty="0" err="1"/>
              <a:t>Yaosi</a:t>
            </a:r>
            <a:r>
              <a:rPr lang="en-US" sz="2800" dirty="0"/>
              <a:t> Hu, </a:t>
            </a:r>
            <a:r>
              <a:rPr lang="en-US" sz="2800" dirty="0" err="1"/>
              <a:t>Hanxin</a:t>
            </a:r>
            <a:r>
              <a:rPr lang="en-US" sz="2800" dirty="0"/>
              <a:t> Zhu, Chen Hou, Cuiling Lan, </a:t>
            </a:r>
            <a:r>
              <a:rPr lang="en-US" sz="2800" dirty="0" err="1"/>
              <a:t>Zhibo</a:t>
            </a:r>
            <a:r>
              <a:rPr lang="en-US" sz="2800" dirty="0"/>
              <a:t> Chen</a:t>
            </a:r>
          </a:p>
          <a:p>
            <a:pPr>
              <a:buNone/>
            </a:pPr>
            <a:r>
              <a:rPr lang="en-US" sz="2800" b="1" dirty="0"/>
              <a:t>Abstract: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paper presents TIV-Diffusion, a model for generating videos from images with object-centric motion control guided by text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aims to enhance the precision of motion generation and object alignment in generated videos.</a:t>
            </a:r>
          </a:p>
          <a:p>
            <a:pPr>
              <a:buNone/>
            </a:pPr>
            <a:r>
              <a:rPr lang="en-US" sz="2800" b="1" dirty="0"/>
              <a:t>Methodology: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Uses a diffusion-based architecture where object positions and movements are conditioned on text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Employs a motion-aware attention mechanism to track object motion across frames.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Combines image and text embeddings to generate consistent object motion.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8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8BA5B-03D9-BFB0-D6A8-7E61356A4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A82A699-98A9-5D3F-8A64-C5CFBF711DE0}"/>
              </a:ext>
            </a:extLst>
          </p:cNvPr>
          <p:cNvSpPr/>
          <p:nvPr/>
        </p:nvSpPr>
        <p:spPr>
          <a:xfrm>
            <a:off x="-1153144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E105947-DE85-61EE-914A-019A074C2D65}"/>
              </a:ext>
            </a:extLst>
          </p:cNvPr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CD12AFE-A268-5D0A-08FA-4813DE830059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48054AC-EBA9-D875-13E0-DCFC00AD4437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73D0907-A45C-267D-144C-D17F46EE4398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41355EA2-443F-C9CB-4406-26E5CAC4E1D5}"/>
              </a:ext>
            </a:extLst>
          </p:cNvPr>
          <p:cNvSpPr txBox="1"/>
          <p:nvPr/>
        </p:nvSpPr>
        <p:spPr>
          <a:xfrm>
            <a:off x="-577080" y="180826"/>
            <a:ext cx="13177464" cy="5102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4:-</a:t>
            </a:r>
            <a:r>
              <a:rPr lang="en-US" sz="2800" b="1" dirty="0">
                <a:hlinkClick r:id="rId3"/>
              </a:rPr>
              <a:t>STIV: Scalable Text and Image Conditioned Video Generation</a:t>
            </a:r>
            <a:endParaRPr lang="en-US" sz="2800" dirty="0"/>
          </a:p>
          <a:p>
            <a:pPr>
              <a:buNone/>
            </a:pPr>
            <a:r>
              <a:rPr lang="en-IN" sz="2800" b="1" dirty="0"/>
              <a:t>Release Date:</a:t>
            </a:r>
            <a:r>
              <a:rPr lang="en-IN" sz="2800" dirty="0"/>
              <a:t> December 10, 2024</a:t>
            </a:r>
            <a:br>
              <a:rPr lang="en-IN" sz="2800" dirty="0"/>
            </a:br>
            <a:r>
              <a:rPr lang="en-IN" sz="2800" b="1" dirty="0"/>
              <a:t> Authors:</a:t>
            </a:r>
            <a:r>
              <a:rPr lang="en-IN" sz="2800" dirty="0"/>
              <a:t> </a:t>
            </a:r>
            <a:r>
              <a:rPr lang="en-IN" sz="2800" dirty="0" err="1"/>
              <a:t>Zongyu</a:t>
            </a:r>
            <a:r>
              <a:rPr lang="en-IN" sz="2800" dirty="0"/>
              <a:t> Lin, Wei Liu, Chen </a:t>
            </a:r>
            <a:r>
              <a:rPr lang="en-IN" sz="2800" dirty="0" err="1"/>
              <a:t>Chen</a:t>
            </a:r>
            <a:r>
              <a:rPr lang="en-IN" sz="2800" dirty="0"/>
              <a:t>, Xiaoyu Shi</a:t>
            </a:r>
          </a:p>
          <a:p>
            <a:pPr>
              <a:buNone/>
            </a:pPr>
            <a:r>
              <a:rPr lang="en-IN" sz="2800" b="1" dirty="0"/>
              <a:t>Abstract: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STIV proposes a scalable approach to text and image-conditioned video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The framework integrates text and image inputs to generate contextually accurate videos.</a:t>
            </a:r>
          </a:p>
          <a:p>
            <a:pPr>
              <a:buNone/>
            </a:pPr>
            <a:r>
              <a:rPr lang="en-IN" sz="2800" b="1" dirty="0"/>
              <a:t>Methodology: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Uses a Diffusion Transformer architecture that jointly processes text and image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Employs a multi-scale decoder to generate frames at different resolutions.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Applies temporal consistency loss to improve frame coherence over time.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32654-CC11-668D-CB05-AC8A34065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0219DB5-3BAC-3156-EEF0-F67E4DC86979}"/>
              </a:ext>
            </a:extLst>
          </p:cNvPr>
          <p:cNvSpPr/>
          <p:nvPr/>
        </p:nvSpPr>
        <p:spPr>
          <a:xfrm>
            <a:off x="-1153144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3736F83-F983-A981-EC3F-C42E794F0030}"/>
              </a:ext>
            </a:extLst>
          </p:cNvPr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057E60B-EBE1-607A-3DAE-8A0C2A0FB6F0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5918DD-2F83-F6AB-784F-B1FFA72EF111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3BD379F-BDB4-E308-1702-0EB4D6D3DB6A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912DD407-C2DF-6F74-77A1-1612E0E988C7}"/>
              </a:ext>
            </a:extLst>
          </p:cNvPr>
          <p:cNvSpPr txBox="1"/>
          <p:nvPr/>
        </p:nvSpPr>
        <p:spPr>
          <a:xfrm>
            <a:off x="-505072" y="180826"/>
            <a:ext cx="13177464" cy="6610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5:-</a:t>
            </a:r>
            <a:r>
              <a:rPr lang="en-US" sz="2800" b="1" dirty="0">
                <a:hlinkClick r:id="rId3"/>
              </a:rPr>
              <a:t>Motion-I2V: Consistent and Controllable Image-to-Video Generation with Explicit Motion Modeling</a:t>
            </a:r>
            <a:endParaRPr lang="en-US" sz="2800" b="1" dirty="0"/>
          </a:p>
          <a:p>
            <a:pPr>
              <a:buNone/>
            </a:pPr>
            <a:r>
              <a:rPr lang="en-IN" sz="2800" b="1" dirty="0"/>
              <a:t>Release Date:</a:t>
            </a:r>
            <a:r>
              <a:rPr lang="en-IN" sz="2800" dirty="0"/>
              <a:t> January 29, 2024</a:t>
            </a:r>
            <a:br>
              <a:rPr lang="en-IN" sz="2800" dirty="0"/>
            </a:br>
            <a:r>
              <a:rPr lang="en-IN" sz="2800" b="1" dirty="0"/>
              <a:t> Authors:</a:t>
            </a:r>
            <a:r>
              <a:rPr lang="en-IN" sz="2800" dirty="0"/>
              <a:t> Xiaoyu Shi, </a:t>
            </a:r>
            <a:r>
              <a:rPr lang="en-IN" sz="2800" dirty="0" err="1"/>
              <a:t>Zhaoyang</a:t>
            </a:r>
            <a:r>
              <a:rPr lang="en-IN" sz="2800" dirty="0"/>
              <a:t> Huang, Fu-Yun Wang, Yuxuan Song, Wen-Sheng Chu</a:t>
            </a:r>
          </a:p>
          <a:p>
            <a:pPr>
              <a:buNone/>
            </a:pPr>
            <a:r>
              <a:rPr lang="en-IN" sz="2800" b="1" dirty="0"/>
              <a:t>Abstract: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Motion-I2V addresses the problem of inconsistent motion generation in image-to-video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It introduces a two-stage framework for explicit motion </a:t>
            </a:r>
            <a:r>
              <a:rPr lang="en-IN" sz="2800" dirty="0" err="1"/>
              <a:t>modeling</a:t>
            </a:r>
            <a:r>
              <a:rPr lang="en-IN" sz="2800" dirty="0"/>
              <a:t> and consistent frame generation.</a:t>
            </a:r>
          </a:p>
          <a:p>
            <a:pPr>
              <a:buNone/>
            </a:pPr>
            <a:r>
              <a:rPr lang="en-IN" sz="2800" b="1" dirty="0"/>
              <a:t>Methodology: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Stage 1: Predicts a motion field using a motion diffusion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Stage 2: Conditions video frame generation on the predicted motion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Uses a motion-aware loss function to penalize motion inconsistency.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68F82-31B4-9721-24D0-4C950C1A9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EB9C83B-3AB0-D37B-F8A0-A0A0CB1B1E1C}"/>
              </a:ext>
            </a:extLst>
          </p:cNvPr>
          <p:cNvSpPr/>
          <p:nvPr/>
        </p:nvSpPr>
        <p:spPr>
          <a:xfrm>
            <a:off x="-1153144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8E9FC68-80B4-12F5-5AC0-597995399E44}"/>
              </a:ext>
            </a:extLst>
          </p:cNvPr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C739770-89E2-77A2-005D-711E6FDFACF5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D4AC59-9236-472A-9405-06559DE3B7B3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4933E6B-15DA-B2DF-7735-1323F6124A51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37171B1F-CBE3-2224-E68D-BD061F3A4C72}"/>
              </a:ext>
            </a:extLst>
          </p:cNvPr>
          <p:cNvSpPr txBox="1"/>
          <p:nvPr/>
        </p:nvSpPr>
        <p:spPr>
          <a:xfrm>
            <a:off x="-505072" y="180826"/>
            <a:ext cx="13177464" cy="6826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6:-</a:t>
            </a:r>
            <a:r>
              <a:rPr lang="en-US" sz="2800" b="1" dirty="0"/>
              <a:t> </a:t>
            </a:r>
            <a:r>
              <a:rPr lang="en-US" sz="2800" dirty="0"/>
              <a:t>MTVG: Multi-text Video Generation with Text-to-Video Models</a:t>
            </a:r>
            <a:endParaRPr lang="en-US" sz="2800" b="1" dirty="0"/>
          </a:p>
          <a:p>
            <a:pPr>
              <a:buNone/>
            </a:pPr>
            <a:r>
              <a:rPr lang="en-IN" sz="2800" b="1" dirty="0"/>
              <a:t>Release Date:</a:t>
            </a:r>
            <a:r>
              <a:rPr lang="en-IN" sz="2800" dirty="0"/>
              <a:t> December 7, 2023</a:t>
            </a:r>
            <a:br>
              <a:rPr lang="en-IN" sz="2800" dirty="0"/>
            </a:br>
            <a:r>
              <a:rPr lang="en-IN" sz="2800" b="1" dirty="0"/>
              <a:t> Authors:</a:t>
            </a:r>
            <a:r>
              <a:rPr lang="en-IN" sz="2800" dirty="0"/>
              <a:t> </a:t>
            </a:r>
            <a:r>
              <a:rPr lang="en-IN" sz="2800" dirty="0" err="1"/>
              <a:t>Gyeongrok</a:t>
            </a:r>
            <a:r>
              <a:rPr lang="en-IN" sz="2800" dirty="0"/>
              <a:t> Oh, </a:t>
            </a:r>
            <a:r>
              <a:rPr lang="en-IN" sz="2800" dirty="0" err="1"/>
              <a:t>Jaehwan</a:t>
            </a:r>
            <a:r>
              <a:rPr lang="en-IN" sz="2800" dirty="0"/>
              <a:t> Jeong, </a:t>
            </a:r>
            <a:r>
              <a:rPr lang="en-IN" sz="2800" dirty="0" err="1"/>
              <a:t>Sieun</a:t>
            </a:r>
            <a:r>
              <a:rPr lang="en-IN" sz="2800" dirty="0"/>
              <a:t> Kim, </a:t>
            </a:r>
            <a:r>
              <a:rPr lang="en-IN" sz="2800" dirty="0" err="1"/>
              <a:t>Wonmin</a:t>
            </a:r>
            <a:r>
              <a:rPr lang="en-IN" sz="2800" dirty="0"/>
              <a:t> Byeon, </a:t>
            </a:r>
            <a:r>
              <a:rPr lang="en-IN" sz="2800" dirty="0" err="1"/>
              <a:t>Jinkyu</a:t>
            </a:r>
            <a:r>
              <a:rPr lang="en-IN" sz="2800" dirty="0"/>
              <a:t> Kim, </a:t>
            </a:r>
            <a:r>
              <a:rPr lang="en-IN" sz="2800" dirty="0" err="1"/>
              <a:t>Sungwoong</a:t>
            </a:r>
            <a:r>
              <a:rPr lang="en-IN" sz="2800" dirty="0"/>
              <a:t> Kim, </a:t>
            </a:r>
            <a:r>
              <a:rPr lang="en-IN" sz="2800" dirty="0" err="1"/>
              <a:t>Hyeokmin</a:t>
            </a:r>
            <a:r>
              <a:rPr lang="en-IN" sz="2800" dirty="0"/>
              <a:t> Kwon, </a:t>
            </a:r>
            <a:r>
              <a:rPr lang="en-IN" sz="2800" dirty="0" err="1"/>
              <a:t>Sangpil</a:t>
            </a:r>
            <a:r>
              <a:rPr lang="en-IN" sz="2800" dirty="0"/>
              <a:t> Kim</a:t>
            </a:r>
          </a:p>
          <a:p>
            <a:pPr>
              <a:buNone/>
            </a:pPr>
            <a:r>
              <a:rPr lang="en-IN" sz="2800" b="1" dirty="0"/>
              <a:t>Abstract:</a:t>
            </a:r>
            <a:br>
              <a:rPr lang="en-IN" sz="2800" dirty="0"/>
            </a:br>
            <a:r>
              <a:rPr lang="en-IN" sz="2800" dirty="0"/>
              <a:t>MTVG enables multi-text-conditioned video generation using pre-trained text-to-video models without fine-tuning. It ensures consistent visuals across different prompts and complex transitions using dynamic noise, last-frame-aware inversion, and structure-guided sampling.</a:t>
            </a:r>
          </a:p>
          <a:p>
            <a:pPr>
              <a:buNone/>
            </a:pPr>
            <a:r>
              <a:rPr lang="en-IN" sz="2800" b="1" dirty="0"/>
              <a:t>Methodology: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Last-frame-aware latent initialization ensures temporal coherence.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Structure-guided sampling updates latent codes across frames for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 prompt generator segments complex prompts into individual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3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BA262-F676-77A2-BC6D-5489B6248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4976BB1-7270-F2CC-677F-36DC00C20E1A}"/>
              </a:ext>
            </a:extLst>
          </p:cNvPr>
          <p:cNvSpPr/>
          <p:nvPr/>
        </p:nvSpPr>
        <p:spPr>
          <a:xfrm>
            <a:off x="-1153144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38703A7-AC74-6DE3-28A6-A248643A9107}"/>
              </a:ext>
            </a:extLst>
          </p:cNvPr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622E98D8-9BE2-37EE-F0F4-6D29074E230D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61357CB-91FC-6E22-22E7-656437DADBDB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5E76B0A-088B-1185-4686-863691E2A0E6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8EAEAD42-7490-55D6-85AC-13CC1CABD729}"/>
              </a:ext>
            </a:extLst>
          </p:cNvPr>
          <p:cNvSpPr txBox="1"/>
          <p:nvPr/>
        </p:nvSpPr>
        <p:spPr>
          <a:xfrm>
            <a:off x="-505072" y="180826"/>
            <a:ext cx="13177464" cy="6610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PAPER 7:-</a:t>
            </a:r>
            <a:r>
              <a:rPr lang="en-US" sz="2800" b="1" dirty="0"/>
              <a:t> </a:t>
            </a:r>
            <a:r>
              <a:rPr lang="en-US" sz="2800" b="1" dirty="0">
                <a:hlinkClick r:id="rId3"/>
              </a:rPr>
              <a:t>Identity-Preserving Text-to-Video Generation by Frequency Decomposition</a:t>
            </a:r>
            <a:endParaRPr lang="en-US" sz="2800" b="1" dirty="0"/>
          </a:p>
          <a:p>
            <a:pPr>
              <a:buNone/>
            </a:pPr>
            <a:r>
              <a:rPr lang="en-IN" sz="2800" b="1" dirty="0"/>
              <a:t>Release Date:</a:t>
            </a:r>
            <a:r>
              <a:rPr lang="en-IN" sz="2800" dirty="0"/>
              <a:t> November 27, 2024</a:t>
            </a:r>
            <a:br>
              <a:rPr lang="en-IN" sz="2800" dirty="0"/>
            </a:br>
            <a:r>
              <a:rPr lang="en-IN" sz="2800" b="1" dirty="0"/>
              <a:t> Authors:</a:t>
            </a:r>
            <a:r>
              <a:rPr lang="en-IN" sz="2800" dirty="0"/>
              <a:t> </a:t>
            </a:r>
            <a:r>
              <a:rPr lang="en-IN" sz="2800" dirty="0" err="1"/>
              <a:t>Shenghai</a:t>
            </a:r>
            <a:r>
              <a:rPr lang="en-IN" sz="2800" dirty="0"/>
              <a:t> Yuan, </a:t>
            </a:r>
            <a:r>
              <a:rPr lang="en-IN" sz="2800" dirty="0" err="1"/>
              <a:t>Jinfa</a:t>
            </a:r>
            <a:r>
              <a:rPr lang="en-IN" sz="2800" dirty="0"/>
              <a:t> Huang, </a:t>
            </a:r>
            <a:r>
              <a:rPr lang="en-IN" sz="2800" dirty="0" err="1"/>
              <a:t>Xianyi</a:t>
            </a:r>
            <a:r>
              <a:rPr lang="en-IN" sz="2800" dirty="0"/>
              <a:t> He, </a:t>
            </a:r>
            <a:r>
              <a:rPr lang="en-IN" sz="2800" dirty="0" err="1"/>
              <a:t>Yunyuan</a:t>
            </a:r>
            <a:r>
              <a:rPr lang="en-IN" sz="2800" dirty="0"/>
              <a:t> Ge, Yujun Shi, </a:t>
            </a:r>
            <a:r>
              <a:rPr lang="en-IN" sz="2800" dirty="0" err="1"/>
              <a:t>Liuhan</a:t>
            </a:r>
            <a:r>
              <a:rPr lang="en-IN" sz="2800" dirty="0"/>
              <a:t> Chen, </a:t>
            </a:r>
            <a:r>
              <a:rPr lang="en-IN" sz="2800" dirty="0" err="1"/>
              <a:t>Jiebo</a:t>
            </a:r>
            <a:r>
              <a:rPr lang="en-IN" sz="2800" dirty="0"/>
              <a:t> Luo, Li Yuan</a:t>
            </a:r>
          </a:p>
          <a:p>
            <a:pPr>
              <a:buNone/>
            </a:pPr>
            <a:r>
              <a:rPr lang="en-IN" sz="2800" b="1" dirty="0"/>
              <a:t>Abstract:</a:t>
            </a:r>
            <a:br>
              <a:rPr lang="en-IN" sz="2800" dirty="0"/>
            </a:br>
            <a:r>
              <a:rPr lang="en-IN" sz="2800" dirty="0"/>
              <a:t>Proposes </a:t>
            </a:r>
            <a:r>
              <a:rPr lang="en-IN" sz="2800" dirty="0" err="1"/>
              <a:t>ConsisID</a:t>
            </a:r>
            <a:r>
              <a:rPr lang="en-IN" sz="2800" dirty="0"/>
              <a:t>, a tuning-free identity-preserving text-to-video model based on a Diffusion Transformer (</a:t>
            </a:r>
            <a:r>
              <a:rPr lang="en-IN" sz="2800" dirty="0" err="1"/>
              <a:t>DiT</a:t>
            </a:r>
            <a:r>
              <a:rPr lang="en-IN" sz="2800" dirty="0"/>
              <a:t>). It separates facial features into low-frequency (shape) and high-frequency (identity markers) components for consistency.</a:t>
            </a:r>
          </a:p>
          <a:p>
            <a:pPr>
              <a:buNone/>
            </a:pPr>
            <a:r>
              <a:rPr lang="en-IN" sz="2800" b="1" dirty="0"/>
              <a:t>Methodology: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Global facial extractor encodes low-frequency facial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Local extractor injects high-frequency features into the transformer 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Hierarchical training strategy enhances training efficiency and generalization.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648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1912</Words>
  <Application>Microsoft Office PowerPoint</Application>
  <PresentationFormat>Custom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Gill Sans MT</vt:lpstr>
      <vt:lpstr>Abadi</vt:lpstr>
      <vt:lpstr>Poppins</vt:lpstr>
      <vt:lpstr>Wingdings</vt:lpstr>
      <vt:lpstr>League Spartan</vt:lpstr>
      <vt:lpstr>Times New Roman</vt:lpstr>
      <vt:lpstr>Arial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Minimalist Thesis Defense Presentation</dc:title>
  <dc:creator>sharanya shetty</dc:creator>
  <cp:lastModifiedBy>Viswanath KP</cp:lastModifiedBy>
  <cp:revision>17</cp:revision>
  <dcterms:created xsi:type="dcterms:W3CDTF">2006-08-16T00:00:00Z</dcterms:created>
  <dcterms:modified xsi:type="dcterms:W3CDTF">2025-03-17T18:02:47Z</dcterms:modified>
  <dc:identifier>DAGHLrzXNMA</dc:identifier>
</cp:coreProperties>
</file>