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Classic Bold" charset="1" panose="00000800000000000000"/>
      <p:regular r:id="rId16"/>
    </p:embeddedFont>
    <p:embeddedFont>
      <p:font typeface="Montserrat Classic" charset="1" panose="00000500000000000000"/>
      <p:regular r:id="rId17"/>
    </p:embeddedFont>
    <p:embeddedFont>
      <p:font typeface="Montserrat Light" charset="1" panose="000004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AutoShape 3" id="3"/>
          <p:cNvSpPr/>
          <p:nvPr/>
        </p:nvSpPr>
        <p:spPr>
          <a:xfrm rot="-2700000">
            <a:off x="-648614" y="-3153328"/>
            <a:ext cx="14528981" cy="21318055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2794097">
            <a:off x="7006696" y="1748165"/>
            <a:ext cx="5398768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4488238"/>
            <a:ext cx="14712160" cy="4770062"/>
            <a:chOff x="0" y="0"/>
            <a:chExt cx="19616214" cy="636008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52400"/>
              <a:ext cx="19616214" cy="4561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00"/>
                </a:lnSpc>
              </a:pPr>
              <a:r>
                <a:rPr lang="en-US" sz="8700" b="true">
                  <a:solidFill>
                    <a:srgbClr val="97BCC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DECENTRALIZED HEALTHCARE RECORD SYSTEM DAPP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" y="4911118"/>
              <a:ext cx="14530681" cy="1448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Viswanth Tammana</a:t>
              </a:r>
            </a:p>
            <a:p>
              <a:pPr algn="l"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16352538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-2700000">
            <a:off x="14294067" y="7990262"/>
            <a:ext cx="5930465" cy="6072282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9936" y="4230152"/>
            <a:ext cx="13048128" cy="96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 spc="64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13404779" y="-51418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-866788" y="8667638"/>
            <a:ext cx="4725548" cy="472462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2700000">
            <a:off x="16967363" y="9990038"/>
            <a:ext cx="2085449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699999">
            <a:off x="10852476" y="910218"/>
            <a:ext cx="5544502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8600" y="-228600"/>
            <a:ext cx="13309990" cy="10744200"/>
          </a:xfrm>
          <a:custGeom>
            <a:avLst/>
            <a:gdLst/>
            <a:ahLst/>
            <a:cxnLst/>
            <a:rect r="r" b="b" t="t" l="l"/>
            <a:pathLst>
              <a:path h="10744200" w="13309990">
                <a:moveTo>
                  <a:pt x="0" y="0"/>
                </a:moveTo>
                <a:lnTo>
                  <a:pt x="13309990" y="0"/>
                </a:lnTo>
                <a:lnTo>
                  <a:pt x="13309990" y="10744200"/>
                </a:lnTo>
                <a:lnTo>
                  <a:pt x="0" y="1074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10922" t="0" r="-10922" b="0"/>
            </a:stretch>
          </a:blipFill>
        </p:spPr>
      </p:sp>
      <p:sp>
        <p:nvSpPr>
          <p:cNvPr name="AutoShape 3" id="3"/>
          <p:cNvSpPr/>
          <p:nvPr/>
        </p:nvSpPr>
        <p:spPr>
          <a:xfrm rot="-2700000">
            <a:off x="7298637" y="-7600033"/>
            <a:ext cx="11969608" cy="20267365"/>
          </a:xfrm>
          <a:prstGeom prst="rect">
            <a:avLst/>
          </a:prstGeom>
          <a:solidFill>
            <a:srgbClr val="053D5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499960" y="1028700"/>
            <a:ext cx="6759340" cy="7675503"/>
            <a:chOff x="0" y="0"/>
            <a:chExt cx="9012453" cy="102340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012453" cy="839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03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85796"/>
              <a:ext cx="9012453" cy="89482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6" indent="-367028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Development of a decentralized application (DApp) tailored for the healthcare industry.</a:t>
              </a:r>
            </a:p>
            <a:p>
              <a:pPr algn="l" marL="669288" indent="-334644" lvl="1">
                <a:lnSpc>
                  <a:spcPts val="4339"/>
                </a:lnSpc>
                <a:buFont typeface="Arial"/>
                <a:buChar char="•"/>
              </a:pPr>
              <a:r>
                <a:rPr lang="en-US" sz="30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Utilizes blockchain technology to ensure secure and transparent management of medical records.</a:t>
              </a:r>
            </a:p>
            <a:p>
              <a:pPr algn="l" marL="669288" indent="-334644" lvl="1">
                <a:lnSpc>
                  <a:spcPts val="4339"/>
                </a:lnSpc>
                <a:buFont typeface="Arial"/>
                <a:buChar char="•"/>
              </a:pPr>
              <a:r>
                <a:rPr lang="en-US" sz="30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Aims to empower patients and streamline processes for healthcare providers.</a:t>
              </a:r>
            </a:p>
            <a:p>
              <a:pPr algn="l">
                <a:lnSpc>
                  <a:spcPts val="43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029873"/>
            <a:ext cx="6654292" cy="12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 b="true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sp>
        <p:nvSpPr>
          <p:cNvPr name="AutoShape 8" id="8"/>
          <p:cNvSpPr/>
          <p:nvPr/>
        </p:nvSpPr>
        <p:spPr>
          <a:xfrm rot="-2700000">
            <a:off x="15317945" y="8527821"/>
            <a:ext cx="3882710" cy="3975558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9" id="9"/>
          <p:cNvSpPr/>
          <p:nvPr/>
        </p:nvSpPr>
        <p:spPr>
          <a:xfrm rot="2699999">
            <a:off x="2650757" y="1852277"/>
            <a:ext cx="5939490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0602289" y="-6328955"/>
            <a:ext cx="8655894" cy="1727694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633458" y="1019175"/>
            <a:ext cx="7625842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520"/>
              </a:lnSpc>
            </a:pPr>
            <a:r>
              <a:rPr lang="en-US" b="true" sz="7100" spc="-71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</a:t>
            </a:r>
          </a:p>
          <a:p>
            <a:pPr algn="r">
              <a:lnSpc>
                <a:spcPts val="8520"/>
              </a:lnSpc>
            </a:pPr>
            <a:r>
              <a:rPr lang="en-US" b="true" sz="7100" spc="-71">
                <a:solidFill>
                  <a:srgbClr val="053D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STATEMENT</a:t>
            </a:r>
          </a:p>
        </p:txBody>
      </p:sp>
      <p:sp>
        <p:nvSpPr>
          <p:cNvPr name="AutoShape 4" id="4"/>
          <p:cNvSpPr/>
          <p:nvPr/>
        </p:nvSpPr>
        <p:spPr>
          <a:xfrm rot="-2700000">
            <a:off x="14294067" y="7990262"/>
            <a:ext cx="5930465" cy="607228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5" id="5"/>
          <p:cNvSpPr/>
          <p:nvPr/>
        </p:nvSpPr>
        <p:spPr>
          <a:xfrm rot="2699999">
            <a:off x="4150752" y="1883394"/>
            <a:ext cx="5544502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45540" y="3114675"/>
            <a:ext cx="11968460" cy="5981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134" indent="-366067" lvl="1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Existing healthcare systems 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</a:t>
            </a: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are plagued by issues such as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databreaches and unauthorized access.</a:t>
            </a:r>
          </a:p>
          <a:p>
            <a:pPr algn="l" marL="732134" indent="-366067" lvl="1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Patients face challenges in controlling who 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accesses their medical records, leading to 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privacy concerns.</a:t>
            </a:r>
          </a:p>
          <a:p>
            <a:pPr algn="l" marL="732134" indent="-366067" lvl="1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Inefficient access to medical information can cause 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delays in patient care and treatment decisions.</a:t>
            </a:r>
          </a:p>
          <a:p>
            <a:pPr algn="l" marL="732134" indent="-366067" lvl="1">
              <a:lnSpc>
                <a:spcPts val="4747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Lack of interoperability between different healthcare </a:t>
            </a:r>
          </a:p>
          <a:p>
            <a:pPr algn="l">
              <a:lnSpc>
                <a:spcPts val="4747"/>
              </a:lnSpc>
            </a:pPr>
            <a:r>
              <a:rPr lang="en-US" sz="339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systems hinders the sharing of critical health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2981861" y="-5347558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8099999">
            <a:off x="16460797" y="704514"/>
            <a:ext cx="5544502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-767788" y="9991271"/>
            <a:ext cx="2088935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838200"/>
            <a:ext cx="10573150" cy="2118320"/>
            <a:chOff x="0" y="0"/>
            <a:chExt cx="14097533" cy="282442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211" y="-9525"/>
              <a:ext cx="14096322" cy="1634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spc="-80" b="true">
                  <a:solidFill>
                    <a:srgbClr val="F8FBFD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Motivation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85036"/>
              <a:ext cx="14097533" cy="839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3871" y="2163699"/>
            <a:ext cx="17020258" cy="630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0662" indent="-430331" lvl="1">
              <a:lnSpc>
                <a:spcPts val="5580"/>
              </a:lnSpc>
              <a:buFont typeface="Arial"/>
              <a:buChar char="•"/>
            </a:pPr>
            <a:r>
              <a:rPr lang="en-US" sz="3986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increasing prevalence of data breaches in healthcare highlights the urgent need for improved security measures.</a:t>
            </a:r>
          </a:p>
          <a:p>
            <a:pPr algn="l" marL="860662" indent="-430331" lvl="1">
              <a:lnSpc>
                <a:spcPts val="5580"/>
              </a:lnSpc>
              <a:buFont typeface="Arial"/>
              <a:buChar char="•"/>
            </a:pPr>
            <a:r>
              <a:rPr lang="en-US" sz="3986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Patients deserve to have control over their medical records and to whom they grant access.</a:t>
            </a:r>
          </a:p>
          <a:p>
            <a:pPr algn="l" marL="860662" indent="-430331" lvl="1">
              <a:lnSpc>
                <a:spcPts val="5580"/>
              </a:lnSpc>
              <a:buFont typeface="Arial"/>
              <a:buChar char="•"/>
            </a:pPr>
            <a:r>
              <a:rPr lang="en-US" sz="3986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decentralized approach can enhance trust between patients and healthcare providers by ensuring transparency</a:t>
            </a:r>
          </a:p>
          <a:p>
            <a:pPr algn="l" marL="860662" indent="-430331" lvl="1">
              <a:lnSpc>
                <a:spcPts val="5580"/>
              </a:lnSpc>
              <a:buFont typeface="Arial"/>
              <a:buChar char="•"/>
            </a:pPr>
            <a:r>
              <a:rPr lang="en-US" sz="3986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potential for blockchain technology to revolutionize healthcare management motivates the project’s development.</a:t>
            </a:r>
          </a:p>
          <a:p>
            <a:pPr algn="l">
              <a:lnSpc>
                <a:spcPts val="55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330" y="1791266"/>
            <a:ext cx="985743" cy="776997"/>
          </a:xfrm>
          <a:custGeom>
            <a:avLst/>
            <a:gdLst/>
            <a:ahLst/>
            <a:cxnLst/>
            <a:rect r="r" b="b" t="t" l="l"/>
            <a:pathLst>
              <a:path h="776997" w="985743">
                <a:moveTo>
                  <a:pt x="0" y="0"/>
                </a:moveTo>
                <a:lnTo>
                  <a:pt x="985743" y="0"/>
                </a:lnTo>
                <a:lnTo>
                  <a:pt x="985743" y="776997"/>
                </a:lnTo>
                <a:lnTo>
                  <a:pt x="0" y="77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9277" y="1791266"/>
            <a:ext cx="985743" cy="776997"/>
          </a:xfrm>
          <a:custGeom>
            <a:avLst/>
            <a:gdLst/>
            <a:ahLst/>
            <a:cxnLst/>
            <a:rect r="r" b="b" t="t" l="l"/>
            <a:pathLst>
              <a:path h="776997" w="985743">
                <a:moveTo>
                  <a:pt x="0" y="0"/>
                </a:moveTo>
                <a:lnTo>
                  <a:pt x="985743" y="0"/>
                </a:lnTo>
                <a:lnTo>
                  <a:pt x="985743" y="776997"/>
                </a:lnTo>
                <a:lnTo>
                  <a:pt x="0" y="77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9277" y="4896416"/>
            <a:ext cx="985743" cy="776997"/>
          </a:xfrm>
          <a:custGeom>
            <a:avLst/>
            <a:gdLst/>
            <a:ahLst/>
            <a:cxnLst/>
            <a:rect r="r" b="b" t="t" l="l"/>
            <a:pathLst>
              <a:path h="776997" w="985743">
                <a:moveTo>
                  <a:pt x="0" y="0"/>
                </a:moveTo>
                <a:lnTo>
                  <a:pt x="985743" y="0"/>
                </a:lnTo>
                <a:lnTo>
                  <a:pt x="985743" y="776997"/>
                </a:lnTo>
                <a:lnTo>
                  <a:pt x="0" y="77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0330" y="4896416"/>
            <a:ext cx="985743" cy="776997"/>
          </a:xfrm>
          <a:custGeom>
            <a:avLst/>
            <a:gdLst/>
            <a:ahLst/>
            <a:cxnLst/>
            <a:rect r="r" b="b" t="t" l="l"/>
            <a:pathLst>
              <a:path h="776997" w="985743">
                <a:moveTo>
                  <a:pt x="0" y="0"/>
                </a:moveTo>
                <a:lnTo>
                  <a:pt x="985743" y="0"/>
                </a:lnTo>
                <a:lnTo>
                  <a:pt x="985743" y="776997"/>
                </a:lnTo>
                <a:lnTo>
                  <a:pt x="0" y="77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2700000">
            <a:off x="-2434504" y="7286414"/>
            <a:ext cx="2839428" cy="283887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7" id="7"/>
          <p:cNvSpPr/>
          <p:nvPr/>
        </p:nvSpPr>
        <p:spPr>
          <a:xfrm rot="-2700000">
            <a:off x="17758291" y="6369700"/>
            <a:ext cx="1950383" cy="221923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8100000">
            <a:off x="-767788" y="9991271"/>
            <a:ext cx="2088935" cy="0"/>
          </a:xfrm>
          <a:prstGeom prst="line">
            <a:avLst/>
          </a:prstGeom>
          <a:ln cap="flat" w="38100">
            <a:solidFill>
              <a:srgbClr val="97BCC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2699999">
            <a:off x="16966853" y="8753475"/>
            <a:ext cx="2088935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003541" y="8233172"/>
            <a:ext cx="14280917" cy="96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 spc="64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37573" y="734818"/>
            <a:ext cx="6001150" cy="2889892"/>
            <a:chOff x="0" y="0"/>
            <a:chExt cx="8001533" cy="385318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8001533" cy="2518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4199" b="true">
                  <a:solidFill>
                    <a:srgbClr val="97BCC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Seamless Patient Registration and Management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811895"/>
              <a:ext cx="8001533" cy="1041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2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Enable easy registration and management of patient medical records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06520" y="662812"/>
            <a:ext cx="6001150" cy="2662185"/>
            <a:chOff x="0" y="0"/>
            <a:chExt cx="8001533" cy="354957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8001533" cy="1678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4199" b="true">
                  <a:solidFill>
                    <a:srgbClr val="97BCC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Doctor Registration and Access Control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972504"/>
              <a:ext cx="8001533" cy="157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2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Facilitate doctor registration while establishing a secure access control mechanism for sensitive medical data.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58150" y="3953822"/>
            <a:ext cx="6001150" cy="2662185"/>
            <a:chOff x="0" y="0"/>
            <a:chExt cx="8001533" cy="354957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8001533" cy="1678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4199" b="true">
                  <a:solidFill>
                    <a:srgbClr val="97BCC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Intuitive User-Friendly Interface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972504"/>
              <a:ext cx="8001533" cy="157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2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Provide an intuitive interface that simplifies interactions for both patients and doctors.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637573" y="3752904"/>
            <a:ext cx="6001150" cy="3064020"/>
            <a:chOff x="0" y="0"/>
            <a:chExt cx="8001533" cy="408536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8001533" cy="1678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4199" b="true">
                  <a:solidFill>
                    <a:srgbClr val="97BCC7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Secure Sharing of Medical Information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972504"/>
              <a:ext cx="8001533" cy="21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299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Ensure safe sharing of medical information between patients and healthcare providers while maintaining privacy.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304055" y="-5713353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8099999">
            <a:off x="1375306" y="338718"/>
            <a:ext cx="5544502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107834" y="374303"/>
          <a:ext cx="10832115" cy="8292644"/>
        </p:xfrm>
        <a:graphic>
          <a:graphicData uri="http://schemas.openxmlformats.org/drawingml/2006/table">
            <a:tbl>
              <a:tblPr/>
              <a:tblGrid>
                <a:gridCol w="10832115"/>
              </a:tblGrid>
              <a:tr h="6096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480"/>
                        </a:lnSpc>
                        <a:defRPr/>
                      </a:pPr>
                      <a:r>
                        <a:rPr lang="en-US" sz="3200" spc="224">
                          <a:solidFill>
                            <a:srgbClr val="97BCC7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SMART CONTRACTS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27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8FBFD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Implemented to automate processes such as patient registration and doctor access permissions, reducing manual intervention.</a:t>
                      </a:r>
                      <a:endParaRPr lang="en-US" sz="1100"/>
                    </a:p>
                    <a:p>
                      <a:pPr algn="r">
                        <a:lnSpc>
                          <a:spcPts val="3640"/>
                        </a:lnSpc>
                      </a:pP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97BCC7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IPFS INTEGRATION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47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8FBFD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Medical record hashes are stored securely on the InterPlanetary File System (IPFS), ensuring data integrity and availability while using blockchain for reference.</a:t>
                      </a:r>
                      <a:endParaRPr lang="en-US" sz="1100"/>
                    </a:p>
                    <a:p>
                      <a:pPr algn="r">
                        <a:lnSpc>
                          <a:spcPts val="3640"/>
                        </a:lnSpc>
                      </a:pP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97BCC7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ROLE-BASED ACCESS CONTROL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8FBFD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Presentations are communication tools</a:t>
                      </a:r>
                      <a:endParaRPr lang="en-US" sz="1100"/>
                    </a:p>
                    <a:p>
                      <a:pPr algn="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F8FBFD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that can be used as demonstrations.</a:t>
                      </a:r>
                    </a:p>
                  </a:txBody>
                  <a:tcPr marL="0" marR="0" marT="0" marB="0" anchor="t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047970"/>
            <a:ext cx="6654292" cy="12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 b="true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</a:t>
            </a:r>
          </a:p>
        </p:txBody>
      </p:sp>
      <p:sp>
        <p:nvSpPr>
          <p:cNvPr name="AutoShape 6" id="6"/>
          <p:cNvSpPr/>
          <p:nvPr/>
        </p:nvSpPr>
        <p:spPr>
          <a:xfrm rot="2699999">
            <a:off x="16966853" y="9991271"/>
            <a:ext cx="2088935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2981861" y="-5347558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8099999">
            <a:off x="16089722" y="914064"/>
            <a:ext cx="5544502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214786" y="1010801"/>
            <a:ext cx="8044514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72" b="true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FUTURE ENHANCEMENTS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626818"/>
            <a:ext cx="8045313" cy="501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8FBF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Development of advanced analytics tools to provide predictive healthcare insights, improving patient outcomes.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8FBF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Expansion of user roles within the DApp to include pharmacists and insurance providers for comprehensive healthcare management.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8FBF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Exploration of partnerships with healthcare institutions to facilitate wider adoption and interoperability with existing systems.</a:t>
            </a:r>
          </a:p>
          <a:p>
            <a:pPr algn="l">
              <a:lnSpc>
                <a:spcPts val="364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5740" y="205740"/>
            <a:ext cx="8914755" cy="987552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8100000">
            <a:off x="-767788" y="9991271"/>
            <a:ext cx="2088935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1396280" y="8104328"/>
            <a:ext cx="2246689" cy="2246249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17261895" y="26050"/>
            <a:ext cx="1950383" cy="22192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8099999">
            <a:off x="-109969" y="10024808"/>
            <a:ext cx="2183795" cy="0"/>
          </a:xfrm>
          <a:prstGeom prst="line">
            <a:avLst/>
          </a:prstGeom>
          <a:ln cap="flat" w="38100">
            <a:solidFill>
              <a:srgbClr val="F8FB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699999">
            <a:off x="16388416" y="2512185"/>
            <a:ext cx="2649145" cy="0"/>
          </a:xfrm>
          <a:prstGeom prst="line">
            <a:avLst/>
          </a:prstGeom>
          <a:ln cap="flat" w="38100">
            <a:solidFill>
              <a:srgbClr val="97BCC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03541" y="1272890"/>
            <a:ext cx="14280917" cy="96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 spc="64">
                <a:solidFill>
                  <a:srgbClr val="F8FBF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41375" y="3400313"/>
            <a:ext cx="4000500" cy="6096000"/>
            <a:chOff x="0" y="0"/>
            <a:chExt cx="1053630" cy="16055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3630" cy="1605531"/>
            </a:xfrm>
            <a:custGeom>
              <a:avLst/>
              <a:gdLst/>
              <a:ahLst/>
              <a:cxnLst/>
              <a:rect r="r" b="b" t="t" l="l"/>
              <a:pathLst>
                <a:path h="1605531" w="1053630">
                  <a:moveTo>
                    <a:pt x="0" y="0"/>
                  </a:moveTo>
                  <a:lnTo>
                    <a:pt x="1053630" y="0"/>
                  </a:lnTo>
                  <a:lnTo>
                    <a:pt x="1053630" y="1605531"/>
                  </a:lnTo>
                  <a:lnTo>
                    <a:pt x="0" y="1605531"/>
                  </a:lnTo>
                  <a:close/>
                </a:path>
              </a:pathLst>
            </a:custGeom>
            <a:solidFill>
              <a:srgbClr val="053D57"/>
            </a:solidFill>
            <a:ln w="28575" cap="sq">
              <a:solidFill>
                <a:srgbClr val="F8FBFD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053630" cy="166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THE DECENTRALIZED HEALTHCARE SYSTEM DAPP EFFECTIVELY ADDRESSES CRITICAL CHALLENGES IN MEDICAL RECORD MANAGEMENT BY LEVERAGING BLOCKCHAIN TECHNOLOGY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45075" y="3400313"/>
            <a:ext cx="4000500" cy="6096000"/>
            <a:chOff x="0" y="0"/>
            <a:chExt cx="1053630" cy="16055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3630" cy="1605531"/>
            </a:xfrm>
            <a:custGeom>
              <a:avLst/>
              <a:gdLst/>
              <a:ahLst/>
              <a:cxnLst/>
              <a:rect r="r" b="b" t="t" l="l"/>
              <a:pathLst>
                <a:path h="1605531" w="1053630">
                  <a:moveTo>
                    <a:pt x="0" y="0"/>
                  </a:moveTo>
                  <a:lnTo>
                    <a:pt x="1053630" y="0"/>
                  </a:lnTo>
                  <a:lnTo>
                    <a:pt x="1053630" y="1605531"/>
                  </a:lnTo>
                  <a:lnTo>
                    <a:pt x="0" y="1605531"/>
                  </a:lnTo>
                  <a:close/>
                </a:path>
              </a:pathLst>
            </a:custGeom>
            <a:solidFill>
              <a:srgbClr val="053D57"/>
            </a:solidFill>
            <a:ln w="28575" cap="sq">
              <a:solidFill>
                <a:srgbClr val="F8FBF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53630" cy="166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IT PROMOTES PATIENT PRIVACY AND DATA SECURITY WHILE ENSURING THAT HEALTHCARE PROVIDERS HAVE TIMELY ACCESS TO NECESSARY INFORMATION.</a:t>
              </a:r>
            </a:p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245600" y="3400313"/>
            <a:ext cx="4000500" cy="6096000"/>
            <a:chOff x="0" y="0"/>
            <a:chExt cx="1053630" cy="16055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3630" cy="1605531"/>
            </a:xfrm>
            <a:custGeom>
              <a:avLst/>
              <a:gdLst/>
              <a:ahLst/>
              <a:cxnLst/>
              <a:rect r="r" b="b" t="t" l="l"/>
              <a:pathLst>
                <a:path h="1605531" w="1053630">
                  <a:moveTo>
                    <a:pt x="0" y="0"/>
                  </a:moveTo>
                  <a:lnTo>
                    <a:pt x="1053630" y="0"/>
                  </a:lnTo>
                  <a:lnTo>
                    <a:pt x="1053630" y="1605531"/>
                  </a:lnTo>
                  <a:lnTo>
                    <a:pt x="0" y="1605531"/>
                  </a:lnTo>
                  <a:close/>
                </a:path>
              </a:pathLst>
            </a:custGeom>
            <a:solidFill>
              <a:srgbClr val="053D57"/>
            </a:solidFill>
            <a:ln w="28575" cap="sq">
              <a:solidFill>
                <a:srgbClr val="F8FBF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53630" cy="166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  <a:p>
              <a:pPr algn="ctr">
                <a:lnSpc>
                  <a:spcPts val="448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THE PROJECT LAYS THE GROUNDWORK FOR A MORE EFFICIENT AND TRUSTWORTHY HEALTHCARE ECOSYSTEM, WITH POTENTIAL FOR FURTHER ADVANCEMENTS AND INTEGRATIONS IN THE FUTURE.</a:t>
              </a:r>
            </a:p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46125" y="3400313"/>
            <a:ext cx="4000500" cy="6096000"/>
            <a:chOff x="0" y="0"/>
            <a:chExt cx="1053630" cy="160553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53630" cy="1605531"/>
            </a:xfrm>
            <a:custGeom>
              <a:avLst/>
              <a:gdLst/>
              <a:ahLst/>
              <a:cxnLst/>
              <a:rect r="r" b="b" t="t" l="l"/>
              <a:pathLst>
                <a:path h="1605531" w="1053630">
                  <a:moveTo>
                    <a:pt x="0" y="0"/>
                  </a:moveTo>
                  <a:lnTo>
                    <a:pt x="1053630" y="0"/>
                  </a:lnTo>
                  <a:lnTo>
                    <a:pt x="1053630" y="1605531"/>
                  </a:lnTo>
                  <a:lnTo>
                    <a:pt x="0" y="1605531"/>
                  </a:lnTo>
                  <a:close/>
                </a:path>
              </a:pathLst>
            </a:custGeom>
            <a:solidFill>
              <a:srgbClr val="053D57"/>
            </a:solidFill>
            <a:ln w="28575" cap="sq">
              <a:solidFill>
                <a:srgbClr val="F8FBF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053630" cy="166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8FBF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CONTINUED DEVELOPMENT AND ENHANCEMENT OF THE DAPP WILL HELP ADAPT TO EVOLVING HEALTHCARE NEEDS AND TECHNOLOGICAL ADVANCEMENTS.</a:t>
              </a:r>
            </a:p>
            <a:p>
              <a:pPr algn="ctr">
                <a:lnSpc>
                  <a:spcPts val="32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3204" y="3347281"/>
            <a:ext cx="1547571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Repo Link: https://github.com/Viswanth13/DHRS_Blockchain_DApp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8595" y="5605912"/>
            <a:ext cx="1747940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Video Demo</a:t>
            </a:r>
            <a:r>
              <a:rPr lang="en-US" b="true" sz="34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Link: https://umsystem.hosted.panopto.com/Panopto/Pages/Viewer.aspx?id=26627751-ddfd-4c59-a457-b22c0184bd47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DAGWupAht9I</dc:identifier>
  <dcterms:modified xsi:type="dcterms:W3CDTF">2011-08-01T06:04:30Z</dcterms:modified>
  <cp:revision>1</cp:revision>
  <dc:title>Annual Company Report Professional Presentation in Blue Corporate Geometric Style</dc:title>
</cp:coreProperties>
</file>