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harts/chart1.xml" ContentType="application/vnd.openxmlformats-officedocument.drawingml.chart+xml"/>
  <Override PartName="/ppt/slides/slide9.xml" ContentType="application/vnd.openxmlformats-officedocument.presentationml.slide+xml"/>
  <Override PartName="/ppt/charts/chart2.xml" ContentType="application/vnd.openxmlformats-officedocument.drawingml.char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74" d="100"/>
          <a:sy n="74" d="100"/>
        </p:scale>
        <p:origin x="-979" y="-27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ujita\Downloads\Kavitha%20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ujita\Downloads\Kavitha%20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Sheet1!$D$1</c:f>
              <c:strCache>
                <c:ptCount val="1"/>
                <c:pt idx="0">
                  <c:v>Aug-24</c:v>
                </c:pt>
              </c:strCache>
            </c:strRef>
          </c:tx>
          <c:invertIfNegative val="0"/>
          <c:cat>
            <c:strRef>
              <c:f>Sheet1!$B$2:$B$31</c:f>
              <c:strCache>
                <c:ptCount val="30"/>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strCache>
            </c:strRef>
          </c:cat>
          <c:val>
            <c:numRef>
              <c:f>Sheet1!$D$2:$D$31</c:f>
              <c:numCache>
                <c:formatCode>General</c:formatCode>
                <c:ptCount val="30"/>
                <c:pt idx="0">
                  <c:v>20.0</c:v>
                </c:pt>
                <c:pt idx="1">
                  <c:v>23.0</c:v>
                </c:pt>
                <c:pt idx="2">
                  <c:v>20.0</c:v>
                </c:pt>
                <c:pt idx="3">
                  <c:v>18.0</c:v>
                </c:pt>
                <c:pt idx="4">
                  <c:v>28.0</c:v>
                </c:pt>
                <c:pt idx="5">
                  <c:v>26.0</c:v>
                </c:pt>
                <c:pt idx="6">
                  <c:v>25.0</c:v>
                </c:pt>
                <c:pt idx="7">
                  <c:v>20.0</c:v>
                </c:pt>
                <c:pt idx="8">
                  <c:v>29.0</c:v>
                </c:pt>
                <c:pt idx="9">
                  <c:v>21.0</c:v>
                </c:pt>
                <c:pt idx="10">
                  <c:v>30.0</c:v>
                </c:pt>
                <c:pt idx="11">
                  <c:v>22.0</c:v>
                </c:pt>
                <c:pt idx="12">
                  <c:v>23.0</c:v>
                </c:pt>
                <c:pt idx="13">
                  <c:v>17.0</c:v>
                </c:pt>
                <c:pt idx="14">
                  <c:v>24.0</c:v>
                </c:pt>
                <c:pt idx="15">
                  <c:v>25.0</c:v>
                </c:pt>
                <c:pt idx="16">
                  <c:v>28.0</c:v>
                </c:pt>
                <c:pt idx="17">
                  <c:v>21.0</c:v>
                </c:pt>
                <c:pt idx="18">
                  <c:v>24.0</c:v>
                </c:pt>
                <c:pt idx="19">
                  <c:v>22.0</c:v>
                </c:pt>
                <c:pt idx="20">
                  <c:v>27.0</c:v>
                </c:pt>
                <c:pt idx="21">
                  <c:v>26.0</c:v>
                </c:pt>
                <c:pt idx="22">
                  <c:v>24.0</c:v>
                </c:pt>
                <c:pt idx="23">
                  <c:v>27.0</c:v>
                </c:pt>
                <c:pt idx="24">
                  <c:v>29.0</c:v>
                </c:pt>
                <c:pt idx="25">
                  <c:v>21.0</c:v>
                </c:pt>
                <c:pt idx="26">
                  <c:v>25.0</c:v>
                </c:pt>
                <c:pt idx="27">
                  <c:v>28.0</c:v>
                </c:pt>
                <c:pt idx="28">
                  <c:v>16.0</c:v>
                </c:pt>
                <c:pt idx="29">
                  <c:v>30.0</c:v>
                </c:pt>
              </c:numCache>
            </c:numRef>
          </c:val>
        </c:ser>
        <c:ser>
          <c:idx val="1"/>
          <c:order val="1"/>
          <c:tx>
            <c:strRef>
              <c:f>Sheet1!$E$1</c:f>
              <c:strCache>
                <c:ptCount val="1"/>
                <c:pt idx="0">
                  <c:v>Sep-24</c:v>
                </c:pt>
              </c:strCache>
            </c:strRef>
          </c:tx>
          <c:invertIfNegative val="0"/>
          <c:cat>
            <c:strRef>
              <c:f>Sheet1!$B$2:$B$31</c:f>
              <c:strCache>
                <c:ptCount val="30"/>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strCache>
            </c:strRef>
          </c:cat>
          <c:val>
            <c:numRef>
              <c:f>Sheet1!$E$2:$E$31</c:f>
              <c:numCache>
                <c:formatCode>General</c:formatCode>
                <c:ptCount val="30"/>
                <c:pt idx="0">
                  <c:v>30.0</c:v>
                </c:pt>
                <c:pt idx="1">
                  <c:v>28.0</c:v>
                </c:pt>
                <c:pt idx="2">
                  <c:v>26.0</c:v>
                </c:pt>
                <c:pt idx="3">
                  <c:v>29.0</c:v>
                </c:pt>
                <c:pt idx="4">
                  <c:v>25.0</c:v>
                </c:pt>
                <c:pt idx="5">
                  <c:v>21.0</c:v>
                </c:pt>
                <c:pt idx="6">
                  <c:v>22.0</c:v>
                </c:pt>
                <c:pt idx="7">
                  <c:v>28.0</c:v>
                </c:pt>
                <c:pt idx="8">
                  <c:v>24.0</c:v>
                </c:pt>
                <c:pt idx="9">
                  <c:v>30.0</c:v>
                </c:pt>
                <c:pt idx="10">
                  <c:v>23.0</c:v>
                </c:pt>
                <c:pt idx="11">
                  <c:v>27.0</c:v>
                </c:pt>
                <c:pt idx="12">
                  <c:v>28.0</c:v>
                </c:pt>
                <c:pt idx="13">
                  <c:v>22.0</c:v>
                </c:pt>
                <c:pt idx="14">
                  <c:v>21.0</c:v>
                </c:pt>
                <c:pt idx="15">
                  <c:v>25.0</c:v>
                </c:pt>
                <c:pt idx="16">
                  <c:v>30.0</c:v>
                </c:pt>
                <c:pt idx="17">
                  <c:v>29.0</c:v>
                </c:pt>
                <c:pt idx="18">
                  <c:v>23.0</c:v>
                </c:pt>
                <c:pt idx="19">
                  <c:v>28.0</c:v>
                </c:pt>
                <c:pt idx="20">
                  <c:v>28.0</c:v>
                </c:pt>
                <c:pt idx="21">
                  <c:v>20.0</c:v>
                </c:pt>
                <c:pt idx="22">
                  <c:v>22.0</c:v>
                </c:pt>
                <c:pt idx="23">
                  <c:v>19.0</c:v>
                </c:pt>
                <c:pt idx="24">
                  <c:v>28.0</c:v>
                </c:pt>
                <c:pt idx="25">
                  <c:v>24.0</c:v>
                </c:pt>
                <c:pt idx="26">
                  <c:v>26.0</c:v>
                </c:pt>
                <c:pt idx="27">
                  <c:v>23.0</c:v>
                </c:pt>
                <c:pt idx="28">
                  <c:v>22.0</c:v>
                </c:pt>
                <c:pt idx="29">
                  <c:v>27.0</c:v>
                </c:pt>
              </c:numCache>
            </c:numRef>
          </c:val>
        </c:ser>
        <c:ser>
          <c:idx val="2"/>
          <c:order val="2"/>
          <c:tx>
            <c:strRef>
              <c:f>Sheet1!$F$1</c:f>
              <c:strCache>
                <c:ptCount val="1"/>
                <c:pt idx="0">
                  <c:v>Oct-24</c:v>
                </c:pt>
              </c:strCache>
            </c:strRef>
          </c:tx>
          <c:invertIfNegative val="0"/>
          <c:cat>
            <c:strRef>
              <c:f>Sheet1!$B$2:$B$31</c:f>
              <c:strCache>
                <c:ptCount val="30"/>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strCache>
            </c:strRef>
          </c:cat>
          <c:val>
            <c:numRef>
              <c:f>Sheet1!$F$2:$F$31</c:f>
              <c:numCache>
                <c:formatCode>General</c:formatCode>
                <c:ptCount val="30"/>
                <c:pt idx="0">
                  <c:v>18.0</c:v>
                </c:pt>
                <c:pt idx="1">
                  <c:v>24.0</c:v>
                </c:pt>
                <c:pt idx="2">
                  <c:v>21.0</c:v>
                </c:pt>
                <c:pt idx="3">
                  <c:v>27.0</c:v>
                </c:pt>
                <c:pt idx="4">
                  <c:v>23.0</c:v>
                </c:pt>
                <c:pt idx="5">
                  <c:v>30.0</c:v>
                </c:pt>
                <c:pt idx="6">
                  <c:v>15.0</c:v>
                </c:pt>
                <c:pt idx="7">
                  <c:v>28.0</c:v>
                </c:pt>
                <c:pt idx="8">
                  <c:v>22.0</c:v>
                </c:pt>
                <c:pt idx="9">
                  <c:v>25.0</c:v>
                </c:pt>
                <c:pt idx="10">
                  <c:v>29.0</c:v>
                </c:pt>
                <c:pt idx="11">
                  <c:v>21.0</c:v>
                </c:pt>
                <c:pt idx="12">
                  <c:v>25.0</c:v>
                </c:pt>
                <c:pt idx="13">
                  <c:v>26.0</c:v>
                </c:pt>
                <c:pt idx="14">
                  <c:v>20.0</c:v>
                </c:pt>
                <c:pt idx="15">
                  <c:v>20.0</c:v>
                </c:pt>
                <c:pt idx="16">
                  <c:v>26.0</c:v>
                </c:pt>
                <c:pt idx="17">
                  <c:v>17.0</c:v>
                </c:pt>
                <c:pt idx="18">
                  <c:v>29.0</c:v>
                </c:pt>
                <c:pt idx="19">
                  <c:v>21.0</c:v>
                </c:pt>
                <c:pt idx="20">
                  <c:v>25.0</c:v>
                </c:pt>
                <c:pt idx="21">
                  <c:v>23.0</c:v>
                </c:pt>
                <c:pt idx="22">
                  <c:v>22.0</c:v>
                </c:pt>
                <c:pt idx="23">
                  <c:v>30.0</c:v>
                </c:pt>
                <c:pt idx="24">
                  <c:v>27.0</c:v>
                </c:pt>
                <c:pt idx="25">
                  <c:v>26.0</c:v>
                </c:pt>
                <c:pt idx="26">
                  <c:v>22.0</c:v>
                </c:pt>
                <c:pt idx="27">
                  <c:v>28.0</c:v>
                </c:pt>
                <c:pt idx="28">
                  <c:v>21.0</c:v>
                </c:pt>
                <c:pt idx="29">
                  <c:v>19.0</c:v>
                </c:pt>
              </c:numCache>
            </c:numRef>
          </c:val>
        </c:ser>
        <c:dLbls>
          <c:showLegendKey val="0"/>
          <c:showVal val="0"/>
          <c:showCatName val="0"/>
          <c:showSerName val="0"/>
          <c:showPercent val="0"/>
          <c:showBubbleSize val="0"/>
        </c:dLbls>
        <c:gapWidth val="150"/>
        <c:axId val="63739008"/>
        <c:axId val="63740928"/>
      </c:barChart>
      <c:catAx>
        <c:axId val="63739008"/>
        <c:scaling>
          <c:orientation val="minMax"/>
        </c:scaling>
        <c:delete val="0"/>
        <c:axPos val="b"/>
        <c:numFmt formatCode="mmm/yy" sourceLinked="1"/>
        <c:majorTickMark val="out"/>
        <c:minorTickMark val="none"/>
        <c:tickLblPos val="nextTo"/>
        <c:crossAx val="63740928"/>
        <c:crosses val="autoZero"/>
        <c:auto val="1"/>
        <c:lblAlgn val="ctr"/>
        <c:lblOffset val="100"/>
        <c:noMultiLvlLbl val="0"/>
      </c:catAx>
      <c:valAx>
        <c:axId val="63740928"/>
        <c:scaling>
          <c:orientation val="minMax"/>
        </c:scaling>
        <c:delete val="0"/>
        <c:axPos val="l"/>
        <c:majorGridlines/>
        <c:numFmt formatCode="General" sourceLinked="1"/>
        <c:majorTickMark val="out"/>
        <c:minorTickMark val="none"/>
        <c:tickLblPos val="nextTo"/>
        <c:crossAx val="63739008"/>
        <c:crosses val="autoZero"/>
        <c:crossBetween val="between"/>
      </c:valAx>
    </c:plotArea>
    <c:legend>
      <c:legendPos val="r"/>
      <c:layout/>
      <c:overlay val="0"/>
    </c:legend>
    <c:plotVisOnly val="1"/>
    <c:dispBlanksAs val="gap"/>
    <c:showDLblsOverMax val="0"/>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[Kavitha T.xlsx]Sheet2!PivotTable1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dLbl>
          <c:idx val="0"/>
          <c:delete val="1"/>
        </c:dLbl>
      </c:pivotFmt>
      <c:pivotFmt>
        <c:idx val="4"/>
        <c:marker>
          <c:symbol val="none"/>
        </c:marker>
        <c:dLbl>
          <c:idx val="0"/>
          <c:delete val="1"/>
        </c:dLbl>
      </c:pivotFmt>
      <c:pivotFmt>
        <c:idx val="5"/>
        <c:marker>
          <c:symbol val="none"/>
        </c:marker>
        <c:dLbl>
          <c:idx val="0"/>
          <c:delete val="1"/>
        </c:dLbl>
      </c:pivotFmt>
    </c:pivotFmts>
    <c:plotArea>
      <c:layout/>
      <c:barChart>
        <c:barDir val="col"/>
        <c:grouping val="clustered"/>
        <c:varyColors val="0"/>
        <c:ser>
          <c:idx val="0"/>
          <c:order val="0"/>
          <c:tx>
            <c:strRef>
              <c:f>Sheet2!$B$1:$B$2</c:f>
              <c:strCache>
                <c:ptCount val="1"/>
                <c:pt idx="0">
                  <c:v>Sum of Aug-24</c:v>
                </c:pt>
              </c:strCache>
            </c:strRef>
          </c:tx>
          <c:invertIfNegative val="0"/>
          <c:cat>
            <c:multiLvlStrRef>
              <c:f>Sheet2!$A$3:$A$15</c:f>
              <c:multiLvlStrCache>
                <c:ptCount val="6"/>
                <c:lvl>
                  <c:pt idx="0">
                    <c:v>Uriah</c:v>
                  </c:pt>
                  <c:pt idx="1">
                    <c:v>Edward</c:v>
                  </c:pt>
                  <c:pt idx="2">
                    <c:v>Michael</c:v>
                  </c:pt>
                  <c:pt idx="3">
                    <c:v>Sharlene</c:v>
                  </c:pt>
                  <c:pt idx="4">
                    <c:v>Xana</c:v>
                  </c:pt>
                  <c:pt idx="5">
                    <c:v>Charity</c:v>
                  </c:pt>
                </c:lvl>
                <c:lvl>
                  <c:pt idx="0">
                    <c:v>3427</c:v>
                  </c:pt>
                  <c:pt idx="1">
                    <c:v>3429</c:v>
                  </c:pt>
                  <c:pt idx="2">
                    <c:v>3430</c:v>
                  </c:pt>
                  <c:pt idx="3">
                    <c:v>3434</c:v>
                  </c:pt>
                  <c:pt idx="4">
                    <c:v>3440</c:v>
                  </c:pt>
                  <c:pt idx="5">
                    <c:v>3455</c:v>
                  </c:pt>
                </c:lvl>
              </c:multiLvlStrCache>
            </c:multiLvlStrRef>
          </c:cat>
          <c:val>
            <c:numRef>
              <c:f>Sheet2!$B$3:$B$15</c:f>
              <c:numCache>
                <c:formatCode>General</c:formatCode>
                <c:ptCount val="6"/>
                <c:pt idx="0">
                  <c:v>20.0</c:v>
                </c:pt>
                <c:pt idx="1">
                  <c:v>20.0</c:v>
                </c:pt>
                <c:pt idx="2">
                  <c:v>18.0</c:v>
                </c:pt>
                <c:pt idx="3">
                  <c:v>20.0</c:v>
                </c:pt>
                <c:pt idx="4">
                  <c:v>17.0</c:v>
                </c:pt>
                <c:pt idx="5">
                  <c:v>16.0</c:v>
                </c:pt>
              </c:numCache>
            </c:numRef>
          </c:val>
        </c:ser>
        <c:ser>
          <c:idx val="1"/>
          <c:order val="1"/>
          <c:tx>
            <c:strRef>
              <c:f>Sheet2!$C$1:$C$2</c:f>
              <c:strCache>
                <c:ptCount val="1"/>
                <c:pt idx="0">
                  <c:v>Sum of Sep-24</c:v>
                </c:pt>
              </c:strCache>
            </c:strRef>
          </c:tx>
          <c:invertIfNegative val="0"/>
          <c:cat>
            <c:multiLvlStrRef>
              <c:f>Sheet2!$A$3:$A$15</c:f>
              <c:multiLvlStrCache>
                <c:ptCount val="6"/>
                <c:lvl>
                  <c:pt idx="0">
                    <c:v>Uriah</c:v>
                  </c:pt>
                  <c:pt idx="1">
                    <c:v>Edward</c:v>
                  </c:pt>
                  <c:pt idx="2">
                    <c:v>Michael</c:v>
                  </c:pt>
                  <c:pt idx="3">
                    <c:v>Sharlene</c:v>
                  </c:pt>
                  <c:pt idx="4">
                    <c:v>Xana</c:v>
                  </c:pt>
                  <c:pt idx="5">
                    <c:v>Charity</c:v>
                  </c:pt>
                </c:lvl>
                <c:lvl>
                  <c:pt idx="0">
                    <c:v>3427</c:v>
                  </c:pt>
                  <c:pt idx="1">
                    <c:v>3429</c:v>
                  </c:pt>
                  <c:pt idx="2">
                    <c:v>3430</c:v>
                  </c:pt>
                  <c:pt idx="3">
                    <c:v>3434</c:v>
                  </c:pt>
                  <c:pt idx="4">
                    <c:v>3440</c:v>
                  </c:pt>
                  <c:pt idx="5">
                    <c:v>3455</c:v>
                  </c:pt>
                </c:lvl>
              </c:multiLvlStrCache>
            </c:multiLvlStrRef>
          </c:cat>
          <c:val>
            <c:numRef>
              <c:f>Sheet2!$C$3:$C$15</c:f>
              <c:numCache>
                <c:formatCode>General</c:formatCode>
                <c:ptCount val="6"/>
                <c:pt idx="0">
                  <c:v>30.0</c:v>
                </c:pt>
                <c:pt idx="1">
                  <c:v>26.0</c:v>
                </c:pt>
                <c:pt idx="2">
                  <c:v>29.0</c:v>
                </c:pt>
                <c:pt idx="3">
                  <c:v>28.0</c:v>
                </c:pt>
                <c:pt idx="4">
                  <c:v>22.0</c:v>
                </c:pt>
                <c:pt idx="5">
                  <c:v>22.0</c:v>
                </c:pt>
              </c:numCache>
            </c:numRef>
          </c:val>
        </c:ser>
        <c:ser>
          <c:idx val="2"/>
          <c:order val="2"/>
          <c:tx>
            <c:strRef>
              <c:f>Sheet2!$D$1:$D$2</c:f>
              <c:strCache>
                <c:ptCount val="1"/>
                <c:pt idx="0">
                  <c:v>Sum of Oct-24</c:v>
                </c:pt>
              </c:strCache>
            </c:strRef>
          </c:tx>
          <c:invertIfNegative val="0"/>
          <c:cat>
            <c:multiLvlStrRef>
              <c:f>Sheet2!$A$3:$A$15</c:f>
              <c:multiLvlStrCache>
                <c:ptCount val="6"/>
                <c:lvl>
                  <c:pt idx="0">
                    <c:v>Uriah</c:v>
                  </c:pt>
                  <c:pt idx="1">
                    <c:v>Edward</c:v>
                  </c:pt>
                  <c:pt idx="2">
                    <c:v>Michael</c:v>
                  </c:pt>
                  <c:pt idx="3">
                    <c:v>Sharlene</c:v>
                  </c:pt>
                  <c:pt idx="4">
                    <c:v>Xana</c:v>
                  </c:pt>
                  <c:pt idx="5">
                    <c:v>Charity</c:v>
                  </c:pt>
                </c:lvl>
                <c:lvl>
                  <c:pt idx="0">
                    <c:v>3427</c:v>
                  </c:pt>
                  <c:pt idx="1">
                    <c:v>3429</c:v>
                  </c:pt>
                  <c:pt idx="2">
                    <c:v>3430</c:v>
                  </c:pt>
                  <c:pt idx="3">
                    <c:v>3434</c:v>
                  </c:pt>
                  <c:pt idx="4">
                    <c:v>3440</c:v>
                  </c:pt>
                  <c:pt idx="5">
                    <c:v>3455</c:v>
                  </c:pt>
                </c:lvl>
              </c:multiLvlStrCache>
            </c:multiLvlStrRef>
          </c:cat>
          <c:val>
            <c:numRef>
              <c:f>Sheet2!$D$3:$D$15</c:f>
              <c:numCache>
                <c:formatCode>General</c:formatCode>
                <c:ptCount val="6"/>
                <c:pt idx="0">
                  <c:v>18.0</c:v>
                </c:pt>
                <c:pt idx="1">
                  <c:v>21.0</c:v>
                </c:pt>
                <c:pt idx="2">
                  <c:v>27.0</c:v>
                </c:pt>
                <c:pt idx="3">
                  <c:v>28.0</c:v>
                </c:pt>
                <c:pt idx="4">
                  <c:v>26.0</c:v>
                </c:pt>
                <c:pt idx="5">
                  <c:v>21.0</c:v>
                </c:pt>
              </c:numCache>
            </c:numRef>
          </c:val>
        </c:ser>
        <c:dLbls>
          <c:showLegendKey val="0"/>
          <c:showVal val="0"/>
          <c:showCatName val="0"/>
          <c:showSerName val="0"/>
          <c:showPercent val="0"/>
          <c:showBubbleSize val="0"/>
        </c:dLbls>
        <c:gapWidth val="150"/>
        <c:axId val="42149760"/>
        <c:axId val="59123200"/>
      </c:barChart>
      <c:catAx>
        <c:axId val="42149760"/>
        <c:scaling>
          <c:orientation val="minMax"/>
        </c:scaling>
        <c:delete val="0"/>
        <c:axPos val="b"/>
        <c:majorTickMark val="out"/>
        <c:minorTickMark val="none"/>
        <c:tickLblPos val="nextTo"/>
        <c:crossAx val="59123200"/>
        <c:crosses val="autoZero"/>
        <c:auto val="1"/>
        <c:lblAlgn val="ctr"/>
        <c:lblOffset val="100"/>
        <c:noMultiLvlLbl val="0"/>
      </c:catAx>
      <c:valAx>
        <c:axId val="59123200"/>
        <c:scaling>
          <c:orientation val="minMax"/>
        </c:scaling>
        <c:delete val="0"/>
        <c:axPos val="l"/>
        <c:majorGridlines/>
        <c:numFmt formatCode="General" sourceLinked="1"/>
        <c:majorTickMark val="out"/>
        <c:minorTickMark val="none"/>
        <c:tickLblPos val="nextTo"/>
        <c:crossAx val="42149760"/>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0" name=""/>
        <p:cNvGrpSpPr/>
        <p:nvPr/>
      </p:nvGrpSpPr>
      <p:grpSpPr>
        <a:xfrm>
          <a:off x="0" y="0"/>
          <a:ext cx="0" cy="0"/>
          <a:chOff x="0" y="0"/>
          <a:chExt cx="0" cy="0"/>
        </a:xfrm>
      </p:grpSpPr>
      <p:sp>
        <p:nvSpPr>
          <p:cNvPr id="104866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7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8001000" y="1447800"/>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1023937" y="5848350"/>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066800" y="457200"/>
            <a:ext cx="10439400" cy="1464311"/>
          </a:xfrm>
          <a:prstGeom prst="rect"/>
        </p:spPr>
        <p:txBody>
          <a:bodyPr bIns="0" lIns="0" rIns="0" rtlCol="0" tIns="16510" vert="horz" wrap="square">
            <a:spAutoFit/>
          </a:bodyPr>
          <a:p>
            <a:pPr algn="ctr" marL="3213735">
              <a:spcBef>
                <a:spcPts val="130"/>
              </a:spcBef>
            </a:pPr>
            <a:r>
              <a:rPr b="1" dirty="0" lang="en-US" smtClean="0">
                <a:solidFill>
                  <a:srgbClr val="0F0F0F"/>
                </a:solidFill>
                <a:latin typeface="Times New Roman" panose="02020603050405020304" pitchFamily="18" charset="0"/>
                <a:cs typeface="Times New Roman" panose="02020603050405020304" pitchFamily="18" charset="0"/>
              </a:rPr>
              <a:t>VISUALIZING EMPLOYEE ATTENDANCE TRENDS WITH EXCEL CHARTS</a:t>
            </a:r>
            <a:r>
              <a:rPr b="1" dirty="0" i="0" lang="en-US" smtClean="0">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834425" y="3352800"/>
            <a:ext cx="8610600" cy="2580641"/>
          </a:xfrm>
          <a:prstGeom prst="rect"/>
          <a:noFill/>
        </p:spPr>
        <p:txBody>
          <a:bodyPr rtlCol="0" wrap="square">
            <a:spAutoFit/>
          </a:bodyPr>
          <a:p>
            <a:r>
              <a:rPr b="1" dirty="0" sz="2400" lang="en-US"/>
              <a:t>STUDENT </a:t>
            </a:r>
            <a:r>
              <a:rPr b="1" dirty="0" sz="2400" lang="en-US" smtClean="0"/>
              <a:t>NAME </a:t>
            </a:r>
            <a:r>
              <a:rPr dirty="0" sz="2400" lang="en-US" smtClean="0"/>
              <a:t>: </a:t>
            </a:r>
            <a:r>
              <a:rPr dirty="0" sz="2400" lang="en-US" smtClean="0"/>
              <a:t>J M K VISWAPRIYA </a:t>
            </a:r>
            <a:endParaRPr dirty="0" sz="2400" lang="en-US"/>
          </a:p>
          <a:p>
            <a:r>
              <a:rPr b="1" dirty="0" sz="2400" lang="en-US"/>
              <a:t>REGISTER </a:t>
            </a:r>
            <a:r>
              <a:rPr b="1" dirty="0" sz="2400" lang="en-US" smtClean="0"/>
              <a:t>NO      </a:t>
            </a:r>
            <a:r>
              <a:rPr dirty="0" sz="2400" lang="en-US" smtClean="0"/>
              <a:t>: </a:t>
            </a:r>
            <a:r>
              <a:rPr dirty="0" sz="2400" lang="en-US" smtClean="0"/>
              <a:t>312217237</a:t>
            </a:r>
            <a:endParaRPr dirty="0" sz="2400" lang="en-US" smtClean="0"/>
          </a:p>
          <a:p>
            <a:r>
              <a:rPr b="1" dirty="0" sz="2400" lang="en-US" smtClean="0"/>
              <a:t>NM ID </a:t>
            </a:r>
            <a:r>
              <a:rPr dirty="0" sz="2400" lang="en-US" smtClean="0"/>
              <a:t>       : </a:t>
            </a:r>
            <a:r>
              <a:rPr dirty="0" sz="2400" lang="en-US"/>
              <a:t> </a:t>
            </a:r>
            <a:r>
              <a:rPr dirty="0" sz="2400" lang="en-US" smtClean="0"/>
              <a:t> </a:t>
            </a:r>
            <a:r>
              <a:rPr dirty="0" sz="2400" lang="en-US" smtClean="0"/>
              <a:t>   </a:t>
            </a:r>
            <a:r>
              <a:rPr dirty="0" sz="2400" lang="en-US" smtClean="0"/>
              <a:t>BC987C401931AAEB923414F434C5419A</a:t>
            </a:r>
            <a:endParaRPr dirty="0" sz="2400" lang="en-US"/>
          </a:p>
          <a:p>
            <a:r>
              <a:rPr b="1" dirty="0" sz="2400" lang="en-US" smtClean="0"/>
              <a:t>DEPARTMENT     </a:t>
            </a:r>
            <a:r>
              <a:rPr dirty="0" sz="2400" lang="en-US" smtClean="0"/>
              <a:t>: B.COM GENERAL</a:t>
            </a:r>
            <a:endParaRPr dirty="0" sz="2400" lang="en-US"/>
          </a:p>
          <a:p>
            <a:r>
              <a:rPr b="1" dirty="0" sz="2400" lang="en-US" smtClean="0"/>
              <a:t>COLLEGE              </a:t>
            </a:r>
            <a:r>
              <a:rPr dirty="0" sz="2400" lang="en-US" smtClean="0"/>
              <a:t>: SHRI KRISHNASWAMY COLLEGE</a:t>
            </a:r>
          </a:p>
          <a:p>
            <a:r>
              <a:rPr dirty="0" sz="2400" lang="en-US" smtClean="0"/>
              <a:t>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5" name="object 6"/>
          <p:cNvPicPr>
            <a:picLocks/>
          </p:cNvPicPr>
          <p:nvPr/>
        </p:nvPicPr>
        <p:blipFill>
          <a:blip xmlns:r="http://schemas.openxmlformats.org/officeDocument/2006/relationships" r:embed="rId1" cstate="print"/>
          <a:stretch>
            <a:fillRect/>
          </a:stretch>
        </p:blipFill>
        <p:spPr>
          <a:xfrm>
            <a:off x="304800" y="1600200"/>
            <a:ext cx="1304925" cy="2990848"/>
          </a:xfrm>
          <a:prstGeom prst="rect"/>
        </p:spPr>
      </p:pic>
      <p:sp>
        <p:nvSpPr>
          <p:cNvPr id="1048672" name="object 7"/>
          <p:cNvSpPr txBox="1">
            <a:spLocks noGrp="1"/>
          </p:cNvSpPr>
          <p:nvPr>
            <p:ph type="title"/>
          </p:nvPr>
        </p:nvSpPr>
        <p:spPr>
          <a:xfrm>
            <a:off x="739775" y="228600"/>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5" name="Rectangle 9"/>
          <p:cNvSpPr/>
          <p:nvPr/>
        </p:nvSpPr>
        <p:spPr>
          <a:xfrm>
            <a:off x="1752600" y="1143000"/>
            <a:ext cx="8610600" cy="5632311"/>
          </a:xfrm>
          <a:prstGeom prst="rect"/>
        </p:spPr>
        <p:txBody>
          <a:bodyPr wrap="square">
            <a:spAutoFit/>
          </a:bodyPr>
          <a:p>
            <a:r>
              <a:rPr b="1" dirty="0" lang="en-GB" smtClean="0"/>
              <a:t>The "Wow" in Our Solution for Visualizing Employee Attendance Trends with Excel Charts:</a:t>
            </a:r>
            <a:endParaRPr dirty="0" lang="en-GB" smtClean="0"/>
          </a:p>
          <a:p>
            <a:r>
              <a:rPr b="1" dirty="0" lang="en-GB" smtClean="0"/>
              <a:t>1.Dynamic Insights:</a:t>
            </a:r>
            <a:r>
              <a:rPr dirty="0" lang="en-GB" smtClean="0"/>
              <a:t> Our solution transforms complex attendance data into interactive and visually appealing charts, allowing users to quickly identify trends, anomalies, and patterns with just a few clicks.</a:t>
            </a:r>
          </a:p>
          <a:p>
            <a:r>
              <a:rPr b="1" dirty="0" lang="en-GB" smtClean="0"/>
              <a:t>2.Customizable Dashboards:</a:t>
            </a:r>
            <a:r>
              <a:rPr dirty="0" lang="en-GB" smtClean="0"/>
              <a:t> Users can easily tailor the visualizations to focus on specific aspects of the data, such as departmental trends, individual performance, or time-based patterns, offering a personalized and actionable view.</a:t>
            </a:r>
          </a:p>
          <a:p>
            <a:r>
              <a:rPr b="1" dirty="0" lang="en-GB" smtClean="0"/>
              <a:t>3.Real-Time Updates:</a:t>
            </a:r>
            <a:r>
              <a:rPr dirty="0" lang="en-GB" smtClean="0"/>
              <a:t> As data is updated, the charts automatically refresh, ensuring that users always have the most current information at their fingertips without the need for manual adjustments.</a:t>
            </a:r>
          </a:p>
          <a:p>
            <a:r>
              <a:rPr b="1" dirty="0" lang="en-GB" smtClean="0"/>
              <a:t>4.User-Friendly Interface:</a:t>
            </a:r>
            <a:r>
              <a:rPr dirty="0" lang="en-GB" smtClean="0"/>
              <a:t> Leveraging Excel’s intuitive tools, our solution provides powerful yet accessible visualizations that require minimal training, making advanced data analysis straightforward for all users.</a:t>
            </a:r>
          </a:p>
          <a:p>
            <a:r>
              <a:rPr b="1" dirty="0" lang="en-GB" smtClean="0"/>
              <a:t>5.Comprehensive Analysis:</a:t>
            </a:r>
            <a:r>
              <a:rPr dirty="0" lang="en-GB" smtClean="0"/>
              <a:t> By integrating various chart types and pivot table features, our solution delivers a holistic view of attendance trends, from high-level overviews to detailed breakdowns, facilitating strategic decision-making.</a:t>
            </a:r>
          </a:p>
          <a:p>
            <a:r>
              <a:rPr b="1" dirty="0" lang="en-GB" smtClean="0"/>
              <a:t>6.Enhanced Reporting:</a:t>
            </a:r>
            <a:r>
              <a:rPr dirty="0" lang="en-GB" smtClean="0"/>
              <a:t> Our charts can be easily incorporated into reports and presentations, adding a professional touch and enabling clear communication of attendance insights to stakeholders.</a:t>
            </a:r>
            <a:endParaRPr dirty="0"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78"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Rectangle 1"/>
          <p:cNvSpPr>
            <a:spLocks noChangeArrowheads="1"/>
          </p:cNvSpPr>
          <p:nvPr/>
        </p:nvSpPr>
        <p:spPr bwMode="auto">
          <a:xfrm>
            <a:off x="609600" y="-6324600"/>
            <a:ext cx="8763000" cy="12280285"/>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r>
              <a:rPr baseline="0" b="1" cap="none" dirty="0" sz="1800" i="0" kumimoji="0" lang="en-US" normalizeH="0" strike="noStrike" u="none" smtClean="0">
                <a:ln>
                  <a:noFill/>
                </a:ln>
                <a:solidFill>
                  <a:schemeClr val="tx1"/>
                </a:solidFill>
                <a:effectLst/>
                <a:latin typeface="Arial" charset="0"/>
                <a:cs typeface="Arial" charset="0"/>
              </a:rPr>
              <a:t>Modeling for Visualizing Employee Attendance Trends with Excel Charts:</a:t>
            </a:r>
            <a:endParaRPr baseline="0" b="0" cap="none" dirty="0" sz="18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baseline="0" b="1" cap="none" dirty="0" sz="1800" i="0" kumimoji="0" lang="en-US" normalizeH="0" strike="noStrike" u="none" smtClean="0">
                <a:ln>
                  <a:noFill/>
                </a:ln>
                <a:solidFill>
                  <a:schemeClr val="tx1"/>
                </a:solidFill>
                <a:effectLst/>
                <a:latin typeface="Arial" charset="0"/>
                <a:cs typeface="Arial" charset="0"/>
              </a:rPr>
              <a:t>Data Structure:</a:t>
            </a:r>
            <a:r>
              <a:rPr baseline="0" b="0" cap="none" dirty="0" sz="1800" i="0" kumimoji="0" lang="en-US" normalizeH="0" strike="noStrike" u="none" smtClean="0">
                <a:ln>
                  <a:noFill/>
                </a:ln>
                <a:solidFill>
                  <a:schemeClr val="tx1"/>
                </a:solidFill>
                <a:effectLst/>
                <a:latin typeface="Arial" charset="0"/>
                <a:cs typeface="Arial" charset="0"/>
              </a:rPr>
              <a:t> Organize data with columns for Employee ID, Name, Date, Attendance Status, and other relevant details.</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baseline="0" b="1" cap="none" dirty="0" sz="1800" i="0" kumimoji="0" lang="en-US" normalizeH="0" strike="noStrike" u="none" smtClean="0">
                <a:ln>
                  <a:noFill/>
                </a:ln>
                <a:solidFill>
                  <a:schemeClr val="tx1"/>
                </a:solidFill>
                <a:effectLst/>
                <a:latin typeface="Arial" charset="0"/>
                <a:cs typeface="Arial" charset="0"/>
              </a:rPr>
              <a:t>Data Preparation:</a:t>
            </a:r>
            <a:r>
              <a:rPr baseline="0" b="0" cap="none" dirty="0" sz="1800" i="0" kumimoji="0" lang="en-US" normalizeH="0" strike="noStrike" u="none" smtClean="0">
                <a:ln>
                  <a:noFill/>
                </a:ln>
                <a:solidFill>
                  <a:schemeClr val="tx1"/>
                </a:solidFill>
                <a:effectLst/>
                <a:latin typeface="Arial" charset="0"/>
                <a:cs typeface="Arial" charset="0"/>
              </a:rPr>
              <a:t> Clean and categorize data for accuracy and consistency.</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baseline="0" b="1" cap="none" dirty="0" sz="1800" i="0" kumimoji="0" lang="en-US" normalizeH="0" strike="noStrike" u="none" smtClean="0">
                <a:ln>
                  <a:noFill/>
                </a:ln>
                <a:solidFill>
                  <a:schemeClr val="tx1"/>
                </a:solidFill>
                <a:effectLst/>
                <a:latin typeface="Arial" charset="0"/>
                <a:cs typeface="Arial" charset="0"/>
              </a:rPr>
              <a:t>Chart Selection:</a:t>
            </a:r>
            <a:r>
              <a:rPr baseline="0" b="0" cap="none" dirty="0" sz="1800" i="0" kumimoji="0" lang="en-US" normalizeH="0" strike="noStrike" u="none" smtClean="0">
                <a:ln>
                  <a:noFill/>
                </a:ln>
                <a:solidFill>
                  <a:schemeClr val="tx1"/>
                </a:solidFill>
                <a:effectLst/>
                <a:latin typeface="Arial" charset="0"/>
                <a:cs typeface="Arial" charset="0"/>
              </a:rPr>
              <a:t> Use line charts for trends, bar charts for comparisons, pie charts for status distribution, and heat maps for patterns.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baseline="0" b="1" cap="none" dirty="0" sz="1800" i="0" kumimoji="0" lang="en-US" normalizeH="0" strike="noStrike" u="none" smtClean="0">
                <a:ln>
                  <a:noFill/>
                </a:ln>
                <a:solidFill>
                  <a:schemeClr val="tx1"/>
                </a:solidFill>
                <a:effectLst/>
                <a:latin typeface="Arial" charset="0"/>
                <a:cs typeface="Arial" charset="0"/>
              </a:rPr>
              <a:t>Pivot Tables:</a:t>
            </a:r>
            <a:r>
              <a:rPr baseline="0" b="0" cap="none" dirty="0" sz="1800" i="0" kumimoji="0" lang="en-US" normalizeH="0" strike="noStrike" u="none" smtClean="0">
                <a:ln>
                  <a:noFill/>
                </a:ln>
                <a:solidFill>
                  <a:schemeClr val="tx1"/>
                </a:solidFill>
                <a:effectLst/>
                <a:latin typeface="Arial" charset="0"/>
                <a:cs typeface="Arial" charset="0"/>
              </a:rPr>
              <a:t> Summarize data with rows for categories like employee or date, and columns for attendance status.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baseline="0" b="1" cap="none" dirty="0" sz="1800" i="0" kumimoji="0" lang="en-US" normalizeH="0" strike="noStrike" u="none" smtClean="0">
                <a:ln>
                  <a:noFill/>
                </a:ln>
                <a:solidFill>
                  <a:schemeClr val="tx1"/>
                </a:solidFill>
                <a:effectLst/>
                <a:latin typeface="Arial" charset="0"/>
                <a:cs typeface="Arial" charset="0"/>
              </a:rPr>
              <a:t>Dashboard Creation:</a:t>
            </a:r>
            <a:r>
              <a:rPr baseline="0" b="0" cap="none" dirty="0" sz="1800" i="0" kumimoji="0" lang="en-US" normalizeH="0" strike="noStrike" u="none" smtClean="0">
                <a:ln>
                  <a:noFill/>
                </a:ln>
                <a:solidFill>
                  <a:schemeClr val="tx1"/>
                </a:solidFill>
                <a:effectLst/>
                <a:latin typeface="Arial" charset="0"/>
                <a:cs typeface="Arial" charset="0"/>
              </a:rPr>
              <a:t> Combine charts in a dashboard with interactive elements like slicers for dynamic analysis.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baseline="0" b="1" cap="none" dirty="0" sz="1800" i="0" kumimoji="0" lang="en-US" normalizeH="0" strike="noStrike" u="none" smtClean="0">
                <a:ln>
                  <a:noFill/>
                </a:ln>
                <a:solidFill>
                  <a:schemeClr val="tx1"/>
                </a:solidFill>
                <a:effectLst/>
                <a:latin typeface="Arial" charset="0"/>
                <a:cs typeface="Arial" charset="0"/>
              </a:rPr>
              <a:t>Analysis:</a:t>
            </a:r>
            <a:r>
              <a:rPr baseline="0" b="0" cap="none" dirty="0" sz="1800" i="0" kumimoji="0" lang="en-US" normalizeH="0" strike="noStrike" u="none" smtClean="0">
                <a:ln>
                  <a:noFill/>
                </a:ln>
                <a:solidFill>
                  <a:schemeClr val="tx1"/>
                </a:solidFill>
                <a:effectLst/>
                <a:latin typeface="Arial" charset="0"/>
                <a:cs typeface="Arial" charset="0"/>
              </a:rPr>
              <a:t> Identify trends and compare attendance across employees or departments.</a:t>
            </a:r>
          </a:p>
          <a:p>
            <a:pPr algn="l" defTabSz="914400" eaLnBrk="0" fontAlgn="base" hangingPunct="0" indent="0" latinLnBrk="0" lvl="0" marL="0" marR="0" rtl="0">
              <a:lnSpc>
                <a:spcPct val="100000"/>
              </a:lnSpc>
              <a:spcBef>
                <a:spcPct val="0"/>
              </a:spcBef>
              <a:spcAft>
                <a:spcPct val="0"/>
              </a:spcAft>
              <a:buClrTx/>
              <a:buSzTx/>
              <a:buFontTx/>
              <a:buAutoNum type="arabicPeriod" startAt="7"/>
            </a:pPr>
            <a:r>
              <a:rPr baseline="0" b="1" cap="none" dirty="0" sz="1800" i="0" kumimoji="0" lang="en-US" normalizeH="0" strike="noStrike" u="none" smtClean="0">
                <a:ln>
                  <a:noFill/>
                </a:ln>
                <a:solidFill>
                  <a:schemeClr val="tx1"/>
                </a:solidFill>
                <a:effectLst/>
                <a:latin typeface="Arial" charset="0"/>
                <a:cs typeface="Arial" charset="0"/>
              </a:rPr>
              <a:t>Reporting:</a:t>
            </a:r>
            <a:r>
              <a:rPr baseline="0" b="0" cap="none" dirty="0" sz="1800" i="0" kumimoji="0" lang="en-US" normalizeH="0" strike="noStrike" u="none" smtClean="0">
                <a:ln>
                  <a:noFill/>
                </a:ln>
                <a:solidFill>
                  <a:schemeClr val="tx1"/>
                </a:solidFill>
                <a:effectLst/>
                <a:latin typeface="Arial" charset="0"/>
                <a:cs typeface="Arial" charset="0"/>
              </a:rPr>
              <a:t> Create clear, informative reports integrating the visualizations and insights.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990600" y="685800"/>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1048686" name="Rectangle 1"/>
          <p:cNvSpPr>
            <a:spLocks noChangeArrowheads="1"/>
          </p:cNvSpPr>
          <p:nvPr/>
        </p:nvSpPr>
        <p:spPr bwMode="auto">
          <a:xfrm>
            <a:off x="609600" y="-1747853"/>
            <a:ext cx="9144000" cy="6929453"/>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1" dirty="0" lang="en-US" smtClean="0">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endParaRPr baseline="0" b="1" cap="none" dirty="0" sz="1800" i="0" kumimoji="0" lang="en-US" normalizeH="0" strike="noStrike" u="none" smtClean="0">
              <a:ln>
                <a:noFill/>
              </a:ln>
              <a:solidFill>
                <a:schemeClr val="tx1"/>
              </a:solidFill>
              <a:effectLst/>
              <a:latin typeface="Arial" charset="0"/>
              <a:cs typeface="Arial" charset="0"/>
            </a:endParaRPr>
          </a:p>
          <a:p>
            <a:pPr algn="l" defTabSz="914400" eaLnBrk="1" fontAlgn="base" hangingPunct="1" indent="0" latinLnBrk="0" lvl="0" marL="0" marR="0" rtl="0">
              <a:lnSpc>
                <a:spcPct val="100000"/>
              </a:lnSpc>
              <a:spcBef>
                <a:spcPct val="0"/>
              </a:spcBef>
              <a:spcAft>
                <a:spcPct val="0"/>
              </a:spcAft>
              <a:buClrTx/>
              <a:buSzTx/>
              <a:buFontTx/>
              <a:buNone/>
            </a:pPr>
            <a:r>
              <a:rPr baseline="0" b="1" cap="none" dirty="0" sz="2000" i="0" kumimoji="0" lang="en-US" normalizeH="0" strike="noStrike" u="none" smtClean="0">
                <a:ln>
                  <a:noFill/>
                </a:ln>
                <a:solidFill>
                  <a:schemeClr val="tx1"/>
                </a:solidFill>
                <a:effectLst/>
                <a:latin typeface="Arial" charset="0"/>
                <a:cs typeface="Arial" charset="0"/>
              </a:rPr>
              <a:t>Results </a:t>
            </a:r>
            <a:r>
              <a:rPr baseline="0" b="1" cap="none" dirty="0" sz="2000" i="0" kumimoji="0" lang="en-US" normalizeH="0" strike="noStrike" u="none" smtClean="0">
                <a:ln>
                  <a:noFill/>
                </a:ln>
                <a:solidFill>
                  <a:schemeClr val="tx1"/>
                </a:solidFill>
                <a:effectLst/>
                <a:latin typeface="Arial" charset="0"/>
                <a:cs typeface="Arial" charset="0"/>
              </a:rPr>
              <a:t>for Visualizing Employee Attendance Trends with Excel Charts:</a:t>
            </a:r>
            <a:endParaRPr baseline="0" b="0" cap="none" dirty="0" sz="20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baseline="0" b="1" cap="none" dirty="0" sz="2000" i="0" kumimoji="0" lang="en-US" normalizeH="0" strike="noStrike" u="none" smtClean="0">
                <a:ln>
                  <a:noFill/>
                </a:ln>
                <a:solidFill>
                  <a:schemeClr val="tx1"/>
                </a:solidFill>
                <a:effectLst/>
                <a:latin typeface="Arial" charset="0"/>
                <a:cs typeface="Arial" charset="0"/>
              </a:rPr>
              <a:t>Clear Trends:</a:t>
            </a:r>
            <a:r>
              <a:rPr baseline="0" b="0" cap="none" dirty="0" sz="2000" i="0" kumimoji="0" lang="en-US" normalizeH="0" strike="noStrike" u="none" smtClean="0">
                <a:ln>
                  <a:noFill/>
                </a:ln>
                <a:solidFill>
                  <a:schemeClr val="tx1"/>
                </a:solidFill>
                <a:effectLst/>
                <a:latin typeface="Arial" charset="0"/>
                <a:cs typeface="Arial" charset="0"/>
              </a:rPr>
              <a:t> Easily identify patterns in attendance over time.</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baseline="0" b="1" cap="none" dirty="0" sz="2000" i="0" kumimoji="0" lang="en-US" normalizeH="0" strike="noStrike" u="none" smtClean="0">
                <a:ln>
                  <a:noFill/>
                </a:ln>
                <a:solidFill>
                  <a:schemeClr val="tx1"/>
                </a:solidFill>
                <a:effectLst/>
                <a:latin typeface="Arial" charset="0"/>
                <a:cs typeface="Arial" charset="0"/>
              </a:rPr>
              <a:t>Detailed Analysis:</a:t>
            </a:r>
            <a:r>
              <a:rPr baseline="0" b="0" cap="none" dirty="0" sz="2000" i="0" kumimoji="0" lang="en-US" normalizeH="0" strike="noStrike" u="none" smtClean="0">
                <a:ln>
                  <a:noFill/>
                </a:ln>
                <a:solidFill>
                  <a:schemeClr val="tx1"/>
                </a:solidFill>
                <a:effectLst/>
                <a:latin typeface="Arial" charset="0"/>
                <a:cs typeface="Arial" charset="0"/>
              </a:rPr>
              <a:t> Assess attendance by employee, department, or shift.</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baseline="0" b="1" cap="none" dirty="0" sz="2000" i="0" kumimoji="0" lang="en-US" normalizeH="0" strike="noStrike" u="none" smtClean="0">
                <a:ln>
                  <a:noFill/>
                </a:ln>
                <a:solidFill>
                  <a:schemeClr val="tx1"/>
                </a:solidFill>
                <a:effectLst/>
                <a:latin typeface="Arial" charset="0"/>
                <a:cs typeface="Arial" charset="0"/>
              </a:rPr>
              <a:t>Informed Decisions:</a:t>
            </a:r>
            <a:r>
              <a:rPr baseline="0" b="0" cap="none" dirty="0" sz="2000" i="0" kumimoji="0" lang="en-US" normalizeH="0" strike="noStrike" u="none" smtClean="0">
                <a:ln>
                  <a:noFill/>
                </a:ln>
                <a:solidFill>
                  <a:schemeClr val="tx1"/>
                </a:solidFill>
                <a:effectLst/>
                <a:latin typeface="Arial" charset="0"/>
                <a:cs typeface="Arial" charset="0"/>
              </a:rPr>
              <a:t> Make data-driven decisions on staffing and policies.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baseline="0" b="1" cap="none" dirty="0" sz="2000" i="0" kumimoji="0" lang="en-US" normalizeH="0" strike="noStrike" u="none" smtClean="0">
                <a:ln>
                  <a:noFill/>
                </a:ln>
                <a:solidFill>
                  <a:schemeClr val="tx1"/>
                </a:solidFill>
                <a:effectLst/>
                <a:latin typeface="Arial" charset="0"/>
                <a:cs typeface="Arial" charset="0"/>
              </a:rPr>
              <a:t>Interactive Insights:</a:t>
            </a:r>
            <a:r>
              <a:rPr baseline="0" b="0" cap="none" dirty="0" sz="2000" i="0" kumimoji="0" lang="en-US" normalizeH="0" strike="noStrike" u="none" smtClean="0">
                <a:ln>
                  <a:noFill/>
                </a:ln>
                <a:solidFill>
                  <a:schemeClr val="tx1"/>
                </a:solidFill>
                <a:effectLst/>
                <a:latin typeface="Arial" charset="0"/>
                <a:cs typeface="Arial" charset="0"/>
              </a:rPr>
              <a:t> Explore data dynamically with customizable charts.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baseline="0" b="1" cap="none" dirty="0" sz="2000" i="0" kumimoji="0" lang="en-US" normalizeH="0" strike="noStrike" u="none" smtClean="0">
                <a:ln>
                  <a:noFill/>
                </a:ln>
                <a:solidFill>
                  <a:schemeClr val="tx1"/>
                </a:solidFill>
                <a:effectLst/>
                <a:latin typeface="Arial" charset="0"/>
                <a:cs typeface="Arial" charset="0"/>
              </a:rPr>
              <a:t>Efficient Reporting:</a:t>
            </a:r>
            <a:r>
              <a:rPr baseline="0" b="0" cap="none" dirty="0" sz="2000" i="0" kumimoji="0" lang="en-US" normalizeH="0" strike="noStrike" u="none" smtClean="0">
                <a:ln>
                  <a:noFill/>
                </a:ln>
                <a:solidFill>
                  <a:schemeClr val="tx1"/>
                </a:solidFill>
                <a:effectLst/>
                <a:latin typeface="Arial" charset="0"/>
                <a:cs typeface="Arial" charset="0"/>
              </a:rPr>
              <a:t> Create comprehensive and transparent reports for stakeholders.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7" name="Title 1"/>
          <p:cNvSpPr>
            <a:spLocks noGrp="1"/>
          </p:cNvSpPr>
          <p:nvPr>
            <p:ph type="title"/>
          </p:nvPr>
        </p:nvSpPr>
        <p:spPr>
          <a:xfrm>
            <a:off x="762000" y="533400"/>
            <a:ext cx="10681335" cy="615553"/>
          </a:xfrm>
        </p:spPr>
        <p:txBody>
          <a:bodyPr/>
          <a:p>
            <a:r>
              <a:rPr dirty="0" sz="4000" lang="en-GB" smtClean="0">
                <a:latin typeface="Times New Roman" panose="02020603050405020304" pitchFamily="18" charset="0"/>
                <a:cs typeface="Times New Roman" panose="02020603050405020304" pitchFamily="18" charset="0"/>
              </a:rPr>
              <a:t>CONCLUSION </a:t>
            </a:r>
            <a:endParaRPr dirty="0" sz="4000" lang="en-IN">
              <a:latin typeface="Times New Roman" panose="02020603050405020304" pitchFamily="18" charset="0"/>
              <a:cs typeface="Times New Roman" panose="02020603050405020304" pitchFamily="18" charset="0"/>
            </a:endParaRPr>
          </a:p>
        </p:txBody>
      </p:sp>
      <p:sp>
        <p:nvSpPr>
          <p:cNvPr id="1048688" name="Rectangle 2"/>
          <p:cNvSpPr/>
          <p:nvPr/>
        </p:nvSpPr>
        <p:spPr>
          <a:xfrm>
            <a:off x="1676400" y="1828800"/>
            <a:ext cx="6324600" cy="2862322"/>
          </a:xfrm>
          <a:prstGeom prst="rect"/>
        </p:spPr>
        <p:txBody>
          <a:bodyPr wrap="square">
            <a:spAutoFit/>
          </a:bodyPr>
          <a:p>
            <a:r>
              <a:rPr dirty="0" sz="2000" lang="en-GB" smtClean="0"/>
              <a:t>Visualizing employee attendance trends with Excel charts provides a powerful tool for understanding and managing workforce dynamics. By transforming complex data into clear, interactive visuals, organizations can easily identify patterns, assess performance, and make informed decisions. This approach enhances trend visibility, improves data analysis, and supports effective reporting, ultimately leading to better management of attendance and optimized operational efficiency.</a:t>
            </a:r>
            <a:endParaRPr dirty="0" sz="20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5" name="TextBox 22"/>
          <p:cNvSpPr txBox="1"/>
          <p:nvPr/>
        </p:nvSpPr>
        <p:spPr>
          <a:xfrm>
            <a:off x="1447800" y="2438400"/>
            <a:ext cx="8593228" cy="954107"/>
          </a:xfrm>
          <a:prstGeom prst="rect"/>
          <a:noFill/>
        </p:spPr>
        <p:txBody>
          <a:bodyPr rtlCol="0" wrap="square">
            <a:spAutoFit/>
          </a:bodyPr>
          <a:p>
            <a:pPr algn="ctr"/>
            <a:r>
              <a:rPr b="1" dirty="0" sz="2800" lang="en-US" smtClean="0">
                <a:solidFill>
                  <a:srgbClr val="0F0F0F"/>
                </a:solidFill>
                <a:latin typeface="Times New Roman" panose="02020603050405020304" pitchFamily="18" charset="0"/>
                <a:cs typeface="Times New Roman" panose="02020603050405020304" pitchFamily="18" charset="0"/>
              </a:rPr>
              <a:t>VISUALIZING EMPLOYEE ATTENDANCE TRENDS WITH EXCEL CHARTS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2" name="TextBox 22"/>
          <p:cNvSpPr txBox="1"/>
          <p:nvPr/>
        </p:nvSpPr>
        <p:spPr>
          <a:xfrm>
            <a:off x="2819400" y="1371600"/>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7" name="Rectangle 10"/>
          <p:cNvSpPr/>
          <p:nvPr/>
        </p:nvSpPr>
        <p:spPr>
          <a:xfrm>
            <a:off x="762000" y="1828800"/>
            <a:ext cx="6858000" cy="3291840"/>
          </a:xfrm>
          <a:prstGeom prst="rect"/>
        </p:spPr>
        <p:txBody>
          <a:bodyPr wrap="square">
            <a:spAutoFit/>
          </a:bodyPr>
          <a:p>
            <a:r>
              <a:rPr dirty="0" lang="en-GB" smtClean="0"/>
              <a:t>To effectively visualize employee attendance trends using Excel, the objective is to create clear, insightful charts from structured attendance data. This involves collecting and organizing data on employee attendance, selecting appropriate chart types (like line, bar, pie, or heat maps), and using Excel’s tools to generate these charts. The charts should be accurate, easy to interpret, and help identify key trends such as peak absence periods or frequent tardiness. The ultimate goal is to provide a straightforward method for monitoring attendance patterns, making data-driven decisions, and improving workforce management. Documentation and training on using these charts will also be essential for ongoing analysis.</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3" name="TextBox 10"/>
          <p:cNvSpPr txBox="1"/>
          <p:nvPr/>
        </p:nvSpPr>
        <p:spPr>
          <a:xfrm>
            <a:off x="990600" y="2133600"/>
            <a:ext cx="7924800" cy="830997"/>
          </a:xfrm>
          <a:prstGeom prst="rect"/>
          <a:noFill/>
        </p:spPr>
        <p:txBody>
          <a:bodyPr rtlCol="0" wrap="square">
            <a:spAutoFit/>
          </a:bodyPr>
          <a:p>
            <a:pPr algn="l"/>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4" name="Rectangle 11"/>
          <p:cNvSpPr/>
          <p:nvPr/>
        </p:nvSpPr>
        <p:spPr>
          <a:xfrm>
            <a:off x="1143000" y="2133600"/>
            <a:ext cx="6019800" cy="2585323"/>
          </a:xfrm>
          <a:prstGeom prst="rect"/>
        </p:spPr>
        <p:txBody>
          <a:bodyPr wrap="square">
            <a:spAutoFit/>
          </a:bodyPr>
          <a:p>
            <a:r>
              <a:rPr dirty="0" lang="en-GB" smtClean="0"/>
              <a:t>The project aims to create a user-friendly system for visualizing employee attendance trends using Microsoft Excel. It involves collecting and organizing attendance data, designing clear and informative charts (like line, bar, and pie charts), and using these visualizations to analyze and identify key attendance patterns. The end result will be a comprehensive report with actionable insights, supported by documentation and training materials to help users effectively monitor and manage attendance trends.</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0" name="Rectangle 8"/>
          <p:cNvSpPr/>
          <p:nvPr/>
        </p:nvSpPr>
        <p:spPr>
          <a:xfrm>
            <a:off x="1066800" y="1905000"/>
            <a:ext cx="6477000" cy="3477875"/>
          </a:xfrm>
          <a:prstGeom prst="rect"/>
        </p:spPr>
        <p:txBody>
          <a:bodyPr wrap="square">
            <a:spAutoFit/>
          </a:bodyPr>
          <a:p>
            <a:r>
              <a:rPr dirty="0" sz="2000" lang="en-GB" smtClean="0"/>
              <a:t>The end users for visualizing employee attendance trends with Excel charts include:</a:t>
            </a:r>
          </a:p>
          <a:p>
            <a:r>
              <a:rPr b="1" dirty="0" sz="2000" lang="en-GB" smtClean="0"/>
              <a:t>1. HR Managers</a:t>
            </a:r>
            <a:r>
              <a:rPr dirty="0" sz="2000" lang="en-GB" smtClean="0"/>
              <a:t>: To track overall attendance patterns, manage absenteeism, and make staffing decisions.</a:t>
            </a:r>
          </a:p>
          <a:p>
            <a:r>
              <a:rPr b="1" dirty="0" sz="2000" lang="en-GB" smtClean="0"/>
              <a:t>2. Team Leaders</a:t>
            </a:r>
            <a:r>
              <a:rPr dirty="0" sz="2000" lang="en-GB" smtClean="0"/>
              <a:t>: To monitor attendance within their teams, address attendance issues, and optimize team schedules.</a:t>
            </a:r>
          </a:p>
          <a:p>
            <a:r>
              <a:rPr b="1" dirty="0" sz="2000" lang="en-GB" smtClean="0"/>
              <a:t>3. Operational Managers</a:t>
            </a:r>
            <a:r>
              <a:rPr dirty="0" sz="2000" lang="en-GB" smtClean="0"/>
              <a:t>: To ensure efficient workforce management, identify trends impacting productivity, and make strategic decisions.</a:t>
            </a:r>
          </a:p>
          <a:p>
            <a:r>
              <a:rPr b="1" dirty="0" sz="2000" lang="en-GB" smtClean="0"/>
              <a:t>4. Business Analysts</a:t>
            </a:r>
            <a:r>
              <a:rPr dirty="0" sz="2000" lang="en-GB" smtClean="0"/>
              <a:t>: To analyze attendance data for trends and insights that support broader business objectives.</a:t>
            </a:r>
            <a:endParaRPr dirty="0" sz="2000"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6" name="Rectangle 1"/>
          <p:cNvSpPr>
            <a:spLocks noChangeArrowheads="1"/>
          </p:cNvSpPr>
          <p:nvPr/>
        </p:nvSpPr>
        <p:spPr bwMode="auto">
          <a:xfrm>
            <a:off x="3352800" y="1794850"/>
            <a:ext cx="6858000" cy="4247317"/>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Tx/>
              <a:buNone/>
            </a:pPr>
            <a:r>
              <a:rPr baseline="0" b="1" cap="none" dirty="0" sz="1800" i="0" kumimoji="0" lang="en-US" normalizeH="0" strike="noStrike" u="none" smtClean="0">
                <a:ln>
                  <a:noFill/>
                </a:ln>
                <a:solidFill>
                  <a:schemeClr val="tx1"/>
                </a:solidFill>
                <a:effectLst/>
                <a:latin typeface="Arial" charset="0"/>
                <a:cs typeface="Arial" charset="0"/>
              </a:rPr>
              <a:t>Our Solution:</a:t>
            </a:r>
            <a:endParaRPr baseline="0" b="0" cap="none" dirty="0" sz="18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None/>
            </a:pPr>
            <a:r>
              <a:rPr baseline="0" b="0" cap="none" dirty="0" sz="1800" i="0" kumimoji="0" lang="en-US" normalizeH="0" strike="noStrike" u="none" smtClean="0">
                <a:ln>
                  <a:noFill/>
                </a:ln>
                <a:solidFill>
                  <a:schemeClr val="tx1"/>
                </a:solidFill>
                <a:effectLst/>
                <a:latin typeface="Arial" charset="0"/>
                <a:cs typeface="Arial" charset="0"/>
              </a:rPr>
              <a:t>We provide a streamlined approach to visualizing employee attendance trends with Microsoft Excel charts. This solution includes structured data setup, intuitive charts, and interactive features for easy analysis.</a:t>
            </a:r>
          </a:p>
          <a:p>
            <a:pPr algn="l" defTabSz="914400" eaLnBrk="0" fontAlgn="base" hangingPunct="0" indent="0" latinLnBrk="0" lvl="0" marL="0" marR="0" rtl="0">
              <a:lnSpc>
                <a:spcPct val="100000"/>
              </a:lnSpc>
              <a:spcBef>
                <a:spcPct val="0"/>
              </a:spcBef>
              <a:spcAft>
                <a:spcPct val="0"/>
              </a:spcAft>
              <a:buClrTx/>
              <a:buSzTx/>
              <a:buFontTx/>
              <a:buNone/>
            </a:pPr>
            <a:r>
              <a:rPr baseline="0" b="1" cap="none" dirty="0" sz="1800" i="0" kumimoji="0" lang="en-US" normalizeH="0" strike="noStrike" u="none" smtClean="0">
                <a:ln>
                  <a:noFill/>
                </a:ln>
                <a:solidFill>
                  <a:schemeClr val="tx1"/>
                </a:solidFill>
                <a:effectLst/>
                <a:latin typeface="Arial" charset="0"/>
                <a:cs typeface="Arial" charset="0"/>
              </a:rPr>
              <a:t>Value Proposition:</a:t>
            </a:r>
            <a:endParaRPr baseline="0" b="0" cap="none" dirty="0" sz="18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baseline="0" b="1" cap="none" dirty="0" sz="1800" i="0" kumimoji="0" lang="en-US" normalizeH="0" strike="noStrike" u="none" smtClean="0">
                <a:ln>
                  <a:noFill/>
                </a:ln>
                <a:solidFill>
                  <a:schemeClr val="tx1"/>
                </a:solidFill>
                <a:effectLst/>
                <a:latin typeface="Arial" charset="0"/>
                <a:cs typeface="Arial" charset="0"/>
              </a:rPr>
              <a:t>Clear Insights</a:t>
            </a:r>
            <a:r>
              <a:rPr baseline="0" b="0" cap="none" dirty="0" sz="1800" i="0" kumimoji="0" lang="en-US" normalizeH="0" strike="noStrike" u="none" smtClean="0">
                <a:ln>
                  <a:noFill/>
                </a:ln>
                <a:solidFill>
                  <a:schemeClr val="tx1"/>
                </a:solidFill>
                <a:effectLst/>
                <a:latin typeface="Arial" charset="0"/>
                <a:cs typeface="Arial" charset="0"/>
              </a:rPr>
              <a:t>: Simplifies understanding of attendance patterns through easy-to-read charts.</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baseline="0" b="1" cap="none" dirty="0" sz="1800" i="0" kumimoji="0" lang="en-US" normalizeH="0" strike="noStrike" u="none" smtClean="0">
                <a:ln>
                  <a:noFill/>
                </a:ln>
                <a:solidFill>
                  <a:schemeClr val="tx1"/>
                </a:solidFill>
                <a:effectLst/>
                <a:latin typeface="Arial" charset="0"/>
                <a:cs typeface="Arial" charset="0"/>
              </a:rPr>
              <a:t>Informed Decisions</a:t>
            </a:r>
            <a:r>
              <a:rPr baseline="0" b="0" cap="none" dirty="0" sz="1800" i="0" kumimoji="0" lang="en-US" normalizeH="0" strike="noStrike" u="none" smtClean="0">
                <a:ln>
                  <a:noFill/>
                </a:ln>
                <a:solidFill>
                  <a:schemeClr val="tx1"/>
                </a:solidFill>
                <a:effectLst/>
                <a:latin typeface="Arial" charset="0"/>
                <a:cs typeface="Arial" charset="0"/>
              </a:rPr>
              <a:t>: Enables data-driven decisions for better staffing and scheduling.</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baseline="0" b="1" cap="none" dirty="0" sz="1800" i="0" kumimoji="0" lang="en-US" normalizeH="0" strike="noStrike" u="none" smtClean="0">
                <a:ln>
                  <a:noFill/>
                </a:ln>
                <a:solidFill>
                  <a:schemeClr val="tx1"/>
                </a:solidFill>
                <a:effectLst/>
                <a:latin typeface="Arial" charset="0"/>
                <a:cs typeface="Arial" charset="0"/>
              </a:rPr>
              <a:t>Ease of Use</a:t>
            </a:r>
            <a:r>
              <a:rPr baseline="0" b="0" cap="none" dirty="0" sz="1800" i="0" kumimoji="0" lang="en-US" normalizeH="0" strike="noStrike" u="none" smtClean="0">
                <a:ln>
                  <a:noFill/>
                </a:ln>
                <a:solidFill>
                  <a:schemeClr val="tx1"/>
                </a:solidFill>
                <a:effectLst/>
                <a:latin typeface="Arial" charset="0"/>
                <a:cs typeface="Arial" charset="0"/>
              </a:rPr>
              <a:t>: Utilizes familiar Excel tools for quick implementation and minimal training.</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baseline="0" b="1" cap="none" dirty="0" sz="1800" i="0" kumimoji="0" lang="en-US" normalizeH="0" strike="noStrike" u="none" smtClean="0">
                <a:ln>
                  <a:noFill/>
                </a:ln>
                <a:solidFill>
                  <a:schemeClr val="tx1"/>
                </a:solidFill>
                <a:effectLst/>
                <a:latin typeface="Arial" charset="0"/>
                <a:cs typeface="Arial" charset="0"/>
              </a:rPr>
              <a:t>Customizable Analysis</a:t>
            </a:r>
            <a:r>
              <a:rPr baseline="0" b="0" cap="none" dirty="0" sz="1800" i="0" kumimoji="0" lang="en-US" normalizeH="0" strike="noStrike" u="none" smtClean="0">
                <a:ln>
                  <a:noFill/>
                </a:ln>
                <a:solidFill>
                  <a:schemeClr val="tx1"/>
                </a:solidFill>
                <a:effectLst/>
                <a:latin typeface="Arial" charset="0"/>
                <a:cs typeface="Arial" charset="0"/>
              </a:rPr>
              <a:t>: Allows for interactive and tailored exploration of attendance data.</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1800" i="0" kumimoji="0" lang="en-US" normalizeH="0" strike="noStrike" u="none" smtClean="0">
              <a:ln>
                <a:noFill/>
              </a:ln>
              <a:solidFill>
                <a:schemeClr val="tx1"/>
              </a:solidFill>
              <a:effectLst/>
              <a:latin typeface="Arial"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Title 1"/>
          <p:cNvSpPr>
            <a:spLocks noGrp="1"/>
          </p:cNvSpPr>
          <p:nvPr>
            <p:ph type="title"/>
          </p:nvPr>
        </p:nvSpPr>
        <p:spPr>
          <a:xfrm>
            <a:off x="685800" y="381000"/>
            <a:ext cx="10681335" cy="758190"/>
          </a:xfrm>
        </p:spPr>
        <p:txBody>
          <a:bodyPr/>
          <a:p>
            <a:r>
              <a:rPr dirty="0" lang="en-IN"/>
              <a:t>Dataset Description</a:t>
            </a:r>
          </a:p>
        </p:txBody>
      </p:sp>
      <p:graphicFrame>
        <p:nvGraphicFramePr>
          <p:cNvPr id="4194304" name="Table 2"/>
          <p:cNvGraphicFramePr>
            <a:graphicFrameLocks noGrp="1"/>
          </p:cNvGraphicFramePr>
          <p:nvPr/>
        </p:nvGraphicFramePr>
        <p:xfrm>
          <a:off x="381000" y="1371600"/>
          <a:ext cx="4648201" cy="4800600"/>
        </p:xfrm>
        <a:graphic>
          <a:graphicData uri="http://schemas.openxmlformats.org/drawingml/2006/table">
            <a:tbl>
              <a:tblPr/>
              <a:tblGrid>
                <a:gridCol w="1334632"/>
                <a:gridCol w="1119864"/>
                <a:gridCol w="1104522"/>
                <a:gridCol w="1089183"/>
              </a:tblGrid>
              <a:tr h="63441">
                <a:tc>
                  <a:txBody>
                    <a:bodyPr/>
                    <a:p>
                      <a:pPr algn="l" fontAlgn="b"/>
                      <a:endParaRPr b="1" sz="500" i="0" lang="en-US" strike="noStrike" u="none">
                        <a:solidFill>
                          <a:srgbClr val="000000"/>
                        </a:solidFill>
                        <a:latin typeface="Calibri"/>
                      </a:endParaRPr>
                    </a:p>
                  </a:txBody>
                  <a:tcPr marL="0" marR="0" marT="0" marB="0" anchor="b">
                    <a:lnL>
                      <a:noFill/>
                    </a:lnL>
                    <a:lnR>
                      <a:noFill/>
                    </a:lnR>
                    <a:lnT>
                      <a:noFill/>
                    </a:lnT>
                    <a:lnB>
                      <a:noFill/>
                    </a:lnB>
                    <a:solidFill>
                      <a:srgbClr val="D9E2F3"/>
                    </a:solidFill>
                  </a:tcPr>
                </a:tc>
                <a:tc>
                  <a:txBody>
                    <a:bodyPr/>
                    <a:p>
                      <a:pPr algn="l" fontAlgn="b"/>
                      <a:r>
                        <a:rPr b="1" sz="500" i="0" lang="en-US" strike="noStrike" u="none">
                          <a:solidFill>
                            <a:srgbClr val="000000"/>
                          </a:solidFill>
                          <a:latin typeface="Calibri"/>
                        </a:rPr>
                        <a:t>Values</a:t>
                      </a:r>
                    </a:p>
                  </a:txBody>
                  <a:tcPr marL="0" marR="0" marT="0" marB="0" anchor="b">
                    <a:lnL>
                      <a:noFill/>
                    </a:lnL>
                    <a:lnR>
                      <a:noFill/>
                    </a:lnR>
                    <a:lnT>
                      <a:noFill/>
                    </a:lnT>
                    <a:lnB>
                      <a:noFill/>
                    </a:lnB>
                    <a:solidFill>
                      <a:srgbClr val="D9E2F3"/>
                    </a:solidFill>
                  </a:tcPr>
                </a:tc>
                <a:tc>
                  <a:txBody>
                    <a:bodyPr/>
                    <a:p>
                      <a:pPr algn="l" fontAlgn="b"/>
                      <a:endParaRPr b="1" sz="500" i="0" lang="en-US" strike="noStrike" u="none">
                        <a:solidFill>
                          <a:srgbClr val="000000"/>
                        </a:solidFill>
                        <a:latin typeface="Calibri"/>
                      </a:endParaRPr>
                    </a:p>
                  </a:txBody>
                  <a:tcPr marL="0" marR="0" marT="0" marB="0" anchor="b">
                    <a:lnL>
                      <a:noFill/>
                    </a:lnL>
                    <a:lnR>
                      <a:noFill/>
                    </a:lnR>
                    <a:lnT>
                      <a:noFill/>
                    </a:lnT>
                    <a:lnB>
                      <a:noFill/>
                    </a:lnB>
                    <a:solidFill>
                      <a:srgbClr val="D9E2F3"/>
                    </a:solidFill>
                  </a:tcPr>
                </a:tc>
                <a:tc>
                  <a:txBody>
                    <a:bodyPr/>
                    <a:p>
                      <a:pPr algn="l" fontAlgn="b"/>
                      <a:endParaRPr b="1" sz="500" i="0" lang="en-US" strike="noStrike" u="none">
                        <a:solidFill>
                          <a:srgbClr val="000000"/>
                        </a:solidFill>
                        <a:latin typeface="Calibri"/>
                      </a:endParaRPr>
                    </a:p>
                  </a:txBody>
                  <a:tcPr marL="0" marR="0" marT="0" marB="0" anchor="b">
                    <a:lnL>
                      <a:noFill/>
                    </a:lnL>
                    <a:lnR>
                      <a:noFill/>
                    </a:lnR>
                    <a:lnT>
                      <a:noFill/>
                    </a:lnT>
                    <a:lnB>
                      <a:noFill/>
                    </a:lnB>
                    <a:solidFill>
                      <a:srgbClr val="D9E2F3"/>
                    </a:solidFill>
                  </a:tcPr>
                </a:tc>
              </a:tr>
              <a:tr h="63441">
                <a:tc>
                  <a:txBody>
                    <a:bodyPr/>
                    <a:p>
                      <a:pPr algn="l" fontAlgn="b"/>
                      <a:r>
                        <a:rPr b="1" sz="500" i="0" lang="en-US" strike="noStrike" u="none">
                          <a:solidFill>
                            <a:srgbClr val="000000"/>
                          </a:solidFill>
                          <a:latin typeface="Calibri"/>
                        </a:rPr>
                        <a:t>Row Labels</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p>
                      <a:pPr algn="l" fontAlgn="b"/>
                      <a:r>
                        <a:rPr b="1" sz="500" i="0" lang="en-US" strike="noStrike" u="none">
                          <a:solidFill>
                            <a:srgbClr val="000000"/>
                          </a:solidFill>
                          <a:latin typeface="Calibri"/>
                        </a:rPr>
                        <a:t>Sum of Aug-24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p>
                      <a:pPr algn="l" fontAlgn="b"/>
                      <a:r>
                        <a:rPr b="1" sz="500" i="0" lang="en-US" strike="noStrike" u="none">
                          <a:solidFill>
                            <a:srgbClr val="000000"/>
                          </a:solidFill>
                          <a:latin typeface="Calibri"/>
                        </a:rPr>
                        <a:t>Sum of Sep-24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p>
                      <a:pPr algn="l" fontAlgn="b"/>
                      <a:r>
                        <a:rPr b="1" sz="500" i="0" lang="en-US" strike="noStrike" u="none">
                          <a:solidFill>
                            <a:srgbClr val="000000"/>
                          </a:solidFill>
                          <a:latin typeface="Calibri"/>
                        </a:rPr>
                        <a:t>Sum of Oct-24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r>
              <a:tr h="63441">
                <a:tc>
                  <a:txBody>
                    <a:bodyPr/>
                    <a:p>
                      <a:pPr algn="l" fontAlgn="b"/>
                      <a:r>
                        <a:rPr b="1" sz="500" i="0" lang="en-US" strike="noStrike" u="none">
                          <a:solidFill>
                            <a:srgbClr val="000000"/>
                          </a:solidFill>
                          <a:latin typeface="Calibri"/>
                        </a:rPr>
                        <a:t>3427</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Uriah</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Paula</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Edward</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18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Michael</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3431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Jasmine</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3432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Maruk</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3433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15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Latia</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15</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3434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Sharlene</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3435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Jac</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3436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Joseph</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3437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Myriam</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3438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Dheepa</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3439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Bartholemew</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3440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17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Xana</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17</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3441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Prater</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3442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Kaylah</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3443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Kristen</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3444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17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Bobby</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17</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3445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Reid</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3446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Hector</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3447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Mariela</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3448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Angela</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3449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Gerald</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3450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19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Reilly</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19</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3451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Carlee</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3452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Jaydon</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24</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3453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Bridger</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25</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3454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23</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Leon</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23</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3455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16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Charity</a:t>
                      </a:r>
                    </a:p>
                  </a:txBody>
                  <a:tcPr marL="43005"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16</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500" i="0" lang="en-US" strike="noStrike" u="non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63441">
                <a:tc>
                  <a:txBody>
                    <a:bodyPr/>
                    <a:p>
                      <a:pPr algn="l" fontAlgn="b"/>
                      <a:r>
                        <a:rPr b="1" sz="500" i="0" lang="en-US" strike="noStrike" u="none">
                          <a:solidFill>
                            <a:srgbClr val="000000"/>
                          </a:solidFill>
                          <a:latin typeface="Calibri"/>
                        </a:rPr>
                        <a:t>3456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500" i="0" lang="en-US" strike="noStrike" u="none">
                          <a:solidFill>
                            <a:srgbClr val="000000"/>
                          </a:solidFill>
                          <a:latin typeface="Calibri"/>
                        </a:rPr>
                        <a:t>19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63441">
                <a:tc>
                  <a:txBody>
                    <a:bodyPr/>
                    <a:p>
                      <a:pPr algn="l" fontAlgn="b"/>
                      <a:r>
                        <a:rPr b="0" sz="500" i="0" lang="en-US" strike="noStrike" u="none">
                          <a:solidFill>
                            <a:srgbClr val="000000"/>
                          </a:solidFill>
                          <a:latin typeface="Calibri"/>
                        </a:rPr>
                        <a:t>Axel</a:t>
                      </a:r>
                    </a:p>
                  </a:txBody>
                  <a:tcPr marL="43005"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p>
                      <a:pPr algn="r" fontAlgn="b"/>
                      <a:r>
                        <a:rPr b="0" sz="500" i="0" lang="en-US" strike="noStrike" u="non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p>
                      <a:pPr algn="r" fontAlgn="b"/>
                      <a:r>
                        <a:rPr b="0" sz="500" i="0" lang="en-US" strike="noStrike" u="non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p>
                      <a:pPr algn="r" fontAlgn="b"/>
                      <a:r>
                        <a:rPr b="0" sz="500" i="0" lang="en-US" strike="noStrike" u="none">
                          <a:solidFill>
                            <a:srgbClr val="000000"/>
                          </a:solidFill>
                          <a:latin typeface="Calibri"/>
                        </a:rPr>
                        <a:t>19</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63441">
                <a:tc>
                  <a:txBody>
                    <a:bodyPr/>
                    <a:p>
                      <a:pPr algn="l" fontAlgn="b"/>
                      <a:r>
                        <a:rPr b="1" sz="500" i="0" lang="en-US" strike="noStrike" u="none">
                          <a:solidFill>
                            <a:srgbClr val="000000"/>
                          </a:solidFill>
                          <a:latin typeface="Calibri"/>
                        </a:rPr>
                        <a:t>Grand Total</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solidFill>
                      <a:srgbClr val="D9E2F3"/>
                    </a:solidFill>
                  </a:tcPr>
                </a:tc>
                <a:tc>
                  <a:txBody>
                    <a:bodyPr/>
                    <a:p>
                      <a:pPr algn="r" fontAlgn="b"/>
                      <a:r>
                        <a:rPr b="1" sz="500" i="0" lang="en-US" strike="noStrike" u="none">
                          <a:solidFill>
                            <a:srgbClr val="000000"/>
                          </a:solidFill>
                          <a:latin typeface="Calibri"/>
                        </a:rPr>
                        <a:t>719</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solidFill>
                      <a:srgbClr val="D9E2F3"/>
                    </a:solidFill>
                  </a:tcPr>
                </a:tc>
                <a:tc>
                  <a:txBody>
                    <a:bodyPr/>
                    <a:p>
                      <a:pPr algn="r" fontAlgn="b"/>
                      <a:r>
                        <a:rPr b="1" sz="500" i="0" lang="en-US" strike="noStrike" u="none">
                          <a:solidFill>
                            <a:srgbClr val="000000"/>
                          </a:solidFill>
                          <a:latin typeface="Calibri"/>
                        </a:rPr>
                        <a:t>758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solidFill>
                      <a:srgbClr val="D9E2F3"/>
                    </a:solidFill>
                  </a:tcPr>
                </a:tc>
                <a:tc>
                  <a:txBody>
                    <a:bodyPr/>
                    <a:p>
                      <a:pPr algn="r" fontAlgn="b"/>
                      <a:r>
                        <a:rPr b="1" dirty="0" sz="500" i="0" lang="en-US" strike="noStrike" u="none">
                          <a:solidFill>
                            <a:srgbClr val="000000"/>
                          </a:solidFill>
                          <a:latin typeface="Calibri"/>
                        </a:rPr>
                        <a:t>710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solidFill>
                      <a:srgbClr val="D9E2F3"/>
                    </a:solidFill>
                  </a:tcPr>
                </a:tc>
              </a:tr>
            </a:tbl>
          </a:graphicData>
        </a:graphic>
      </p:graphicFrame>
      <p:graphicFrame>
        <p:nvGraphicFramePr>
          <p:cNvPr id="4194305" name="Chart 4"/>
          <p:cNvGraphicFramePr>
            <a:graphicFrameLocks/>
          </p:cNvGraphicFramePr>
          <p:nvPr/>
        </p:nvGraphicFramePr>
        <p:xfrm>
          <a:off x="5334000" y="1600200"/>
          <a:ext cx="6118860" cy="37528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aphicFrame>
        <p:nvGraphicFramePr>
          <p:cNvPr id="4194306" name="Table 1"/>
          <p:cNvGraphicFramePr>
            <a:graphicFrameLocks noGrp="1"/>
          </p:cNvGraphicFramePr>
          <p:nvPr/>
        </p:nvGraphicFramePr>
        <p:xfrm>
          <a:off x="1143000" y="2286000"/>
          <a:ext cx="3619500" cy="2743200"/>
        </p:xfrm>
        <a:graphic>
          <a:graphicData uri="http://schemas.openxmlformats.org/drawingml/2006/table">
            <a:tbl>
              <a:tblPr/>
              <a:tblGrid>
                <a:gridCol w="876300"/>
                <a:gridCol w="927100"/>
                <a:gridCol w="914400"/>
                <a:gridCol w="901700"/>
              </a:tblGrid>
              <a:tr h="182880">
                <a:tc>
                  <a:txBody>
                    <a:bodyPr/>
                    <a:p>
                      <a:pPr algn="l" fontAlgn="b"/>
                      <a:endParaRPr b="1" sz="1100" i="0" lang="en-US" strike="noStrike" u="none">
                        <a:solidFill>
                          <a:srgbClr val="000000"/>
                        </a:solidFill>
                        <a:latin typeface="Calibri"/>
                      </a:endParaRPr>
                    </a:p>
                  </a:txBody>
                  <a:tcPr marL="0" marR="0" marT="0" marB="0" anchor="b">
                    <a:lnL>
                      <a:noFill/>
                    </a:lnL>
                    <a:lnR>
                      <a:noFill/>
                    </a:lnR>
                    <a:lnT>
                      <a:noFill/>
                    </a:lnT>
                    <a:lnB>
                      <a:noFill/>
                    </a:lnB>
                    <a:solidFill>
                      <a:srgbClr val="D9E2F3"/>
                    </a:solidFill>
                  </a:tcPr>
                </a:tc>
                <a:tc>
                  <a:txBody>
                    <a:bodyPr/>
                    <a:p>
                      <a:pPr algn="l" fontAlgn="b"/>
                      <a:r>
                        <a:rPr b="1" sz="1100" i="0" lang="en-US" strike="noStrike" u="none">
                          <a:solidFill>
                            <a:srgbClr val="000000"/>
                          </a:solidFill>
                          <a:latin typeface="Calibri"/>
                        </a:rPr>
                        <a:t>Values</a:t>
                      </a:r>
                    </a:p>
                  </a:txBody>
                  <a:tcPr marL="0" marR="0" marT="0" marB="0" anchor="b">
                    <a:lnL>
                      <a:noFill/>
                    </a:lnL>
                    <a:lnR>
                      <a:noFill/>
                    </a:lnR>
                    <a:lnT>
                      <a:noFill/>
                    </a:lnT>
                    <a:lnB>
                      <a:noFill/>
                    </a:lnB>
                    <a:solidFill>
                      <a:srgbClr val="D9E2F3"/>
                    </a:solidFill>
                  </a:tcPr>
                </a:tc>
                <a:tc>
                  <a:txBody>
                    <a:bodyPr/>
                    <a:p>
                      <a:pPr algn="l" fontAlgn="b"/>
                      <a:endParaRPr b="1" sz="1100" i="0" lang="en-US" strike="noStrike" u="none">
                        <a:solidFill>
                          <a:srgbClr val="000000"/>
                        </a:solidFill>
                        <a:latin typeface="Calibri"/>
                      </a:endParaRPr>
                    </a:p>
                  </a:txBody>
                  <a:tcPr marL="0" marR="0" marT="0" marB="0" anchor="b">
                    <a:lnL>
                      <a:noFill/>
                    </a:lnL>
                    <a:lnR>
                      <a:noFill/>
                    </a:lnR>
                    <a:lnT>
                      <a:noFill/>
                    </a:lnT>
                    <a:lnB>
                      <a:noFill/>
                    </a:lnB>
                    <a:solidFill>
                      <a:srgbClr val="D9E2F3"/>
                    </a:solidFill>
                  </a:tcPr>
                </a:tc>
                <a:tc>
                  <a:txBody>
                    <a:bodyPr/>
                    <a:p>
                      <a:pPr algn="l" fontAlgn="b"/>
                      <a:endParaRPr b="1" sz="1100" i="0" lang="en-US" strike="noStrike" u="none">
                        <a:solidFill>
                          <a:srgbClr val="000000"/>
                        </a:solidFill>
                        <a:latin typeface="Calibri"/>
                      </a:endParaRPr>
                    </a:p>
                  </a:txBody>
                  <a:tcPr marL="0" marR="0" marT="0" marB="0" anchor="b">
                    <a:lnL>
                      <a:noFill/>
                    </a:lnL>
                    <a:lnR>
                      <a:noFill/>
                    </a:lnR>
                    <a:lnT>
                      <a:noFill/>
                    </a:lnT>
                    <a:lnB>
                      <a:noFill/>
                    </a:lnB>
                    <a:solidFill>
                      <a:srgbClr val="D9E2F3"/>
                    </a:solidFill>
                  </a:tcPr>
                </a:tc>
              </a:tr>
              <a:tr h="182880">
                <a:tc>
                  <a:txBody>
                    <a:bodyPr/>
                    <a:p>
                      <a:pPr algn="l" fontAlgn="b"/>
                      <a:r>
                        <a:rPr b="1" sz="1100" i="0" lang="en-US" strike="noStrike" u="none">
                          <a:solidFill>
                            <a:srgbClr val="000000"/>
                          </a:solidFill>
                          <a:latin typeface="Calibri"/>
                        </a:rPr>
                        <a:t>Row Labels</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p>
                      <a:pPr algn="l" fontAlgn="b"/>
                      <a:r>
                        <a:rPr b="1" sz="1100" i="0" lang="en-US" strike="noStrike" u="none">
                          <a:solidFill>
                            <a:srgbClr val="000000"/>
                          </a:solidFill>
                          <a:latin typeface="Calibri"/>
                        </a:rPr>
                        <a:t>Sum of Aug-24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p>
                      <a:pPr algn="l" fontAlgn="b"/>
                      <a:r>
                        <a:rPr b="1" sz="1100" i="0" lang="en-US" strike="noStrike" u="none">
                          <a:solidFill>
                            <a:srgbClr val="000000"/>
                          </a:solidFill>
                          <a:latin typeface="Calibri"/>
                        </a:rPr>
                        <a:t>Sum of Sep-24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p>
                      <a:pPr algn="l" fontAlgn="b"/>
                      <a:r>
                        <a:rPr b="1" sz="1100" i="0" lang="en-US" strike="noStrike" u="none">
                          <a:solidFill>
                            <a:srgbClr val="000000"/>
                          </a:solidFill>
                          <a:latin typeface="Calibri"/>
                        </a:rPr>
                        <a:t>Sum of Oct-24</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r>
              <a:tr h="182880">
                <a:tc>
                  <a:txBody>
                    <a:bodyPr/>
                    <a:p>
                      <a:pPr algn="l" fontAlgn="b"/>
                      <a:r>
                        <a:rPr b="1" sz="1100" i="0" lang="en-US" strike="noStrike" u="none">
                          <a:solidFill>
                            <a:srgbClr val="000000"/>
                          </a:solidFill>
                          <a:latin typeface="Calibri"/>
                        </a:rPr>
                        <a:t>3427</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182880">
                <a:tc>
                  <a:txBody>
                    <a:bodyPr/>
                    <a:p>
                      <a:pPr algn="l" fontAlgn="b"/>
                      <a:r>
                        <a:rPr b="0" sz="1100" i="0" lang="en-US" strike="noStrike" u="none">
                          <a:solidFill>
                            <a:srgbClr val="000000"/>
                          </a:solidFill>
                          <a:latin typeface="Calibri"/>
                        </a:rPr>
                        <a:t>Uriah</a:t>
                      </a:r>
                    </a:p>
                  </a:txBody>
                  <a:tcPr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1100" i="0" lang="en-US" strike="noStrike" u="non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1100" i="0" lang="en-US" strike="noStrike" u="none">
                          <a:solidFill>
                            <a:srgbClr val="000000"/>
                          </a:solidFill>
                          <a:latin typeface="Calibri"/>
                        </a:rPr>
                        <a:t>30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1100" i="0" lang="en-US" strike="noStrike" u="non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82880">
                <a:tc>
                  <a:txBody>
                    <a:bodyPr/>
                    <a:p>
                      <a:pPr algn="l" fontAlgn="b"/>
                      <a:r>
                        <a:rPr b="1" sz="1100" i="0" lang="en-US" strike="noStrike" u="none">
                          <a:solidFill>
                            <a:srgbClr val="000000"/>
                          </a:solidFill>
                          <a:latin typeface="Calibri"/>
                        </a:rPr>
                        <a:t>3429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p>
                      <a:pPr algn="l" fontAlgn="b"/>
                      <a:r>
                        <a:rPr b="0" sz="1100" i="0" lang="en-US" strike="noStrike" u="none">
                          <a:solidFill>
                            <a:srgbClr val="000000"/>
                          </a:solidFill>
                          <a:latin typeface="Calibri"/>
                        </a:rPr>
                        <a:t>Edward</a:t>
                      </a:r>
                    </a:p>
                  </a:txBody>
                  <a:tcPr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1100" i="0" lang="en-US" strike="noStrike" u="non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1100" i="0" lang="en-US" strike="noStrike" u="non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1100" i="0" lang="en-US" strike="noStrike" u="non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82880">
                <a:tc>
                  <a:txBody>
                    <a:bodyPr/>
                    <a:p>
                      <a:pPr algn="l" fontAlgn="b"/>
                      <a:r>
                        <a:rPr b="1" sz="1100" i="0" lang="en-US" strike="noStrike" u="none">
                          <a:solidFill>
                            <a:srgbClr val="000000"/>
                          </a:solidFill>
                          <a:latin typeface="Calibri"/>
                        </a:rPr>
                        <a:t>3430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18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29</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27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p>
                      <a:pPr algn="l" fontAlgn="b"/>
                      <a:r>
                        <a:rPr b="0" sz="1100" i="0" lang="en-US" strike="noStrike" u="none">
                          <a:solidFill>
                            <a:srgbClr val="000000"/>
                          </a:solidFill>
                          <a:latin typeface="Calibri"/>
                        </a:rPr>
                        <a:t>Michael</a:t>
                      </a:r>
                    </a:p>
                  </a:txBody>
                  <a:tcPr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1100" i="0" lang="en-US" strike="noStrike" u="none">
                          <a:solidFill>
                            <a:srgbClr val="000000"/>
                          </a:solidFill>
                          <a:latin typeface="Calibri"/>
                        </a:rPr>
                        <a:t>18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1100" i="0" lang="en-US" strike="noStrike" u="none">
                          <a:solidFill>
                            <a:srgbClr val="000000"/>
                          </a:solidFill>
                          <a:latin typeface="Calibri"/>
                        </a:rPr>
                        <a:t>29</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1100" i="0" lang="en-US" strike="noStrike" u="none">
                          <a:solidFill>
                            <a:srgbClr val="000000"/>
                          </a:solidFill>
                          <a:latin typeface="Calibri"/>
                        </a:rPr>
                        <a:t>27</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82880">
                <a:tc>
                  <a:txBody>
                    <a:bodyPr/>
                    <a:p>
                      <a:pPr algn="l" fontAlgn="b"/>
                      <a:r>
                        <a:rPr b="1" sz="1100" i="0" lang="en-US" strike="noStrike" u="none">
                          <a:solidFill>
                            <a:srgbClr val="000000"/>
                          </a:solidFill>
                          <a:latin typeface="Calibri"/>
                        </a:rPr>
                        <a:t>3434</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20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28</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p>
                      <a:pPr algn="l" fontAlgn="b"/>
                      <a:r>
                        <a:rPr b="0" sz="1100" i="0" lang="en-US" strike="noStrike" u="none">
                          <a:solidFill>
                            <a:srgbClr val="000000"/>
                          </a:solidFill>
                          <a:latin typeface="Calibri"/>
                        </a:rPr>
                        <a:t>Sharlene</a:t>
                      </a:r>
                    </a:p>
                  </a:txBody>
                  <a:tcPr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1100" i="0" lang="en-US" strike="noStrike" u="none">
                          <a:solidFill>
                            <a:srgbClr val="000000"/>
                          </a:solidFill>
                          <a:latin typeface="Calibri"/>
                        </a:rPr>
                        <a:t>20</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1100" i="0" lang="en-US" strike="noStrike" u="non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1100" i="0" lang="en-US" strike="noStrike" u="none">
                          <a:solidFill>
                            <a:srgbClr val="000000"/>
                          </a:solidFill>
                          <a:latin typeface="Calibri"/>
                        </a:rPr>
                        <a:t>28</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82880">
                <a:tc>
                  <a:txBody>
                    <a:bodyPr/>
                    <a:p>
                      <a:pPr algn="l" fontAlgn="b"/>
                      <a:r>
                        <a:rPr b="1" sz="1100" i="0" lang="en-US" strike="noStrike" u="none">
                          <a:solidFill>
                            <a:srgbClr val="000000"/>
                          </a:solidFill>
                          <a:latin typeface="Calibri"/>
                        </a:rPr>
                        <a:t>3440</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17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26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p>
                      <a:pPr algn="l" fontAlgn="b"/>
                      <a:r>
                        <a:rPr b="0" sz="1100" i="0" lang="en-US" strike="noStrike" u="none">
                          <a:solidFill>
                            <a:srgbClr val="000000"/>
                          </a:solidFill>
                          <a:latin typeface="Calibri"/>
                        </a:rPr>
                        <a:t>Xana</a:t>
                      </a:r>
                    </a:p>
                  </a:txBody>
                  <a:tcPr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1100" i="0" lang="en-US" strike="noStrike" u="none">
                          <a:solidFill>
                            <a:srgbClr val="000000"/>
                          </a:solidFill>
                          <a:latin typeface="Calibri"/>
                        </a:rPr>
                        <a:t>17</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1100" i="0" lang="en-US" strike="noStrike" u="non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c>
                  <a:txBody>
                    <a:bodyPr/>
                    <a:p>
                      <a:pPr algn="r" fontAlgn="b"/>
                      <a:r>
                        <a:rPr b="0" sz="1100" i="0" lang="en-US" strike="noStrike" u="none">
                          <a:solidFill>
                            <a:srgbClr val="000000"/>
                          </a:solidFill>
                          <a:latin typeface="Calibri"/>
                        </a:rPr>
                        <a:t>26</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tcPr>
                </a:tc>
              </a:tr>
              <a:tr h="182880">
                <a:tc>
                  <a:txBody>
                    <a:bodyPr/>
                    <a:p>
                      <a:pPr algn="l" fontAlgn="b"/>
                      <a:r>
                        <a:rPr b="1" sz="1100" i="0" lang="en-US" strike="noStrike" u="none">
                          <a:solidFill>
                            <a:srgbClr val="000000"/>
                          </a:solidFill>
                          <a:latin typeface="Calibri"/>
                        </a:rPr>
                        <a:t>3455</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16</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22</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p>
                      <a:pPr algn="r" fontAlgn="b"/>
                      <a:r>
                        <a:rPr b="1" sz="1100" i="0" lang="en-US" strike="noStrike" u="none">
                          <a:solidFill>
                            <a:srgbClr val="000000"/>
                          </a:solidFill>
                          <a:latin typeface="Calibri"/>
                        </a:rPr>
                        <a:t>21</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182880">
                <a:tc>
                  <a:txBody>
                    <a:bodyPr/>
                    <a:p>
                      <a:pPr algn="l" fontAlgn="b"/>
                      <a:r>
                        <a:rPr b="0" sz="1100" i="0" lang="en-US" strike="noStrike" u="none">
                          <a:solidFill>
                            <a:srgbClr val="000000"/>
                          </a:solidFill>
                          <a:latin typeface="Calibri"/>
                        </a:rPr>
                        <a:t>Charity</a:t>
                      </a:r>
                    </a:p>
                  </a:txBody>
                  <a:tcPr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p>
                      <a:pPr algn="r" fontAlgn="b"/>
                      <a:r>
                        <a:rPr b="0" sz="1100" i="0" lang="en-US" strike="noStrike" u="none">
                          <a:solidFill>
                            <a:srgbClr val="000000"/>
                          </a:solidFill>
                          <a:latin typeface="Calibri"/>
                        </a:rPr>
                        <a:t>16</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p>
                      <a:pPr algn="r" fontAlgn="b"/>
                      <a:r>
                        <a:rPr b="0" sz="1100" i="0" lang="en-US" strike="noStrike" u="none">
                          <a:solidFill>
                            <a:srgbClr val="000000"/>
                          </a:solidFill>
                          <a:latin typeface="Calibri"/>
                        </a:rPr>
                        <a:t>22</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c>
                  <a:txBody>
                    <a:bodyPr/>
                    <a:p>
                      <a:pPr algn="r" fontAlgn="b"/>
                      <a:r>
                        <a:rPr b="0" sz="1100" i="0" lang="en-US" strike="noStrike" u="none">
                          <a:solidFill>
                            <a:srgbClr val="000000"/>
                          </a:solidFill>
                          <a:latin typeface="Calibri"/>
                        </a:rPr>
                        <a:t>21</a:t>
                      </a:r>
                    </a:p>
                  </a:txBody>
                  <a:tcPr marL="0" marR="0" marT="0" marB="0" anchor="b">
                    <a:lnL>
                      <a:noFill/>
                    </a:lnL>
                    <a:lnR>
                      <a:noFill/>
                    </a:lnR>
                    <a:lnT w="6350" cap="flat" cmpd="sng" algn="ctr">
                      <a:solidFill>
                        <a:srgbClr val="8EAADC"/>
                      </a:solidFill>
                      <a:prstDash val="solid"/>
                      <a:round/>
                      <a:headEnd type="none" w="med" len="med"/>
                      <a:tailEnd type="none" w="med" len="med"/>
                    </a:lnT>
                    <a:lnB w="6350" cap="flat" cmpd="sng" algn="ctr">
                      <a:solidFill>
                        <a:srgbClr val="8EAADC"/>
                      </a:solidFill>
                      <a:prstDash val="solid"/>
                      <a:round/>
                      <a:headEnd type="none" w="med" len="med"/>
                      <a:tailEnd type="none" w="med" len="med"/>
                    </a:lnB>
                  </a:tcPr>
                </a:tc>
              </a:tr>
              <a:tr h="182880">
                <a:tc>
                  <a:txBody>
                    <a:bodyPr/>
                    <a:p>
                      <a:pPr algn="l" fontAlgn="b"/>
                      <a:r>
                        <a:rPr b="1" sz="1100" i="0" lang="en-US" strike="noStrike" u="none">
                          <a:solidFill>
                            <a:srgbClr val="000000"/>
                          </a:solidFill>
                          <a:latin typeface="Calibri"/>
                        </a:rPr>
                        <a:t>Grand Total</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solidFill>
                      <a:srgbClr val="D9E2F3"/>
                    </a:solidFill>
                  </a:tcPr>
                </a:tc>
                <a:tc>
                  <a:txBody>
                    <a:bodyPr/>
                    <a:p>
                      <a:pPr algn="r" fontAlgn="b"/>
                      <a:r>
                        <a:rPr b="1" sz="1100" i="0" lang="en-US" strike="noStrike" u="none">
                          <a:solidFill>
                            <a:srgbClr val="000000"/>
                          </a:solidFill>
                          <a:latin typeface="Calibri"/>
                        </a:rPr>
                        <a:t>111</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solidFill>
                      <a:srgbClr val="D9E2F3"/>
                    </a:solidFill>
                  </a:tcPr>
                </a:tc>
                <a:tc>
                  <a:txBody>
                    <a:bodyPr/>
                    <a:p>
                      <a:pPr algn="r" fontAlgn="b"/>
                      <a:r>
                        <a:rPr b="1" sz="1100" i="0" lang="en-US" strike="noStrike" u="none">
                          <a:solidFill>
                            <a:srgbClr val="000000"/>
                          </a:solidFill>
                          <a:latin typeface="Calibri"/>
                        </a:rPr>
                        <a:t>157</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solidFill>
                      <a:srgbClr val="D9E2F3"/>
                    </a:solidFill>
                  </a:tcPr>
                </a:tc>
                <a:tc>
                  <a:txBody>
                    <a:bodyPr/>
                    <a:p>
                      <a:pPr algn="r" fontAlgn="b"/>
                      <a:r>
                        <a:rPr b="1" dirty="0" sz="1100" i="0" lang="en-US" strike="noStrike" u="none">
                          <a:solidFill>
                            <a:srgbClr val="000000"/>
                          </a:solidFill>
                          <a:latin typeface="Calibri"/>
                        </a:rPr>
                        <a:t>141</a:t>
                      </a:r>
                    </a:p>
                  </a:txBody>
                  <a:tcPr marL="0" marR="0" marT="0" marB="0" anchor="b">
                    <a:lnL>
                      <a:noFill/>
                    </a:lnL>
                    <a:lnR>
                      <a:noFill/>
                    </a:lnR>
                    <a:lnT w="6350" cap="flat" cmpd="sng" algn="ctr">
                      <a:solidFill>
                        <a:srgbClr val="8EAADC"/>
                      </a:solidFill>
                      <a:prstDash val="solid"/>
                      <a:round/>
                      <a:headEnd type="none" w="med" len="med"/>
                      <a:tailEnd type="none" w="med" len="med"/>
                    </a:lnT>
                    <a:lnB>
                      <a:noFill/>
                      <a:headEnd type="none" w="med" len="med"/>
                      <a:tailEnd type="none" w="med" len="med"/>
                    </a:lnB>
                    <a:solidFill>
                      <a:srgbClr val="D9E2F3"/>
                    </a:solidFill>
                  </a:tcPr>
                </a:tc>
              </a:tr>
            </a:tbl>
          </a:graphicData>
        </a:graphic>
      </p:graphicFrame>
      <p:graphicFrame>
        <p:nvGraphicFramePr>
          <p:cNvPr id="4194307" name="Chart 2"/>
          <p:cNvGraphicFramePr>
            <a:graphicFrameLocks/>
          </p:cNvGraphicFramePr>
          <p:nvPr/>
        </p:nvGraphicFramePr>
        <p:xfrm>
          <a:off x="5410200" y="1752600"/>
          <a:ext cx="5661660" cy="3390900"/>
        </p:xfrm>
        <a:graphic>
          <a:graphicData uri="http://schemas.openxmlformats.org/drawingml/2006/chart">
            <c:chart xmlns:c="http://schemas.openxmlformats.org/drawingml/2006/chart" xmlns:r="http://schemas.openxmlformats.org/officeDocument/2006/relationships" r:id="rId1"/>
          </a:graphicData>
        </a:graphic>
      </p:graphicFrame>
      <p:sp>
        <p:nvSpPr>
          <p:cNvPr id="1048671" name="Title 1"/>
          <p:cNvSpPr txBox="1"/>
          <p:nvPr/>
        </p:nvSpPr>
        <p:spPr>
          <a:xfrm>
            <a:off x="914400" y="457200"/>
            <a:ext cx="7924800" cy="492443"/>
          </a:xfrm>
          <a:prstGeom prst="rect"/>
        </p:spPr>
        <p:txBody>
          <a:bodyPr bIns="0" lIns="0" rIns="0" tIns="0" wrap="square">
            <a:spAutoFit/>
          </a:bodyPr>
          <a:p>
            <a:pPr defTabSz="914400" eaLnBrk="1" fontAlgn="auto" hangingPunct="1" indent="0" latinLnBrk="0" lvl="0" marL="0" marR="0">
              <a:lnSpc>
                <a:spcPct val="100000"/>
              </a:lnSpc>
              <a:spcBef>
                <a:spcPts val="0"/>
              </a:spcBef>
              <a:spcAft>
                <a:spcPts val="0"/>
              </a:spcAft>
              <a:buClrTx/>
              <a:buSzTx/>
              <a:buFontTx/>
              <a:buNone/>
            </a:pPr>
            <a:r>
              <a:rPr dirty="0" sz="3200" kern="0" lang="en-IN" smtClean="0">
                <a:latin typeface="Trebuchet MS"/>
                <a:ea typeface="+mj-ea"/>
                <a:cs typeface="Trebuchet MS"/>
              </a:rPr>
              <a:t>Employees attendance less than 20 days. </a:t>
            </a:r>
            <a:endParaRPr baseline="0" cap="none" dirty="0" sz="3200" i="0" kern="0" kumimoji="0" lang="en-IN" noProof="0" normalizeH="0" spc="0" strike="noStrike" u="none">
              <a:ln>
                <a:noFill/>
              </a:ln>
              <a:solidFill>
                <a:schemeClr val="tx1"/>
              </a:solidFill>
              <a:effectLst/>
              <a:uLnTx/>
              <a:uFillTx/>
              <a:latin typeface="Trebuchet MS"/>
              <a:ea typeface="+mj-ea"/>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Sujita</cp:lastModifiedBy>
  <dcterms:created xsi:type="dcterms:W3CDTF">2024-03-29T04:07:22Z</dcterms:created>
  <dcterms:modified xsi:type="dcterms:W3CDTF">2024-09-02T11:36:08Z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40ed4e79d0bd4b20a764c9d1783c0f90</vt:lpwstr>
  </property>
</Properties>
</file>