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69" r:id="rId4"/>
    <p:sldId id="277" r:id="rId5"/>
    <p:sldId id="278" r:id="rId6"/>
    <p:sldId id="279" r:id="rId7"/>
    <p:sldId id="274" r:id="rId8"/>
    <p:sldId id="271" r:id="rId9"/>
    <p:sldId id="273" r:id="rId10"/>
    <p:sldId id="275" r:id="rId11"/>
    <p:sldId id="272" r:id="rId12"/>
    <p:sldId id="276" r:id="rId13"/>
    <p:sldId id="268" r:id="rId14"/>
    <p:sldId id="270" r:id="rId15"/>
    <p:sldId id="265" r:id="rId16"/>
    <p:sldId id="266"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2AFD9D-53D4-4181-87BC-D9293A53CF3D}" v="39" dt="2025-09-09T18:34:16.115"/>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95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48446B92-72D3-C687-CE75-1C6DF4C6C01A}"/>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ED57B0A4-21E0-585D-99A1-A77B8D274C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AE12884C-8874-58CC-582A-361CEA4AF5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0009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Viswateja06/Geolocation-based-Attendance-Tracking-Mobile-Applicatio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400" dirty="0">
                <a:solidFill>
                  <a:schemeClr val="tx1"/>
                </a:solidFill>
                <a:latin typeface="Cambria" panose="02040503050406030204" pitchFamily="18" charset="0"/>
                <a:ea typeface="Cambria" panose="02040503050406030204" pitchFamily="18" charset="0"/>
              </a:rPr>
              <a:t>Development of a Geolocation-based Attendance </a:t>
            </a:r>
            <a:br>
              <a:rPr lang="en-GB" sz="2400" dirty="0">
                <a:solidFill>
                  <a:schemeClr val="tx1"/>
                </a:solidFill>
                <a:latin typeface="Cambria" panose="02040503050406030204" pitchFamily="18" charset="0"/>
                <a:ea typeface="Cambria" panose="02040503050406030204" pitchFamily="18" charset="0"/>
              </a:rPr>
            </a:br>
            <a:r>
              <a:rPr lang="en-GB" sz="2400" dirty="0">
                <a:solidFill>
                  <a:schemeClr val="tx1"/>
                </a:solidFill>
                <a:latin typeface="Cambria" panose="02040503050406030204" pitchFamily="18" charset="0"/>
                <a:ea typeface="Cambria" panose="02040503050406030204" pitchFamily="18" charset="0"/>
              </a:rPr>
              <a:t>Tracking Mobile Application</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PSCS-337</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096000" y="2628651"/>
            <a:ext cx="5702710" cy="1905249"/>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IN" sz="1800" b="1"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0"/>
              </a:spcBef>
              <a:spcAft>
                <a:spcPts val="0"/>
              </a:spcAft>
              <a:buClr>
                <a:srgbClr val="17365D"/>
              </a:buClr>
              <a:buSzPts val="2000"/>
              <a:buFont typeface="Arial"/>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Sandeep Albert Mathias</a:t>
            </a:r>
            <a:endParaRPr lang="en-IN"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2399370338"/>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20221COM0054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Rangu Viswa Teja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20221COM0051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Sande Varalakshmi</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20221COM0112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Amilineni Poojitha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B</a:t>
            </a:r>
            <a:r>
              <a:rPr lang="en-US" sz="1800" b="1" dirty="0">
                <a:solidFill>
                  <a:schemeClr val="accent1"/>
                </a:solidFill>
                <a:latin typeface="Cambria" panose="02040503050406030204" pitchFamily="18" charset="0"/>
                <a:ea typeface="Cambria" panose="02040503050406030204" pitchFamily="18" charset="0"/>
                <a:cs typeface="Verdana"/>
                <a:sym typeface="Verdana"/>
              </a:rPr>
              <a:t>.Tech</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rgbClr val="FF0000"/>
                </a:solidFill>
                <a:latin typeface="Cambria" panose="02040503050406030204" pitchFamily="18" charset="0"/>
                <a:ea typeface="Cambria" panose="02040503050406030204" pitchFamily="18" charset="0"/>
                <a:cs typeface="Verdana"/>
                <a:sym typeface="Verdana"/>
              </a:rPr>
              <a:t>Dr. Pallavi R</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i="0" u="none" strike="noStrike" cap="none" dirty="0">
                <a:solidFill>
                  <a:srgbClr val="FF0000"/>
                </a:solidFill>
                <a:latin typeface="Cambria" panose="02040503050406030204" pitchFamily="18" charset="0"/>
                <a:ea typeface="Cambria" panose="02040503050406030204" pitchFamily="18" charset="0"/>
                <a:cs typeface="Verdana"/>
                <a:sym typeface="Verdana"/>
              </a:rPr>
              <a:t>Ms</a:t>
            </a:r>
            <a:r>
              <a:rPr lang="en-US" sz="1800" b="1" dirty="0">
                <a:solidFill>
                  <a:srgbClr val="FF0000"/>
                </a:solidFill>
                <a:latin typeface="Cambria" panose="02040503050406030204" pitchFamily="18" charset="0"/>
                <a:ea typeface="Cambria" panose="02040503050406030204" pitchFamily="18" charset="0"/>
                <a:cs typeface="Verdana"/>
                <a:sym typeface="Verdana"/>
              </a:rPr>
              <a:t>. Benitha Christinal J</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Geetha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37255265-179F-E36F-94F4-A9CF1C8B38FC}"/>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2AF5BF2C-FAD6-F2BB-475A-C1712526DCFA}"/>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Architecture Diagram</a:t>
            </a:r>
          </a:p>
        </p:txBody>
      </p:sp>
      <p:sp>
        <p:nvSpPr>
          <p:cNvPr id="115" name="Google Shape;115;p17">
            <a:extLst>
              <a:ext uri="{FF2B5EF4-FFF2-40B4-BE49-F238E27FC236}">
                <a16:creationId xmlns:a16="http://schemas.microsoft.com/office/drawing/2014/main" id="{336C4602-E24F-3AE8-A334-72193E12FC24}"/>
              </a:ext>
            </a:extLst>
          </p:cNvPr>
          <p:cNvSpPr txBox="1">
            <a:spLocks noGrp="1"/>
          </p:cNvSpPr>
          <p:nvPr>
            <p:ph type="body" idx="1"/>
          </p:nvPr>
        </p:nvSpPr>
        <p:spPr>
          <a:xfrm>
            <a:off x="979948" y="1129480"/>
            <a:ext cx="10668000" cy="514828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pic>
        <p:nvPicPr>
          <p:cNvPr id="1026" name="Picture 2" descr="Architecture diagram for Geolocation-based Attendance Tracking System">
            <a:extLst>
              <a:ext uri="{FF2B5EF4-FFF2-40B4-BE49-F238E27FC236}">
                <a16:creationId xmlns:a16="http://schemas.microsoft.com/office/drawing/2014/main" id="{42CE30AB-82BA-FD76-3D22-AE5F499DE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7447" y="963133"/>
            <a:ext cx="4953001" cy="5148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675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a:lnSpc>
                <a:spcPct val="200000"/>
              </a:lnSpc>
            </a:pPr>
            <a:r>
              <a:rPr lang="en-US" sz="3600" dirty="0">
                <a:latin typeface="Cambria" panose="02040503050406030204" pitchFamily="18" charset="0"/>
                <a:ea typeface="Cambria" panose="02040503050406030204" pitchFamily="18" charset="0"/>
              </a:rPr>
              <a:t>Modules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Autofit/>
          </a:bodyPr>
          <a:lstStyle/>
          <a:p>
            <a:r>
              <a:rPr lang="en-US" dirty="0">
                <a:latin typeface="Calibri" panose="020F0502020204030204" pitchFamily="34" charset="0"/>
                <a:ea typeface="Calibri" panose="020F0502020204030204" pitchFamily="34" charset="0"/>
                <a:cs typeface="Calibri" panose="020F0502020204030204" pitchFamily="34" charset="0"/>
              </a:rPr>
              <a:t>User authentication and registration.</a:t>
            </a:r>
          </a:p>
          <a:p>
            <a:r>
              <a:rPr lang="en-US" dirty="0">
                <a:latin typeface="Calibri" panose="020F0502020204030204" pitchFamily="34" charset="0"/>
                <a:ea typeface="Calibri" panose="020F0502020204030204" pitchFamily="34" charset="0"/>
                <a:cs typeface="Calibri" panose="020F0502020204030204" pitchFamily="34" charset="0"/>
              </a:rPr>
              <a:t>GPS location tracking and geofencing.</a:t>
            </a:r>
          </a:p>
          <a:p>
            <a:r>
              <a:rPr lang="en-US" dirty="0">
                <a:latin typeface="Calibri" panose="020F0502020204030204" pitchFamily="34" charset="0"/>
                <a:ea typeface="Calibri" panose="020F0502020204030204" pitchFamily="34" charset="0"/>
                <a:cs typeface="Calibri" panose="020F0502020204030204" pitchFamily="34" charset="0"/>
              </a:rPr>
              <a:t>Attendance marking and validation.</a:t>
            </a:r>
          </a:p>
          <a:p>
            <a:r>
              <a:rPr lang="en-US" dirty="0">
                <a:latin typeface="Calibri" panose="020F0502020204030204" pitchFamily="34" charset="0"/>
                <a:ea typeface="Calibri" panose="020F0502020204030204" pitchFamily="34" charset="0"/>
                <a:cs typeface="Calibri" panose="020F0502020204030204" pitchFamily="34" charset="0"/>
              </a:rPr>
              <a:t>Admin dashboard for reports and absentee management.</a:t>
            </a:r>
          </a:p>
          <a:p>
            <a:r>
              <a:rPr lang="en-US" dirty="0">
                <a:latin typeface="Calibri" panose="020F0502020204030204" pitchFamily="34" charset="0"/>
                <a:ea typeface="Calibri" panose="020F0502020204030204" pitchFamily="34" charset="0"/>
                <a:cs typeface="Calibri" panose="020F0502020204030204" pitchFamily="34" charset="0"/>
              </a:rPr>
              <a:t>Data security and privacy controls.</a:t>
            </a:r>
          </a:p>
        </p:txBody>
      </p:sp>
    </p:spTree>
    <p:extLst>
      <p:ext uri="{BB962C8B-B14F-4D97-AF65-F5344CB8AC3E}">
        <p14:creationId xmlns:p14="http://schemas.microsoft.com/office/powerpoint/2010/main" val="333883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74E8-163E-4E1B-7CEE-F4EDAC86C13E}"/>
              </a:ext>
            </a:extLst>
          </p:cNvPr>
          <p:cNvSpPr>
            <a:spLocks noGrp="1"/>
          </p:cNvSpPr>
          <p:nvPr>
            <p:ph type="title"/>
          </p:nvPr>
        </p:nvSpPr>
        <p:spPr/>
        <p:txBody>
          <a:bodyPr/>
          <a:lstStyle/>
          <a:p>
            <a:r>
              <a:rPr lang="en-IN" sz="3600" dirty="0">
                <a:latin typeface="Cambria" panose="02040503050406030204" pitchFamily="18" charset="0"/>
                <a:ea typeface="Cambria" panose="02040503050406030204" pitchFamily="18" charset="0"/>
              </a:rPr>
              <a:t>Hardware and Software Details</a:t>
            </a:r>
          </a:p>
        </p:txBody>
      </p:sp>
      <p:sp>
        <p:nvSpPr>
          <p:cNvPr id="3" name="Text Placeholder 2">
            <a:extLst>
              <a:ext uri="{FF2B5EF4-FFF2-40B4-BE49-F238E27FC236}">
                <a16:creationId xmlns:a16="http://schemas.microsoft.com/office/drawing/2014/main" id="{E6886AB1-2CA3-2CB5-C232-DF9B155689A2}"/>
              </a:ext>
            </a:extLst>
          </p:cNvPr>
          <p:cNvSpPr>
            <a:spLocks noGrp="1"/>
          </p:cNvSpPr>
          <p:nvPr>
            <p:ph type="body" idx="1"/>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Smartphones (Android/iOS) as client devices.</a:t>
            </a:r>
          </a:p>
          <a:p>
            <a:r>
              <a:rPr lang="en-IN" dirty="0">
                <a:latin typeface="Calibri" panose="020F0502020204030204" pitchFamily="34" charset="0"/>
                <a:ea typeface="Calibri" panose="020F0502020204030204" pitchFamily="34" charset="0"/>
                <a:cs typeface="Calibri" panose="020F0502020204030204" pitchFamily="34" charset="0"/>
              </a:rPr>
              <a:t>Backend server supporting database and API services.</a:t>
            </a:r>
          </a:p>
          <a:p>
            <a:r>
              <a:rPr lang="en-IN" dirty="0">
                <a:latin typeface="Calibri" panose="020F0502020204030204" pitchFamily="34" charset="0"/>
                <a:ea typeface="Calibri" panose="020F0502020204030204" pitchFamily="34" charset="0"/>
                <a:cs typeface="Calibri" panose="020F0502020204030204" pitchFamily="34" charset="0"/>
              </a:rPr>
              <a:t>Usage of GPS, geofencing APIs, secure authentication protocols.</a:t>
            </a:r>
          </a:p>
          <a:p>
            <a:r>
              <a:rPr lang="en-IN" dirty="0">
                <a:latin typeface="Calibri" panose="020F0502020204030204" pitchFamily="34" charset="0"/>
                <a:ea typeface="Calibri" panose="020F0502020204030204" pitchFamily="34" charset="0"/>
                <a:cs typeface="Calibri" panose="020F0502020204030204" pitchFamily="34" charset="0"/>
              </a:rPr>
              <a:t>Admin workstation for management and monitoring.</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5306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https://github.com/Viswateja06/Geolocation-based-Attendance-Tracking-Mobile-Application</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pic>
        <p:nvPicPr>
          <p:cNvPr id="3" name="Online Gantt 20250908.pdf" descr="Online Gantt 20250908.pdf">
            <a:extLst>
              <a:ext uri="{FF2B5EF4-FFF2-40B4-BE49-F238E27FC236}">
                <a16:creationId xmlns:a16="http://schemas.microsoft.com/office/drawing/2014/main" id="{64700E9D-1D65-3534-0686-202980C7C83D}"/>
              </a:ext>
            </a:extLst>
          </p:cNvPr>
          <p:cNvPicPr>
            <a:picLocks noChangeAspect="1"/>
          </p:cNvPicPr>
          <p:nvPr/>
        </p:nvPicPr>
        <p:blipFill>
          <a:blip r:embed="rId3"/>
          <a:stretch>
            <a:fillRect/>
          </a:stretch>
        </p:blipFill>
        <p:spPr>
          <a:xfrm>
            <a:off x="871621" y="1928036"/>
            <a:ext cx="10550358" cy="2629201"/>
          </a:xfrm>
          <a:prstGeom prst="rect">
            <a:avLst/>
          </a:prstGeom>
          <a:ln w="12700">
            <a:miter lim="400000"/>
          </a:ln>
        </p:spPr>
      </p:pic>
      <p:graphicFrame>
        <p:nvGraphicFramePr>
          <p:cNvPr id="5" name="Table 4">
            <a:extLst>
              <a:ext uri="{FF2B5EF4-FFF2-40B4-BE49-F238E27FC236}">
                <a16:creationId xmlns:a16="http://schemas.microsoft.com/office/drawing/2014/main" id="{CCC89592-C132-32C4-DF48-C3651572DEB5}"/>
              </a:ext>
            </a:extLst>
          </p:cNvPr>
          <p:cNvGraphicFramePr>
            <a:graphicFrameLocks noGrp="1"/>
          </p:cNvGraphicFramePr>
          <p:nvPr>
            <p:extLst>
              <p:ext uri="{D42A27DB-BD31-4B8C-83A1-F6EECF244321}">
                <p14:modId xmlns:p14="http://schemas.microsoft.com/office/powerpoint/2010/main" val="1905044488"/>
              </p:ext>
            </p:extLst>
          </p:nvPr>
        </p:nvGraphicFramePr>
        <p:xfrm>
          <a:off x="871620" y="1928036"/>
          <a:ext cx="3327000" cy="2453466"/>
        </p:xfrm>
        <a:graphic>
          <a:graphicData uri="http://schemas.openxmlformats.org/drawingml/2006/table">
            <a:tbl>
              <a:tblPr firstRow="1" bandRow="1"/>
              <a:tblGrid>
                <a:gridCol w="555905">
                  <a:extLst>
                    <a:ext uri="{9D8B030D-6E8A-4147-A177-3AD203B41FA5}">
                      <a16:colId xmlns:a16="http://schemas.microsoft.com/office/drawing/2014/main" val="309845949"/>
                    </a:ext>
                  </a:extLst>
                </a:gridCol>
                <a:gridCol w="2771095">
                  <a:extLst>
                    <a:ext uri="{9D8B030D-6E8A-4147-A177-3AD203B41FA5}">
                      <a16:colId xmlns:a16="http://schemas.microsoft.com/office/drawing/2014/main" val="1203570591"/>
                    </a:ext>
                  </a:extLst>
                </a:gridCol>
              </a:tblGrid>
              <a:tr h="408911">
                <a:tc>
                  <a:txBody>
                    <a:bodyPr/>
                    <a:lstStyle/>
                    <a:p>
                      <a:endParaRPr lang="en-IN"/>
                    </a:p>
                  </a:txBody>
                  <a:tcPr/>
                </a:tc>
                <a:tc>
                  <a:txBody>
                    <a:bodyPr/>
                    <a:lstStyle/>
                    <a:p>
                      <a:endParaRPr lang="en-IN" dirty="0"/>
                    </a:p>
                  </a:txBody>
                  <a:tcPr/>
                </a:tc>
                <a:extLst>
                  <a:ext uri="{0D108BD9-81ED-4DB2-BD59-A6C34878D82A}">
                    <a16:rowId xmlns:a16="http://schemas.microsoft.com/office/drawing/2014/main" val="2852600037"/>
                  </a:ext>
                </a:extLst>
              </a:tr>
              <a:tr h="408911">
                <a:tc>
                  <a:txBody>
                    <a:bodyPr/>
                    <a:lstStyle/>
                    <a:p>
                      <a:r>
                        <a:rPr lang="en-IN" sz="1000" dirty="0"/>
                        <a:t>1</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sz="1000" b="0" i="0" u="none" strike="noStrike" cap="none" dirty="0">
                          <a:solidFill>
                            <a:schemeClr val="tx1"/>
                          </a:solidFill>
                          <a:effectLst/>
                          <a:latin typeface="+mn-lt"/>
                          <a:ea typeface="+mn-ea"/>
                          <a:cs typeface="+mn-cs"/>
                          <a:sym typeface="Arial"/>
                        </a:rPr>
                        <a:t>Requirement Analysis and Planning</a:t>
                      </a:r>
                      <a:endParaRPr lang="en-IN" sz="10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628649381"/>
                  </a:ext>
                </a:extLst>
              </a:tr>
              <a:tr h="408911">
                <a:tc>
                  <a:txBody>
                    <a:bodyPr/>
                    <a:lstStyle/>
                    <a:p>
                      <a:r>
                        <a:rPr lang="en-IN" sz="1000" dirty="0"/>
                        <a:t>2</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sz="1000" b="0" i="0" u="none" strike="noStrike" cap="none" dirty="0">
                          <a:solidFill>
                            <a:schemeClr val="tx1"/>
                          </a:solidFill>
                          <a:effectLst/>
                          <a:latin typeface="+mn-lt"/>
                          <a:ea typeface="+mn-ea"/>
                          <a:cs typeface="+mn-cs"/>
                          <a:sym typeface="Arial"/>
                        </a:rPr>
                        <a:t>Design and Architecture Development</a:t>
                      </a:r>
                      <a:endParaRPr lang="en-IN" sz="10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766116449"/>
                  </a:ext>
                </a:extLst>
              </a:tr>
              <a:tr h="408911">
                <a:tc>
                  <a:txBody>
                    <a:bodyPr/>
                    <a:lstStyle/>
                    <a:p>
                      <a:r>
                        <a:rPr lang="en-IN" sz="1000" dirty="0"/>
                        <a:t>3</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sz="1000" b="0" i="0" u="none" strike="noStrike" cap="none" dirty="0">
                          <a:solidFill>
                            <a:schemeClr val="tx1"/>
                          </a:solidFill>
                          <a:effectLst/>
                          <a:latin typeface="+mn-lt"/>
                          <a:ea typeface="+mn-ea"/>
                          <a:cs typeface="+mn-cs"/>
                          <a:sym typeface="Arial"/>
                        </a:rPr>
                        <a:t>Implementation and Integration</a:t>
                      </a:r>
                      <a:endParaRPr lang="en-IN" sz="10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569884813"/>
                  </a:ext>
                </a:extLst>
              </a:tr>
              <a:tr h="408911">
                <a:tc>
                  <a:txBody>
                    <a:bodyPr/>
                    <a:lstStyle/>
                    <a:p>
                      <a:r>
                        <a:rPr lang="en-IN" sz="1000" dirty="0"/>
                        <a:t>4</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sz="1000" b="0" i="0" u="none" strike="noStrike" cap="none" dirty="0">
                          <a:solidFill>
                            <a:schemeClr val="tx1"/>
                          </a:solidFill>
                          <a:effectLst/>
                          <a:latin typeface="+mn-lt"/>
                          <a:ea typeface="+mn-ea"/>
                          <a:cs typeface="+mn-cs"/>
                          <a:sym typeface="Arial"/>
                        </a:rPr>
                        <a:t>Testing, Validation, and Optimization</a:t>
                      </a:r>
                      <a:endParaRPr lang="en-IN" sz="10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362916076"/>
                  </a:ext>
                </a:extLst>
              </a:tr>
              <a:tr h="408911">
                <a:tc>
                  <a:txBody>
                    <a:bodyPr/>
                    <a:lstStyle/>
                    <a:p>
                      <a:r>
                        <a:rPr lang="en-IN" sz="1000" dirty="0"/>
                        <a:t>5</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sz="1000" b="0" i="0" u="none" strike="noStrike" cap="none" dirty="0">
                          <a:solidFill>
                            <a:schemeClr val="tx1"/>
                          </a:solidFill>
                          <a:effectLst/>
                          <a:latin typeface="+mn-lt"/>
                          <a:ea typeface="+mn-ea"/>
                          <a:cs typeface="+mn-cs"/>
                          <a:sym typeface="Arial"/>
                        </a:rPr>
                        <a:t>Deployment, Maintenance, and Enhancement</a:t>
                      </a:r>
                      <a:endParaRPr lang="en-IN" sz="10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667850733"/>
                  </a:ext>
                </a:extLst>
              </a:tr>
            </a:tbl>
          </a:graphicData>
        </a:graphic>
      </p:graphicFrame>
    </p:spTree>
    <p:extLst>
      <p:ext uri="{BB962C8B-B14F-4D97-AF65-F5344CB8AC3E}">
        <p14:creationId xmlns:p14="http://schemas.microsoft.com/office/powerpoint/2010/main" val="47989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endParaRPr lang="en-US" dirty="0">
              <a:latin typeface="Cambria" panose="02040503050406030204" pitchFamily="18" charset="0"/>
              <a:ea typeface="Cambria" panose="02040503050406030204" pitchFamily="18" charset="0"/>
            </a:endParaRPr>
          </a:p>
          <a:p>
            <a:pPr marL="609600" lvl="1" indent="0">
              <a:spcBef>
                <a:spcPts val="0"/>
              </a:spcBef>
              <a:buNone/>
            </a:pPr>
            <a:r>
              <a:rPr lang="en-US" dirty="0"/>
              <a:t>[1]. Yoganathan, N. S., Raviteja, S., Sathyanarayanan, R., &amp; Anup Kumar, N. K. R. ( 2021 ). Location Based Smart Attendance System Using GPS. Annals of the Romanian Society for Cell Biology, 4510–4516.</a:t>
            </a:r>
          </a:p>
          <a:p>
            <a:pPr marL="609600" lvl="1" indent="0">
              <a:spcBef>
                <a:spcPts val="0"/>
              </a:spcBef>
              <a:buNone/>
            </a:pPr>
            <a:endParaRPr lang="en-US" dirty="0">
              <a:latin typeface="Cambria" panose="02040503050406030204" pitchFamily="18" charset="0"/>
              <a:ea typeface="Cambria" panose="02040503050406030204" pitchFamily="18" charset="0"/>
            </a:endParaRPr>
          </a:p>
          <a:p>
            <a:pPr marL="609600" lvl="1" indent="0">
              <a:spcBef>
                <a:spcPts val="0"/>
              </a:spcBef>
              <a:buNone/>
            </a:pPr>
            <a:r>
              <a:rPr lang="en-US" dirty="0"/>
              <a:t>[2]. Ali, A., </a:t>
            </a:r>
            <a:r>
              <a:rPr lang="en-US" dirty="0" err="1"/>
              <a:t>Koondhar</a:t>
            </a:r>
            <a:r>
              <a:rPr lang="en-US" dirty="0"/>
              <a:t>, M. Y., Depar, M. H., Maher, Z. A., Rind, M. M., &amp; Shah, A. ( 2021 ). Framework for Location Based Attendance System by Using Fourth Industrial Revolution (4IR) Technologies. International Journal, 10 ( 3 ).</a:t>
            </a:r>
            <a:endParaRPr lang="en-US"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914400"/>
            <a:ext cx="10668000" cy="5427405"/>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Abstract</a:t>
            </a:r>
          </a:p>
          <a:p>
            <a:pPr marL="495300" indent="-342900" algn="just">
              <a:lnSpc>
                <a:spcPct val="200000"/>
              </a:lnSpc>
              <a:spcBef>
                <a:spcPts val="0"/>
              </a:spcBef>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Literature Survey</a:t>
            </a:r>
          </a:p>
          <a:p>
            <a:pPr marL="495300" indent="-342900" algn="just">
              <a:lnSpc>
                <a:spcPct val="200000"/>
              </a:lnSpc>
              <a:spcBef>
                <a:spcPts val="0"/>
              </a:spcBef>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Objectives</a:t>
            </a:r>
          </a:p>
          <a:p>
            <a:pPr marL="495300" lvl="0" indent="-342900" algn="just">
              <a:lnSpc>
                <a:spcPct val="200000"/>
              </a:lnSpc>
              <a:spcBef>
                <a:spcPts val="0"/>
              </a:spcBef>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Existing Methods and Drawbacks</a:t>
            </a:r>
          </a:p>
          <a:p>
            <a:pPr marL="495300" lvl="0" indent="-342900" algn="just">
              <a:lnSpc>
                <a:spcPct val="200000"/>
              </a:lnSpc>
              <a:spcBef>
                <a:spcPts val="0"/>
              </a:spcBef>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Proposed Methods and Feasibility Study</a:t>
            </a:r>
          </a:p>
          <a:p>
            <a:pPr marL="495300" lvl="0" indent="-342900" algn="just">
              <a:lnSpc>
                <a:spcPct val="200000"/>
              </a:lnSpc>
              <a:spcBef>
                <a:spcPts val="0"/>
              </a:spcBef>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Architecture Diagram</a:t>
            </a:r>
          </a:p>
          <a:p>
            <a:pPr marL="495300" lvl="0" indent="-342900" algn="just">
              <a:lnSpc>
                <a:spcPct val="200000"/>
              </a:lnSpc>
              <a:spcBef>
                <a:spcPts val="0"/>
              </a:spcBef>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Modules</a:t>
            </a:r>
          </a:p>
          <a:p>
            <a:pPr marL="495300" lvl="0" indent="-342900" algn="just">
              <a:lnSpc>
                <a:spcPct val="200000"/>
              </a:lnSpc>
              <a:spcBef>
                <a:spcPts val="0"/>
              </a:spcBef>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Hardware and Software Details</a:t>
            </a:r>
          </a:p>
          <a:p>
            <a:pPr marL="495300" indent="-342900" algn="just">
              <a:lnSpc>
                <a:spcPct val="200000"/>
              </a:lnSpc>
              <a:spcBef>
                <a:spcPts val="0"/>
              </a:spcBef>
              <a:buFont typeface="Arial" panose="020B0604020202020204" pitchFamily="34" charset="0"/>
              <a:buChar char="•"/>
            </a:pPr>
            <a:r>
              <a:rPr lang="en-US" sz="1400" dirty="0" err="1">
                <a:latin typeface="Calibri" panose="020F0502020204030204" pitchFamily="34" charset="0"/>
                <a:ea typeface="Calibri" panose="020F0502020204030204" pitchFamily="34" charset="0"/>
                <a:cs typeface="Calibri" panose="020F0502020204030204" pitchFamily="34" charset="0"/>
              </a:rPr>
              <a:t>Git</a:t>
            </a:r>
            <a:r>
              <a:rPr lang="en-US" sz="1400" dirty="0">
                <a:latin typeface="Calibri" panose="020F0502020204030204" pitchFamily="34" charset="0"/>
                <a:ea typeface="Calibri" panose="020F0502020204030204" pitchFamily="34" charset="0"/>
                <a:cs typeface="Calibri" panose="020F0502020204030204" pitchFamily="34" charset="0"/>
              </a:rPr>
              <a:t>-hub Link</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Timeline of the Project</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1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IN" dirty="0">
                <a:latin typeface="Cambria" panose="02040503050406030204" pitchFamily="18" charset="0"/>
                <a:ea typeface="Cambria" panose="02040503050406030204" pitchFamily="18" charset="0"/>
              </a:rPr>
              <a:t>Abstract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lnSpcReduction="10000"/>
          </a:bodyPr>
          <a:lstStyle/>
          <a:p>
            <a:pPr marL="342900" lvl="0" indent="-190500" algn="just">
              <a:spcBef>
                <a:spcPts val="0"/>
              </a:spcBef>
              <a:buNone/>
            </a:pPr>
            <a:r>
              <a:rPr lang="en-US" dirty="0">
                <a:latin typeface="Calibri" panose="020F0502020204030204" pitchFamily="34" charset="0"/>
                <a:ea typeface="Calibri" panose="020F0502020204030204" pitchFamily="34" charset="0"/>
                <a:cs typeface="Calibri" panose="020F0502020204030204" pitchFamily="34" charset="0"/>
              </a:rPr>
              <a:t>   This project aims to develop a modern, automated attendance tracking mobile application leveraging geolocation technology, specifically GPS and geofencing, to address the limitations of traditional attendance methods such as manual registers and biometric devices that are prone to errors, tampering, and inefficiency. The primary objective is to automate real-time attendance authentication by detecting user presence within predefined virtual boundaries, thereby minimizing manual intervention, reducing fraudulent entries, and enhancing accuracy. The approach involves continuous GPS location detection combined with geofencing to ensure attendance is marked only within authorized zones, supported by a secure admin dashboard for data analytics, reporting, and absentee management. The system emphasizes privacy and data security compliance while being scalable and adaptable for varied organizational needs, with future potential for integration of multi-technology enhancements such as BLE beacons and AI-assisted features.</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5B30-66CE-D089-195C-0A169E7EBDA9}"/>
              </a:ext>
            </a:extLst>
          </p:cNvPr>
          <p:cNvSpPr>
            <a:spLocks noGrp="1"/>
          </p:cNvSpPr>
          <p:nvPr>
            <p:ph type="title"/>
          </p:nvPr>
        </p:nvSpPr>
        <p:spPr>
          <a:xfrm>
            <a:off x="681790" y="274499"/>
            <a:ext cx="10668000" cy="487500"/>
          </a:xfrm>
        </p:spPr>
        <p:txBody>
          <a:bodyPr/>
          <a:lstStyle/>
          <a:p>
            <a:r>
              <a:rPr lang="en-IN" sz="3400" dirty="0">
                <a:latin typeface="Cambria" panose="02040503050406030204" pitchFamily="18" charset="0"/>
                <a:ea typeface="Cambria" panose="02040503050406030204" pitchFamily="18" charset="0"/>
              </a:rPr>
              <a:t>Literature Survey</a:t>
            </a:r>
          </a:p>
        </p:txBody>
      </p:sp>
      <p:sp>
        <p:nvSpPr>
          <p:cNvPr id="3" name="Text Placeholder 2">
            <a:extLst>
              <a:ext uri="{FF2B5EF4-FFF2-40B4-BE49-F238E27FC236}">
                <a16:creationId xmlns:a16="http://schemas.microsoft.com/office/drawing/2014/main" id="{25666BDC-298E-8A09-CE2C-B2AE958BB7B5}"/>
              </a:ext>
            </a:extLst>
          </p:cNvPr>
          <p:cNvSpPr>
            <a:spLocks noGrp="1"/>
          </p:cNvSpPr>
          <p:nvPr>
            <p:ph type="body" idx="1"/>
          </p:nvPr>
        </p:nvSpPr>
        <p:spPr>
          <a:xfrm>
            <a:off x="681790" y="1058779"/>
            <a:ext cx="11109158" cy="5037222"/>
          </a:xfrm>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Mane et al. (2025) proposed a geofencing-based employee attendance and tracking system integrating GPS and face-tracking cameras to prevent buddy punching and inaccurate time tracking. The system includes real-time monitoring, AI analytics for productivity assessment, and offline functionality for uninterrupted operation.</a:t>
            </a:r>
          </a:p>
          <a:p>
            <a:r>
              <a:rPr lang="en-US" dirty="0">
                <a:latin typeface="Calibri" panose="020F0502020204030204" pitchFamily="34" charset="0"/>
                <a:ea typeface="Calibri" panose="020F0502020204030204" pitchFamily="34" charset="0"/>
                <a:cs typeface="Calibri" panose="020F0502020204030204" pitchFamily="34" charset="0"/>
              </a:rPr>
              <a:t>Yoganathan et al. (2021) developed a location-based smart attendance system using GPS, focused on automating attendance marking within geofenced areas to improve accuracy and reduce fraud in educational settings.</a:t>
            </a:r>
          </a:p>
          <a:p>
            <a:r>
              <a:rPr lang="en-US" dirty="0">
                <a:latin typeface="Calibri" panose="020F0502020204030204" pitchFamily="34" charset="0"/>
                <a:ea typeface="Calibri" panose="020F0502020204030204" pitchFamily="34" charset="0"/>
                <a:cs typeface="Calibri" panose="020F0502020204030204" pitchFamily="34" charset="0"/>
              </a:rPr>
              <a:t>Ali et al. (2021) proposed a framework leveraging Fourth Industrial Revolution (4IR) technologies for location-based attendance, emphasizing scalability, data security, and seamless integration with payroll systems.</a:t>
            </a:r>
          </a:p>
          <a:p>
            <a:r>
              <a:rPr lang="en-US" dirty="0" err="1">
                <a:latin typeface="Calibri" panose="020F0502020204030204" pitchFamily="34" charset="0"/>
                <a:ea typeface="Calibri" panose="020F0502020204030204" pitchFamily="34" charset="0"/>
                <a:cs typeface="Calibri" panose="020F0502020204030204" pitchFamily="34" charset="0"/>
              </a:rPr>
              <a:t>Alagasan</a:t>
            </a:r>
            <a:r>
              <a:rPr lang="en-US" dirty="0">
                <a:latin typeface="Calibri" panose="020F0502020204030204" pitchFamily="34" charset="0"/>
                <a:ea typeface="Calibri" panose="020F0502020204030204" pitchFamily="34" charset="0"/>
                <a:cs typeface="Calibri" panose="020F0502020204030204" pitchFamily="34" charset="0"/>
              </a:rPr>
              <a:t> et al. (2021) reviewed advancements in attendance and monitoring systems, highlighting the improvements brought by IoT and geolocation technologies toward reliable, remote-capable attendance management.</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87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A18F-3A96-D619-B4BA-46371467F8FC}"/>
              </a:ext>
            </a:extLst>
          </p:cNvPr>
          <p:cNvSpPr>
            <a:spLocks noGrp="1"/>
          </p:cNvSpPr>
          <p:nvPr>
            <p:ph type="title"/>
          </p:nvPr>
        </p:nvSpPr>
        <p:spPr/>
        <p:txBody>
          <a:bodyPr/>
          <a:lstStyle/>
          <a:p>
            <a:r>
              <a:rPr lang="en-IN" sz="3400" dirty="0">
                <a:latin typeface="Cambria" panose="02040503050406030204" pitchFamily="18" charset="0"/>
                <a:ea typeface="Cambria" panose="02040503050406030204" pitchFamily="18" charset="0"/>
              </a:rPr>
              <a:t>Literature Survey</a:t>
            </a:r>
          </a:p>
        </p:txBody>
      </p:sp>
      <p:sp>
        <p:nvSpPr>
          <p:cNvPr id="3" name="Text Placeholder 2">
            <a:extLst>
              <a:ext uri="{FF2B5EF4-FFF2-40B4-BE49-F238E27FC236}">
                <a16:creationId xmlns:a16="http://schemas.microsoft.com/office/drawing/2014/main" id="{31D1976A-597B-9263-EE13-F99E08A6ABEF}"/>
              </a:ext>
            </a:extLst>
          </p:cNvPr>
          <p:cNvSpPr>
            <a:spLocks noGrp="1"/>
          </p:cNvSpPr>
          <p:nvPr>
            <p:ph type="body" idx="1"/>
          </p:nvPr>
        </p:nvSpPr>
        <p:spPr/>
        <p:txBody>
          <a:bodyPr>
            <a:normAutofit lnSpcReduction="10000"/>
          </a:bodyPr>
          <a:lstStyle/>
          <a:p>
            <a:r>
              <a:rPr lang="en-US" dirty="0">
                <a:latin typeface="Calibri" panose="020F0502020204030204" pitchFamily="34" charset="0"/>
                <a:ea typeface="Calibri" panose="020F0502020204030204" pitchFamily="34" charset="0"/>
                <a:cs typeface="Calibri" panose="020F0502020204030204" pitchFamily="34" charset="0"/>
              </a:rPr>
              <a:t>Bharathy et al. (2021) designed a smart attendance monitoring system combining IoT and RFID, pointing out the challenges of conventional methods and introducing smart tech to enhance accuracy and reduce manual intervention.</a:t>
            </a:r>
          </a:p>
          <a:p>
            <a:r>
              <a:rPr lang="en-US" dirty="0" err="1">
                <a:latin typeface="Calibri" panose="020F0502020204030204" pitchFamily="34" charset="0"/>
                <a:ea typeface="Calibri" panose="020F0502020204030204" pitchFamily="34" charset="0"/>
                <a:cs typeface="Calibri" panose="020F0502020204030204" pitchFamily="34" charset="0"/>
              </a:rPr>
              <a:t>Baharin</a:t>
            </a:r>
            <a:r>
              <a:rPr lang="en-US" dirty="0">
                <a:latin typeface="Calibri" panose="020F0502020204030204" pitchFamily="34" charset="0"/>
                <a:ea typeface="Calibri" panose="020F0502020204030204" pitchFamily="34" charset="0"/>
                <a:cs typeface="Calibri" panose="020F0502020204030204" pitchFamily="34" charset="0"/>
              </a:rPr>
              <a:t> et al. (2020) used Bluetooth smart location-based techniques for student absenteeism monitoring, revealing indoor location tracking as a persistent challenge mitigated by hybrid location strategies.</a:t>
            </a:r>
          </a:p>
          <a:p>
            <a:r>
              <a:rPr lang="en-US" dirty="0">
                <a:latin typeface="Calibri" panose="020F0502020204030204" pitchFamily="34" charset="0"/>
                <a:ea typeface="Calibri" panose="020F0502020204030204" pitchFamily="34" charset="0"/>
                <a:cs typeface="Calibri" panose="020F0502020204030204" pitchFamily="34" charset="0"/>
              </a:rPr>
              <a:t>Gulzar and Kumar (2021) developed an employee monitoring system using geofencing, emphasizing real-time tracking, attendance authenticity, and workforce productivity enhancement.</a:t>
            </a:r>
          </a:p>
          <a:p>
            <a:r>
              <a:rPr lang="en-US" dirty="0">
                <a:latin typeface="Calibri" panose="020F0502020204030204" pitchFamily="34" charset="0"/>
                <a:ea typeface="Calibri" panose="020F0502020204030204" pitchFamily="34" charset="0"/>
                <a:cs typeface="Calibri" panose="020F0502020204030204" pitchFamily="34" charset="0"/>
              </a:rPr>
              <a:t>Mehmood and Ahmed (2020) implemented an IoT-based smart employee attendance system that utilized sensor data for automatic attendance capturing with reduced errors and manual work.</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8039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1432-57E3-1146-9B27-9468FC17F72E}"/>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Literature Survey</a:t>
            </a:r>
            <a:endParaRPr lang="en-IN" dirty="0"/>
          </a:p>
        </p:txBody>
      </p:sp>
      <p:sp>
        <p:nvSpPr>
          <p:cNvPr id="3" name="Text Placeholder 2">
            <a:extLst>
              <a:ext uri="{FF2B5EF4-FFF2-40B4-BE49-F238E27FC236}">
                <a16:creationId xmlns:a16="http://schemas.microsoft.com/office/drawing/2014/main" id="{F4F7D0CB-7BAB-8291-15EE-DA4A1661712E}"/>
              </a:ext>
            </a:extLst>
          </p:cNvPr>
          <p:cNvSpPr>
            <a:spLocks noGrp="1"/>
          </p:cNvSpPr>
          <p:nvPr>
            <p:ph type="body"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Xu and Kai (2016) studied GPS-based attendance systems addressing accuracy and reliability challenges, advocating improved algorithms and hybrid sensor integration for better system performance.</a:t>
            </a:r>
          </a:p>
          <a:p>
            <a:r>
              <a:rPr lang="en-US" dirty="0">
                <a:latin typeface="Calibri" panose="020F0502020204030204" pitchFamily="34" charset="0"/>
                <a:ea typeface="Calibri" panose="020F0502020204030204" pitchFamily="34" charset="0"/>
                <a:cs typeface="Calibri" panose="020F0502020204030204" pitchFamily="34" charset="0"/>
              </a:rPr>
              <a:t>Banerjee and Mukherjee (2019) surveyed geofencing as an innovative location-based service technology, outlining its applications in attendance systems and issues like privacy, accuracy, and implementation complexities.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1246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IN" dirty="0">
                <a:latin typeface="Cambria" panose="02040503050406030204" pitchFamily="18" charset="0"/>
                <a:ea typeface="Cambria" panose="02040503050406030204" pitchFamily="18" charset="0"/>
              </a:rPr>
              <a:t>Objectives</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466273"/>
            <a:ext cx="10668000" cy="3924299"/>
          </a:xfrm>
          <a:prstGeom prst="rect">
            <a:avLst/>
          </a:prstGeom>
          <a:noFill/>
          <a:ln>
            <a:noFill/>
          </a:ln>
        </p:spPr>
        <p:txBody>
          <a:bodyPr spcFirstLastPara="1" wrap="square" lIns="91425" tIns="45700" rIns="91425" bIns="45700" anchor="t" anchorCtr="0">
            <a:normAutofit fontScale="92500" lnSpcReduction="20000"/>
          </a:bodyPr>
          <a:lstStyle/>
          <a:p>
            <a:r>
              <a:rPr lang="en-US" sz="2600" dirty="0">
                <a:latin typeface="Calibri" panose="020F0502020204030204" pitchFamily="34" charset="0"/>
                <a:ea typeface="Calibri" panose="020F0502020204030204" pitchFamily="34" charset="0"/>
                <a:cs typeface="Calibri" panose="020F0502020204030204" pitchFamily="34" charset="0"/>
              </a:rPr>
              <a:t>Develop a mobile application leveraging GPS and geofencing to automate attendance tracking.</a:t>
            </a:r>
          </a:p>
          <a:p>
            <a:r>
              <a:rPr lang="en-US" sz="2600" dirty="0">
                <a:latin typeface="Calibri" panose="020F0502020204030204" pitchFamily="34" charset="0"/>
                <a:ea typeface="Calibri" panose="020F0502020204030204" pitchFamily="34" charset="0"/>
                <a:cs typeface="Calibri" panose="020F0502020204030204" pitchFamily="34" charset="0"/>
              </a:rPr>
              <a:t>Ensure real-time, location-based attendance authentication for users within defined geofenced areas.</a:t>
            </a:r>
          </a:p>
          <a:p>
            <a:r>
              <a:rPr lang="en-US" sz="2600" dirty="0">
                <a:latin typeface="Calibri" panose="020F0502020204030204" pitchFamily="34" charset="0"/>
                <a:ea typeface="Calibri" panose="020F0502020204030204" pitchFamily="34" charset="0"/>
                <a:cs typeface="Calibri" panose="020F0502020204030204" pitchFamily="34" charset="0"/>
              </a:rPr>
              <a:t>Minimize manual intervention, reduce errors, and prevent fraudulent entries (e.g., proxy or remote attendance).</a:t>
            </a:r>
          </a:p>
          <a:p>
            <a:r>
              <a:rPr lang="en-US" sz="2600" dirty="0">
                <a:latin typeface="Calibri" panose="020F0502020204030204" pitchFamily="34" charset="0"/>
                <a:ea typeface="Calibri" panose="020F0502020204030204" pitchFamily="34" charset="0"/>
                <a:cs typeface="Calibri" panose="020F0502020204030204" pitchFamily="34" charset="0"/>
              </a:rPr>
              <a:t>Provide an intuitive admin dashboard for data analytics, reporting, and absentee management.</a:t>
            </a:r>
          </a:p>
          <a:p>
            <a:r>
              <a:rPr lang="en-US" sz="2600" dirty="0">
                <a:latin typeface="Calibri" panose="020F0502020204030204" pitchFamily="34" charset="0"/>
                <a:ea typeface="Calibri" panose="020F0502020204030204" pitchFamily="34" charset="0"/>
                <a:cs typeface="Calibri" panose="020F0502020204030204" pitchFamily="34" charset="0"/>
              </a:rPr>
              <a:t>Protect user privacy and data security, complying with regulations.</a:t>
            </a:r>
          </a:p>
          <a:p>
            <a:r>
              <a:rPr lang="en-US" sz="2600" dirty="0">
                <a:latin typeface="Calibri" panose="020F0502020204030204" pitchFamily="34" charset="0"/>
                <a:ea typeface="Calibri" panose="020F0502020204030204" pitchFamily="34" charset="0"/>
                <a:cs typeface="Calibri" panose="020F0502020204030204" pitchFamily="34" charset="0"/>
              </a:rPr>
              <a:t>Make the system scalable and adaptable for organizations of different sizes and requirements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3797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Existing Methods and Drawbacks</a:t>
            </a:r>
          </a:p>
        </p:txBody>
      </p:sp>
      <p:sp>
        <p:nvSpPr>
          <p:cNvPr id="115" name="Google Shape;115;p17"/>
          <p:cNvSpPr txBox="1">
            <a:spLocks noGrp="1"/>
          </p:cNvSpPr>
          <p:nvPr>
            <p:ph type="body" idx="1"/>
          </p:nvPr>
        </p:nvSpPr>
        <p:spPr>
          <a:xfrm>
            <a:off x="240632" y="762138"/>
            <a:ext cx="11662610" cy="5333862"/>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Manual Registers</a:t>
            </a:r>
          </a:p>
          <a:p>
            <a:r>
              <a:rPr lang="en-US" dirty="0">
                <a:latin typeface="Calibri" panose="020F0502020204030204" pitchFamily="34" charset="0"/>
                <a:ea typeface="Calibri" panose="020F0502020204030204" pitchFamily="34" charset="0"/>
                <a:cs typeface="Calibri" panose="020F0502020204030204" pitchFamily="34" charset="0"/>
              </a:rPr>
              <a:t>Prone to human errors, time delays, and tedious administrative workload.</a:t>
            </a:r>
          </a:p>
          <a:p>
            <a:r>
              <a:rPr lang="en-US" dirty="0">
                <a:latin typeface="Calibri" panose="020F0502020204030204" pitchFamily="34" charset="0"/>
                <a:ea typeface="Calibri" panose="020F0502020204030204" pitchFamily="34" charset="0"/>
                <a:cs typeface="Calibri" panose="020F0502020204030204" pitchFamily="34" charset="0"/>
              </a:rPr>
              <a:t>Easily susceptible to proxy attendance where one person marks attendance for another.</a:t>
            </a:r>
          </a:p>
          <a:p>
            <a:pPr>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Biometric Systems (Fingerprint, Iris, Facial Recognition)</a:t>
            </a:r>
          </a:p>
          <a:p>
            <a:r>
              <a:rPr lang="en-US" dirty="0">
                <a:latin typeface="Calibri" panose="020F0502020204030204" pitchFamily="34" charset="0"/>
                <a:ea typeface="Calibri" panose="020F0502020204030204" pitchFamily="34" charset="0"/>
                <a:cs typeface="Calibri" panose="020F0502020204030204" pitchFamily="34" charset="0"/>
              </a:rPr>
              <a:t>While more secure than manual methods, biometric devices are often expensive and require maintenance.</a:t>
            </a:r>
          </a:p>
          <a:p>
            <a:r>
              <a:rPr lang="en-US" dirty="0">
                <a:latin typeface="Calibri" panose="020F0502020204030204" pitchFamily="34" charset="0"/>
                <a:ea typeface="Calibri" panose="020F0502020204030204" pitchFamily="34" charset="0"/>
                <a:cs typeface="Calibri" panose="020F0502020204030204" pitchFamily="34" charset="0"/>
              </a:rPr>
              <a:t>Systems can still be bypassed through buddy punching or spoofing attacks.</a:t>
            </a:r>
          </a:p>
          <a:p>
            <a:pPr>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Early GPS-based Attendance Systems</a:t>
            </a:r>
          </a:p>
          <a:p>
            <a:r>
              <a:rPr lang="en-US" dirty="0">
                <a:latin typeface="Calibri" panose="020F0502020204030204" pitchFamily="34" charset="0"/>
                <a:ea typeface="Calibri" panose="020F0502020204030204" pitchFamily="34" charset="0"/>
                <a:cs typeface="Calibri" panose="020F0502020204030204" pitchFamily="34" charset="0"/>
              </a:rPr>
              <a:t>Provide location-based attendance but suffer from GPS inaccuracies especially in indoor or densely constructed environments.</a:t>
            </a:r>
          </a:p>
          <a:p>
            <a:pPr>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Hybrid Systems with QR Codes or RFID</a:t>
            </a:r>
          </a:p>
          <a:p>
            <a:r>
              <a:rPr lang="en-US" dirty="0">
                <a:latin typeface="Calibri" panose="020F0502020204030204" pitchFamily="34" charset="0"/>
                <a:ea typeface="Calibri" panose="020F0502020204030204" pitchFamily="34" charset="0"/>
                <a:cs typeface="Calibri" panose="020F0502020204030204" pitchFamily="34" charset="0"/>
              </a:rPr>
              <a:t>Require additional hardware or user actions (scanning codes), which can be inconvenient.</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045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Proposed Methods and Feasibility Study</a:t>
            </a:r>
          </a:p>
        </p:txBody>
      </p:sp>
      <p:sp>
        <p:nvSpPr>
          <p:cNvPr id="115" name="Google Shape;115;p17"/>
          <p:cNvSpPr txBox="1">
            <a:spLocks noGrp="1"/>
          </p:cNvSpPr>
          <p:nvPr>
            <p:ph type="body" idx="1"/>
          </p:nvPr>
        </p:nvSpPr>
        <p:spPr>
          <a:xfrm>
            <a:off x="812800" y="952500"/>
            <a:ext cx="10668000" cy="4953000"/>
          </a:xfrm>
          <a:prstGeom prst="rect">
            <a:avLst/>
          </a:prstGeom>
          <a:noFill/>
          <a:ln>
            <a:noFill/>
          </a:ln>
        </p:spPr>
        <p:txBody>
          <a:bodyPr spcFirstLastPara="1" wrap="square" lIns="91425" tIns="45700" rIns="91425" bIns="45700" anchor="t" anchorCtr="0">
            <a:normAutofit/>
          </a:bodyPr>
          <a:lstStyle/>
          <a:p>
            <a:r>
              <a:rPr lang="en-US" dirty="0">
                <a:latin typeface="Calibri" panose="020F0502020204030204" pitchFamily="34" charset="0"/>
                <a:ea typeface="Calibri" panose="020F0502020204030204" pitchFamily="34" charset="0"/>
                <a:cs typeface="Calibri" panose="020F0502020204030204" pitchFamily="34" charset="0"/>
              </a:rPr>
              <a:t>Use of GPS-based geofencing to automate, authenticate, and secure attendance marking.</a:t>
            </a:r>
          </a:p>
          <a:p>
            <a:r>
              <a:rPr lang="en-US" dirty="0">
                <a:latin typeface="Calibri" panose="020F0502020204030204" pitchFamily="34" charset="0"/>
                <a:ea typeface="Calibri" panose="020F0502020204030204" pitchFamily="34" charset="0"/>
                <a:cs typeface="Calibri" panose="020F0502020204030204" pitchFamily="34" charset="0"/>
              </a:rPr>
              <a:t>Privacy-first approach with data encryption and minimal location data collection.</a:t>
            </a:r>
          </a:p>
          <a:p>
            <a:r>
              <a:rPr lang="en-US" dirty="0">
                <a:latin typeface="Calibri" panose="020F0502020204030204" pitchFamily="34" charset="0"/>
                <a:ea typeface="Calibri" panose="020F0502020204030204" pitchFamily="34" charset="0"/>
                <a:cs typeface="Calibri" panose="020F0502020204030204" pitchFamily="34" charset="0"/>
              </a:rPr>
              <a:t>Admin analytics dashboard for real-time monitoring and reporting.</a:t>
            </a:r>
          </a:p>
          <a:p>
            <a:r>
              <a:rPr lang="en-US" dirty="0">
                <a:latin typeface="Calibri" panose="020F0502020204030204" pitchFamily="34" charset="0"/>
                <a:ea typeface="Calibri" panose="020F0502020204030204" pitchFamily="34" charset="0"/>
                <a:cs typeface="Calibri" panose="020F0502020204030204" pitchFamily="34" charset="0"/>
              </a:rPr>
              <a:t>Potential to integrate BLE beacons and other technologies for indoor accuracy improvements.</a:t>
            </a:r>
          </a:p>
          <a:p>
            <a:r>
              <a:rPr lang="en-US" dirty="0">
                <a:latin typeface="Calibri" panose="020F0502020204030204" pitchFamily="34" charset="0"/>
                <a:ea typeface="Calibri" panose="020F0502020204030204" pitchFamily="34" charset="0"/>
                <a:cs typeface="Calibri" panose="020F0502020204030204" pitchFamily="34" charset="0"/>
              </a:rPr>
              <a:t>Feasibility in terms of technology available on smartphones, cost-effectiveness, and resource requirements.</a:t>
            </a:r>
          </a:p>
        </p:txBody>
      </p:sp>
    </p:spTree>
    <p:extLst>
      <p:ext uri="{BB962C8B-B14F-4D97-AF65-F5344CB8AC3E}">
        <p14:creationId xmlns:p14="http://schemas.microsoft.com/office/powerpoint/2010/main" val="1030816154"/>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TotalTime>
  <Words>1132</Words>
  <Application>Microsoft Office PowerPoint</Application>
  <PresentationFormat>Widescreen</PresentationFormat>
  <Paragraphs>115</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vt:lpstr>
      <vt:lpstr>Verdana</vt:lpstr>
      <vt:lpstr>Wingdings</vt:lpstr>
      <vt:lpstr>Bioinformatics</vt:lpstr>
      <vt:lpstr>Development of a Geolocation-based Attendance  Tracking Mobile Application</vt:lpstr>
      <vt:lpstr>Content</vt:lpstr>
      <vt:lpstr>Abstract</vt:lpstr>
      <vt:lpstr>Literature Survey</vt:lpstr>
      <vt:lpstr>Literature Survey</vt:lpstr>
      <vt:lpstr>Literature Survey</vt:lpstr>
      <vt:lpstr>Objectives</vt:lpstr>
      <vt:lpstr>Existing Methods and Drawbacks</vt:lpstr>
      <vt:lpstr>Proposed Methods and Feasibility Study</vt:lpstr>
      <vt:lpstr>Architecture Diagram</vt:lpstr>
      <vt:lpstr>Modules</vt:lpstr>
      <vt:lpstr>Hardware and Software Details</vt:lpstr>
      <vt:lpstr>Github Link</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Viswa Teja</cp:lastModifiedBy>
  <cp:revision>44</cp:revision>
  <dcterms:modified xsi:type="dcterms:W3CDTF">2025-09-09T18:39:45Z</dcterms:modified>
</cp:coreProperties>
</file>