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p:scale>
          <a:sx n="70" d="100"/>
          <a:sy n="70" d="100"/>
        </p:scale>
        <p:origin x="-660" y="-114"/>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10-02-2019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xmlns=""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xmlns=""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10-02-2019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10-02-2019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10-02-2019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10-02-2019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10-02-2019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10-02-2019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10-02-2019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xmlns=""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10-02-2019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cstate="print">
            <a:extLst>
              <a:ext uri="{BEBA8EAE-BF5A-486C-A8C5-ECC9F3942E4B}">
                <a14:imgProps xmlns:a14="http://schemas.microsoft.com/office/drawing/2010/main" xmlns="">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xmlns=""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xmlns=""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200" dirty="0"/>
              <a:t> </a:t>
            </a:r>
            <a:r>
              <a:rPr lang="en-IN" sz="1800" dirty="0"/>
              <a:t>Group Name:</a:t>
            </a:r>
          </a:p>
          <a:p>
            <a:pPr marL="457200" indent="-457200" algn="l">
              <a:buFont typeface="+mj-lt"/>
              <a:buAutoNum type="arabicPeriod"/>
            </a:pPr>
            <a:r>
              <a:rPr lang="en-IN" sz="1800" dirty="0" err="1" smtClean="0"/>
              <a:t>Viswa</a:t>
            </a:r>
            <a:r>
              <a:rPr lang="en-IN" sz="1800" dirty="0" smtClean="0"/>
              <a:t> </a:t>
            </a:r>
            <a:r>
              <a:rPr lang="en-IN" sz="1800" dirty="0" err="1" smtClean="0"/>
              <a:t>Vivek</a:t>
            </a:r>
            <a:r>
              <a:rPr lang="en-IN" sz="1800" dirty="0" smtClean="0"/>
              <a:t> </a:t>
            </a:r>
            <a:r>
              <a:rPr lang="en-IN" sz="1800" dirty="0" err="1" smtClean="0"/>
              <a:t>Tupakula</a:t>
            </a:r>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xmlns=""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400" dirty="0" smtClean="0"/>
              <a:t>Globally 60% of  the investments </a:t>
            </a:r>
            <a:r>
              <a:rPr lang="en-IN" sz="1400" dirty="0" smtClean="0"/>
              <a:t>is done on ventures. United  state of  America is Top1 country in which the investment is done highly on ventures in category </a:t>
            </a:r>
            <a:r>
              <a:rPr lang="en-IN" sz="1400" dirty="0" smtClean="0"/>
              <a:t>others followed by </a:t>
            </a:r>
            <a:r>
              <a:rPr lang="en-IN" sz="1400" dirty="0" smtClean="0"/>
              <a:t>“Social</a:t>
            </a:r>
            <a:r>
              <a:rPr lang="en-IN" sz="1400" dirty="0" smtClean="0"/>
              <a:t>, Finance, Analytics, Advertising” and </a:t>
            </a:r>
            <a:r>
              <a:rPr lang="en-IN" sz="1400" dirty="0" smtClean="0"/>
              <a:t>“</a:t>
            </a:r>
            <a:r>
              <a:rPr lang="en-IN" sz="1400" dirty="0" err="1" smtClean="0"/>
              <a:t>Cleantech</a:t>
            </a:r>
            <a:r>
              <a:rPr lang="en-IN" sz="1400" dirty="0" smtClean="0"/>
              <a:t> </a:t>
            </a:r>
            <a:r>
              <a:rPr lang="en-IN" sz="1400" dirty="0" smtClean="0"/>
              <a:t>/ Semiconductors </a:t>
            </a:r>
            <a:r>
              <a:rPr lang="en-IN" sz="1400" dirty="0" smtClean="0"/>
              <a:t>”.</a:t>
            </a:r>
          </a:p>
          <a:p>
            <a:pPr marL="0" indent="0">
              <a:buNone/>
            </a:pPr>
            <a:endParaRPr lang="en-IN" sz="1400" dirty="0" smtClean="0"/>
          </a:p>
          <a:p>
            <a:pPr marL="0" indent="0">
              <a:buNone/>
            </a:pPr>
            <a:r>
              <a:rPr lang="en-IN" sz="1400" dirty="0" smtClean="0"/>
              <a:t>After USA the following countries are </a:t>
            </a:r>
            <a:r>
              <a:rPr lang="en-US" sz="1400" dirty="0" smtClean="0"/>
              <a:t>United Kingdom </a:t>
            </a:r>
            <a:r>
              <a:rPr lang="en-IN" sz="1400" dirty="0" smtClean="0"/>
              <a:t>and India for investment  where English is official language.</a:t>
            </a:r>
          </a:p>
          <a:p>
            <a:pPr marL="0" indent="0">
              <a:buNone/>
            </a:pPr>
            <a:r>
              <a:rPr lang="en-IN" sz="1400" dirty="0" smtClean="0"/>
              <a:t>We will recommend to go ahead with USA as most of the investment are done in the country . However, India is lucrative as the market is not saturated because the country is developing country.</a:t>
            </a:r>
            <a:endParaRPr lang="en-IN" sz="1400" dirty="0" smtClean="0"/>
          </a:p>
        </p:txBody>
      </p:sp>
      <p:sp>
        <p:nvSpPr>
          <p:cNvPr id="5" name="Title 1"/>
          <p:cNvSpPr>
            <a:spLocks noGrp="1"/>
          </p:cNvSpPr>
          <p:nvPr>
            <p:ph type="title"/>
          </p:nvPr>
        </p:nvSpPr>
        <p:spPr>
          <a:xfrm>
            <a:off x="1136469" y="640080"/>
            <a:ext cx="9313817" cy="856138"/>
          </a:xfrm>
        </p:spPr>
        <p:txBody>
          <a:bodyPr/>
          <a:lstStyle/>
          <a:p>
            <a:r>
              <a:rPr lang="en-IN" sz="2800" dirty="0" smtClean="0"/>
              <a:t>Conclusions</a:t>
            </a:r>
            <a:endParaRPr lang="en-IN" sz="2800" dirty="0"/>
          </a:p>
        </p:txBody>
      </p:sp>
    </p:spTree>
    <p:extLst>
      <p:ext uri="{BB962C8B-B14F-4D97-AF65-F5344CB8AC3E}">
        <p14:creationId xmlns:p14="http://schemas.microsoft.com/office/powerpoint/2010/main" xmlns="" val="1399706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400" dirty="0" smtClean="0"/>
              <a:t>Spark Funds would like to explore new avenues of investment for company’s growth. As a part of investment, company would like to invest in </a:t>
            </a:r>
            <a:r>
              <a:rPr lang="en-GB" sz="1400" dirty="0" smtClean="0"/>
              <a:t>the </a:t>
            </a:r>
            <a:r>
              <a:rPr lang="en-GB" sz="1400" dirty="0" smtClean="0"/>
              <a:t>best sectors</a:t>
            </a:r>
            <a:r>
              <a:rPr lang="en-GB" sz="1400" dirty="0" smtClean="0"/>
              <a:t>, countries, and a suitable investment type (venture, Angel, Private Equity and Seed). However for every round of investment the amount should be between 5 to 15 million USD.</a:t>
            </a:r>
            <a:endParaRPr lang="en-US" sz="1400" dirty="0" smtClean="0"/>
          </a:p>
          <a:p>
            <a:pPr marL="0" indent="0">
              <a:buNone/>
            </a:pPr>
            <a:r>
              <a:rPr lang="en-IN" sz="1400" dirty="0" smtClean="0"/>
              <a:t>While doing the analysis considered the fact that Spark Funds is more interested in investing in the countries where English is official language. To ease the communication with companies Spark Funds would invest.</a:t>
            </a:r>
            <a:endParaRPr lang="en-US" sz="1400" dirty="0" smtClean="0"/>
          </a:p>
          <a:p>
            <a:pPr marL="0" indent="0">
              <a:buNone/>
            </a:pPr>
            <a:r>
              <a:rPr lang="en-GB" sz="1400" dirty="0" smtClean="0"/>
              <a:t> </a:t>
            </a:r>
            <a:endParaRPr lang="en-US" sz="1400" dirty="0" smtClean="0"/>
          </a:p>
          <a:p>
            <a:pPr marL="0" indent="0">
              <a:buNone/>
            </a:pPr>
            <a:r>
              <a:rPr lang="en-GB" sz="1400" dirty="0" smtClean="0"/>
              <a:t> The overall strategy is to invest where others are investing, implying that the 'best' sectors and countries are the ones 'where most i</a:t>
            </a:r>
            <a:r>
              <a:rPr lang="en-GB" sz="1400" dirty="0" smtClean="0"/>
              <a:t>nvestors</a:t>
            </a:r>
            <a:r>
              <a:rPr lang="en-GB" sz="1400" dirty="0" smtClean="0"/>
              <a:t> are investing'.</a:t>
            </a: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Abstract</a:t>
            </a:r>
            <a:endParaRPr lang="en-IN" sz="2800" dirty="0"/>
          </a:p>
        </p:txBody>
      </p:sp>
    </p:spTree>
    <p:extLst>
      <p:ext uri="{BB962C8B-B14F-4D97-AF65-F5344CB8AC3E}">
        <p14:creationId xmlns:p14="http://schemas.microsoft.com/office/powerpoint/2010/main" xmlns=""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46828" y="-81217"/>
            <a:ext cx="9313817" cy="856138"/>
          </a:xfrm>
        </p:spPr>
        <p:txBody>
          <a:bodyPr/>
          <a:lstStyle/>
          <a:p>
            <a:r>
              <a:rPr lang="en-IN" sz="2800" dirty="0" smtClean="0"/>
              <a:t>Problem </a:t>
            </a:r>
            <a:r>
              <a:rPr lang="en-IN" sz="2800" dirty="0"/>
              <a:t>solving </a:t>
            </a:r>
            <a:r>
              <a:rPr lang="en-IN" sz="2800" dirty="0" smtClean="0"/>
              <a:t>methodology</a:t>
            </a:r>
            <a:endParaRPr lang="en-IN" sz="2800" dirty="0"/>
          </a:p>
        </p:txBody>
      </p:sp>
      <p:grpSp>
        <p:nvGrpSpPr>
          <p:cNvPr id="187" name="Group 186"/>
          <p:cNvGrpSpPr/>
          <p:nvPr/>
        </p:nvGrpSpPr>
        <p:grpSpPr>
          <a:xfrm>
            <a:off x="51842" y="885062"/>
            <a:ext cx="11619472" cy="5768661"/>
            <a:chOff x="51842" y="885062"/>
            <a:chExt cx="11619472" cy="5768661"/>
          </a:xfrm>
        </p:grpSpPr>
        <p:sp>
          <p:nvSpPr>
            <p:cNvPr id="8" name="Oval 7"/>
            <p:cNvSpPr/>
            <p:nvPr/>
          </p:nvSpPr>
          <p:spPr>
            <a:xfrm>
              <a:off x="945627" y="885062"/>
              <a:ext cx="786809" cy="34024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Start</a:t>
              </a:r>
              <a:endParaRPr lang="en-US" sz="1400" dirty="0"/>
            </a:p>
          </p:txBody>
        </p:sp>
        <p:sp>
          <p:nvSpPr>
            <p:cNvPr id="9" name="Rectangle 8"/>
            <p:cNvSpPr/>
            <p:nvPr/>
          </p:nvSpPr>
          <p:spPr>
            <a:xfrm>
              <a:off x="78830" y="1544280"/>
              <a:ext cx="2519915" cy="5316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Extract data from Companies, Rounds 2 and mapping file</a:t>
              </a:r>
              <a:endParaRPr lang="en-US" sz="1400" dirty="0"/>
            </a:p>
          </p:txBody>
        </p:sp>
        <p:cxnSp>
          <p:nvCxnSpPr>
            <p:cNvPr id="11" name="Straight Arrow Connector 10"/>
            <p:cNvCxnSpPr/>
            <p:nvPr/>
          </p:nvCxnSpPr>
          <p:spPr>
            <a:xfrm flipH="1">
              <a:off x="1338788" y="1238952"/>
              <a:ext cx="244" cy="318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1102" y="2334840"/>
              <a:ext cx="2519915" cy="7867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Merge the files companies and round2 file as  </a:t>
              </a:r>
              <a:r>
                <a:rPr lang="en-IN" sz="1400" dirty="0" err="1" smtClean="0"/>
                <a:t>master_frame</a:t>
              </a:r>
              <a:r>
                <a:rPr lang="en-IN" sz="1400" dirty="0" smtClean="0"/>
                <a:t>. And put mapping file in mapping data frame</a:t>
              </a:r>
              <a:endParaRPr lang="en-US" sz="1400" dirty="0"/>
            </a:p>
          </p:txBody>
        </p:sp>
        <p:cxnSp>
          <p:nvCxnSpPr>
            <p:cNvPr id="13" name="Straight Arrow Connector 12"/>
            <p:cNvCxnSpPr>
              <a:stCxn id="9" idx="2"/>
              <a:endCxn id="12" idx="0"/>
            </p:cNvCxnSpPr>
            <p:nvPr/>
          </p:nvCxnSpPr>
          <p:spPr>
            <a:xfrm>
              <a:off x="1338788" y="2075909"/>
              <a:ext cx="2272" cy="258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Flowchart: Decision 17"/>
            <p:cNvSpPr/>
            <p:nvPr/>
          </p:nvSpPr>
          <p:spPr>
            <a:xfrm>
              <a:off x="281423" y="4612006"/>
              <a:ext cx="2074460" cy="1173707"/>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Does file contains non-ASCII characters?</a:t>
              </a:r>
              <a:endParaRPr lang="en-US" sz="1400" dirty="0"/>
            </a:p>
          </p:txBody>
        </p:sp>
        <p:cxnSp>
          <p:nvCxnSpPr>
            <p:cNvPr id="25" name="Straight Arrow Connector 24"/>
            <p:cNvCxnSpPr>
              <a:stCxn id="18" idx="2"/>
              <a:endCxn id="29" idx="0"/>
            </p:cNvCxnSpPr>
            <p:nvPr/>
          </p:nvCxnSpPr>
          <p:spPr>
            <a:xfrm flipH="1">
              <a:off x="1311800" y="5785713"/>
              <a:ext cx="6853" cy="3363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1842" y="6122094"/>
              <a:ext cx="2519915" cy="5316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Remove NON-ASCII characters</a:t>
              </a:r>
              <a:endParaRPr lang="en-US" sz="1400" dirty="0"/>
            </a:p>
          </p:txBody>
        </p:sp>
        <p:sp>
          <p:nvSpPr>
            <p:cNvPr id="31" name="Flowchart: Decision 30"/>
            <p:cNvSpPr/>
            <p:nvPr/>
          </p:nvSpPr>
          <p:spPr>
            <a:xfrm>
              <a:off x="2998990" y="4289086"/>
              <a:ext cx="1690010" cy="1173707"/>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Is country Code Empty?</a:t>
              </a:r>
              <a:endParaRPr lang="en-US" sz="1400" dirty="0"/>
            </a:p>
          </p:txBody>
        </p:sp>
        <p:cxnSp>
          <p:nvCxnSpPr>
            <p:cNvPr id="37" name="Shape 36"/>
            <p:cNvCxnSpPr>
              <a:stCxn id="29" idx="3"/>
              <a:endCxn id="31" idx="2"/>
            </p:cNvCxnSpPr>
            <p:nvPr/>
          </p:nvCxnSpPr>
          <p:spPr>
            <a:xfrm flipV="1">
              <a:off x="2571757" y="5462793"/>
              <a:ext cx="1272238" cy="9251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552390" y="4610604"/>
              <a:ext cx="2519915" cy="5316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Remove rows with Blank countries</a:t>
              </a:r>
              <a:endParaRPr lang="en-US" sz="1400" dirty="0"/>
            </a:p>
          </p:txBody>
        </p:sp>
        <p:cxnSp>
          <p:nvCxnSpPr>
            <p:cNvPr id="40" name="Shape 39"/>
            <p:cNvCxnSpPr>
              <a:stCxn id="31" idx="3"/>
              <a:endCxn id="38" idx="1"/>
            </p:cNvCxnSpPr>
            <p:nvPr/>
          </p:nvCxnSpPr>
          <p:spPr>
            <a:xfrm>
              <a:off x="4689000" y="4875940"/>
              <a:ext cx="863390" cy="4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201000" y="5777267"/>
              <a:ext cx="504967" cy="307777"/>
            </a:xfrm>
            <a:prstGeom prst="rect">
              <a:avLst/>
            </a:prstGeom>
            <a:noFill/>
          </p:spPr>
          <p:txBody>
            <a:bodyPr wrap="square" rtlCol="0">
              <a:spAutoFit/>
            </a:bodyPr>
            <a:lstStyle/>
            <a:p>
              <a:r>
                <a:rPr lang="en-IN" sz="1400" dirty="0" smtClean="0"/>
                <a:t>YES</a:t>
              </a:r>
              <a:endParaRPr lang="en-US" sz="1400" dirty="0"/>
            </a:p>
          </p:txBody>
        </p:sp>
        <p:sp>
          <p:nvSpPr>
            <p:cNvPr id="42" name="TextBox 41"/>
            <p:cNvSpPr txBox="1"/>
            <p:nvPr/>
          </p:nvSpPr>
          <p:spPr>
            <a:xfrm>
              <a:off x="2303570" y="4831467"/>
              <a:ext cx="504967" cy="307777"/>
            </a:xfrm>
            <a:prstGeom prst="rect">
              <a:avLst/>
            </a:prstGeom>
            <a:noFill/>
          </p:spPr>
          <p:txBody>
            <a:bodyPr wrap="square" rtlCol="0">
              <a:spAutoFit/>
            </a:bodyPr>
            <a:lstStyle/>
            <a:p>
              <a:r>
                <a:rPr lang="en-IN" sz="1400" dirty="0" smtClean="0"/>
                <a:t>NO</a:t>
              </a:r>
              <a:endParaRPr lang="en-US" sz="1400" dirty="0"/>
            </a:p>
          </p:txBody>
        </p:sp>
        <p:sp>
          <p:nvSpPr>
            <p:cNvPr id="43" name="TextBox 42"/>
            <p:cNvSpPr txBox="1"/>
            <p:nvPr/>
          </p:nvSpPr>
          <p:spPr>
            <a:xfrm>
              <a:off x="4736397" y="4579380"/>
              <a:ext cx="504967" cy="307777"/>
            </a:xfrm>
            <a:prstGeom prst="rect">
              <a:avLst/>
            </a:prstGeom>
            <a:noFill/>
          </p:spPr>
          <p:txBody>
            <a:bodyPr wrap="square" rtlCol="0">
              <a:spAutoFit/>
            </a:bodyPr>
            <a:lstStyle/>
            <a:p>
              <a:r>
                <a:rPr lang="en-IN" sz="1400" dirty="0" smtClean="0"/>
                <a:t>YES</a:t>
              </a:r>
              <a:endParaRPr lang="en-US" sz="1400" dirty="0"/>
            </a:p>
          </p:txBody>
        </p:sp>
        <p:sp>
          <p:nvSpPr>
            <p:cNvPr id="44" name="Rectangle 43"/>
            <p:cNvSpPr/>
            <p:nvPr/>
          </p:nvSpPr>
          <p:spPr>
            <a:xfrm>
              <a:off x="3801398" y="2785730"/>
              <a:ext cx="1523348" cy="4207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Find the suitable Fund Type</a:t>
              </a:r>
              <a:endParaRPr lang="en-US" sz="1400" dirty="0"/>
            </a:p>
          </p:txBody>
        </p:sp>
        <p:cxnSp>
          <p:nvCxnSpPr>
            <p:cNvPr id="46" name="Elbow Connector 45"/>
            <p:cNvCxnSpPr>
              <a:stCxn id="31" idx="0"/>
            </p:cNvCxnSpPr>
            <p:nvPr/>
          </p:nvCxnSpPr>
          <p:spPr>
            <a:xfrm rot="5400000" flipH="1" flipV="1">
              <a:off x="5137730" y="2584583"/>
              <a:ext cx="410769" cy="299823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5525003" y="2785730"/>
              <a:ext cx="1218637" cy="4093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Extract top 9 Countries</a:t>
              </a:r>
              <a:endParaRPr lang="en-US" sz="1400" dirty="0"/>
            </a:p>
          </p:txBody>
        </p:sp>
        <p:sp>
          <p:nvSpPr>
            <p:cNvPr id="58" name="Rectangle 57"/>
            <p:cNvSpPr/>
            <p:nvPr/>
          </p:nvSpPr>
          <p:spPr>
            <a:xfrm>
              <a:off x="4794087" y="2013653"/>
              <a:ext cx="1768795" cy="5316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Extract top 3 English Speaking countries</a:t>
              </a:r>
              <a:endParaRPr lang="en-US" sz="1400" dirty="0"/>
            </a:p>
          </p:txBody>
        </p:sp>
        <p:sp>
          <p:nvSpPr>
            <p:cNvPr id="59" name="Rectangle 58"/>
            <p:cNvSpPr/>
            <p:nvPr/>
          </p:nvSpPr>
          <p:spPr>
            <a:xfrm>
              <a:off x="6960217" y="2796360"/>
              <a:ext cx="1729163" cy="3918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Split  </a:t>
              </a:r>
              <a:r>
                <a:rPr lang="en-IN" sz="1400" dirty="0" err="1" smtClean="0"/>
                <a:t>master_frame</a:t>
              </a:r>
              <a:r>
                <a:rPr lang="en-IN" sz="1400" dirty="0" smtClean="0"/>
                <a:t> for primary sector</a:t>
              </a:r>
              <a:endParaRPr lang="en-US" sz="1400" dirty="0"/>
            </a:p>
          </p:txBody>
        </p:sp>
        <p:sp>
          <p:nvSpPr>
            <p:cNvPr id="63" name="TextBox 62"/>
            <p:cNvSpPr txBox="1"/>
            <p:nvPr/>
          </p:nvSpPr>
          <p:spPr>
            <a:xfrm>
              <a:off x="4268813" y="3858190"/>
              <a:ext cx="504967" cy="307777"/>
            </a:xfrm>
            <a:prstGeom prst="rect">
              <a:avLst/>
            </a:prstGeom>
            <a:noFill/>
          </p:spPr>
          <p:txBody>
            <a:bodyPr wrap="square" rtlCol="0">
              <a:spAutoFit/>
            </a:bodyPr>
            <a:lstStyle/>
            <a:p>
              <a:r>
                <a:rPr lang="en-IN" sz="1400" dirty="0" smtClean="0"/>
                <a:t>NO</a:t>
              </a:r>
              <a:endParaRPr lang="en-US" sz="1400" dirty="0"/>
            </a:p>
          </p:txBody>
        </p:sp>
        <p:cxnSp>
          <p:nvCxnSpPr>
            <p:cNvPr id="66" name="Shape 65"/>
            <p:cNvCxnSpPr>
              <a:endCxn id="57" idx="2"/>
            </p:cNvCxnSpPr>
            <p:nvPr/>
          </p:nvCxnSpPr>
          <p:spPr>
            <a:xfrm rot="5400000" flipH="1" flipV="1">
              <a:off x="5826665" y="3202307"/>
              <a:ext cx="314848" cy="3004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hape 67"/>
            <p:cNvCxnSpPr/>
            <p:nvPr/>
          </p:nvCxnSpPr>
          <p:spPr>
            <a:xfrm rot="10800000">
              <a:off x="4610370" y="3206511"/>
              <a:ext cx="2198408" cy="30823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38" idx="0"/>
            </p:cNvCxnSpPr>
            <p:nvPr/>
          </p:nvCxnSpPr>
          <p:spPr>
            <a:xfrm flipH="1" flipV="1">
              <a:off x="6804006" y="3514725"/>
              <a:ext cx="8342" cy="1095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hape 91"/>
            <p:cNvCxnSpPr>
              <a:endCxn id="59" idx="2"/>
            </p:cNvCxnSpPr>
            <p:nvPr/>
          </p:nvCxnSpPr>
          <p:spPr>
            <a:xfrm flipV="1">
              <a:off x="6273318" y="3188206"/>
              <a:ext cx="1551481" cy="32530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18" idx="3"/>
              <a:endCxn id="31" idx="1"/>
            </p:cNvCxnSpPr>
            <p:nvPr/>
          </p:nvCxnSpPr>
          <p:spPr>
            <a:xfrm flipV="1">
              <a:off x="2355883" y="4875940"/>
              <a:ext cx="643107" cy="3229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6637134" y="2006558"/>
              <a:ext cx="1768795" cy="5133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Map Primary Sector to Main Sector.</a:t>
              </a:r>
              <a:endParaRPr lang="en-US" sz="1400" dirty="0"/>
            </a:p>
          </p:txBody>
        </p:sp>
        <p:cxnSp>
          <p:nvCxnSpPr>
            <p:cNvPr id="110" name="Shape 109"/>
            <p:cNvCxnSpPr>
              <a:stCxn id="59" idx="0"/>
              <a:endCxn id="108" idx="2"/>
            </p:cNvCxnSpPr>
            <p:nvPr/>
          </p:nvCxnSpPr>
          <p:spPr>
            <a:xfrm rot="16200000" flipV="1">
              <a:off x="7534945" y="2506505"/>
              <a:ext cx="276443" cy="30326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5269015" y="1148823"/>
              <a:ext cx="1825503" cy="5842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Create D1, D2 and D3 frames for each country</a:t>
              </a:r>
              <a:endParaRPr lang="en-US" sz="1400" dirty="0"/>
            </a:p>
          </p:txBody>
        </p:sp>
        <p:cxnSp>
          <p:nvCxnSpPr>
            <p:cNvPr id="114" name="Elbow Connector 113"/>
            <p:cNvCxnSpPr>
              <a:endCxn id="112" idx="2"/>
            </p:cNvCxnSpPr>
            <p:nvPr/>
          </p:nvCxnSpPr>
          <p:spPr>
            <a:xfrm rot="5400000" flipH="1" flipV="1">
              <a:off x="4869757" y="1473721"/>
              <a:ext cx="1052623" cy="1571397"/>
            </a:xfrm>
            <a:prstGeom prst="bentConnector3">
              <a:avLst>
                <a:gd name="adj1" fmla="val 8636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Elbow Connector 116"/>
            <p:cNvCxnSpPr>
              <a:stCxn id="58" idx="0"/>
              <a:endCxn id="112" idx="2"/>
            </p:cNvCxnSpPr>
            <p:nvPr/>
          </p:nvCxnSpPr>
          <p:spPr>
            <a:xfrm rot="5400000" flipH="1" flipV="1">
              <a:off x="5789853" y="1621739"/>
              <a:ext cx="280546" cy="50328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Elbow Connector 118"/>
            <p:cNvCxnSpPr>
              <a:stCxn id="108" idx="0"/>
              <a:endCxn id="112" idx="2"/>
            </p:cNvCxnSpPr>
            <p:nvPr/>
          </p:nvCxnSpPr>
          <p:spPr>
            <a:xfrm rot="16200000" flipV="1">
              <a:off x="6714925" y="1199950"/>
              <a:ext cx="273451" cy="133976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9083581" y="1269324"/>
              <a:ext cx="2289654" cy="5842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Calculate total investment count wise and amount for main sector</a:t>
              </a:r>
              <a:endParaRPr lang="en-US" sz="1400" dirty="0"/>
            </a:p>
          </p:txBody>
        </p:sp>
        <p:cxnSp>
          <p:nvCxnSpPr>
            <p:cNvPr id="122" name="Elbow Connector 121"/>
            <p:cNvCxnSpPr>
              <a:stCxn id="57" idx="0"/>
              <a:endCxn id="58" idx="2"/>
            </p:cNvCxnSpPr>
            <p:nvPr/>
          </p:nvCxnSpPr>
          <p:spPr>
            <a:xfrm rot="16200000" flipV="1">
              <a:off x="5786180" y="2437587"/>
              <a:ext cx="240448" cy="45583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112" idx="3"/>
              <a:endCxn id="120" idx="1"/>
            </p:cNvCxnSpPr>
            <p:nvPr/>
          </p:nvCxnSpPr>
          <p:spPr>
            <a:xfrm>
              <a:off x="7094518" y="1440965"/>
              <a:ext cx="1989063" cy="12050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9140284" y="2123502"/>
              <a:ext cx="2289654" cy="5842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Extract top 3 sectors and top3 companies for the sector from D1, D2 and D3</a:t>
              </a:r>
              <a:endParaRPr lang="en-US" sz="1400" dirty="0"/>
            </a:p>
          </p:txBody>
        </p:sp>
        <p:cxnSp>
          <p:nvCxnSpPr>
            <p:cNvPr id="131" name="Elbow Connector 130"/>
            <p:cNvCxnSpPr>
              <a:stCxn id="120" idx="2"/>
              <a:endCxn id="129" idx="0"/>
            </p:cNvCxnSpPr>
            <p:nvPr/>
          </p:nvCxnSpPr>
          <p:spPr>
            <a:xfrm rot="16200000" flipH="1">
              <a:off x="10121812" y="1960203"/>
              <a:ext cx="269894" cy="5670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Rectangle 131"/>
            <p:cNvSpPr/>
            <p:nvPr/>
          </p:nvSpPr>
          <p:spPr>
            <a:xfrm>
              <a:off x="9172549" y="3261232"/>
              <a:ext cx="2498765" cy="7366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Chose the sector and Company of the sector which is more lucrative to investment</a:t>
              </a:r>
              <a:endParaRPr lang="en-US" sz="1400" dirty="0"/>
            </a:p>
          </p:txBody>
        </p:sp>
        <p:cxnSp>
          <p:nvCxnSpPr>
            <p:cNvPr id="133" name="Elbow Connector 132"/>
            <p:cNvCxnSpPr>
              <a:stCxn id="129" idx="2"/>
              <a:endCxn id="132" idx="0"/>
            </p:cNvCxnSpPr>
            <p:nvPr/>
          </p:nvCxnSpPr>
          <p:spPr>
            <a:xfrm rot="16200000" flipH="1">
              <a:off x="10076798" y="2916098"/>
              <a:ext cx="553446" cy="13682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10085533" y="4469219"/>
              <a:ext cx="786809" cy="34024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Stop</a:t>
              </a:r>
              <a:endParaRPr lang="en-US" sz="1400" dirty="0"/>
            </a:p>
          </p:txBody>
        </p:sp>
        <p:cxnSp>
          <p:nvCxnSpPr>
            <p:cNvPr id="137" name="Elbow Connector 136"/>
            <p:cNvCxnSpPr>
              <a:stCxn id="132" idx="2"/>
              <a:endCxn id="136" idx="0"/>
            </p:cNvCxnSpPr>
            <p:nvPr/>
          </p:nvCxnSpPr>
          <p:spPr>
            <a:xfrm rot="16200000" flipH="1">
              <a:off x="10214751" y="4205032"/>
              <a:ext cx="471368" cy="5700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0" name="Flowchart: Decision 149"/>
            <p:cNvSpPr/>
            <p:nvPr/>
          </p:nvSpPr>
          <p:spPr>
            <a:xfrm>
              <a:off x="550048" y="3448232"/>
              <a:ext cx="1531000" cy="85576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Is  master frame?</a:t>
              </a:r>
              <a:endParaRPr lang="en-US" sz="1400" dirty="0"/>
            </a:p>
          </p:txBody>
        </p:sp>
        <p:cxnSp>
          <p:nvCxnSpPr>
            <p:cNvPr id="153" name="Shape 152"/>
            <p:cNvCxnSpPr>
              <a:stCxn id="150" idx="2"/>
              <a:endCxn id="18" idx="0"/>
            </p:cNvCxnSpPr>
            <p:nvPr/>
          </p:nvCxnSpPr>
          <p:spPr>
            <a:xfrm rot="16200000" flipH="1">
              <a:off x="1163093" y="4456446"/>
              <a:ext cx="308014" cy="31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7" name="Elbow Connector 166"/>
            <p:cNvCxnSpPr>
              <a:stCxn id="12" idx="2"/>
              <a:endCxn id="150" idx="0"/>
            </p:cNvCxnSpPr>
            <p:nvPr/>
          </p:nvCxnSpPr>
          <p:spPr>
            <a:xfrm rot="5400000">
              <a:off x="1164969" y="3272141"/>
              <a:ext cx="326670" cy="255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880420" y="4226939"/>
              <a:ext cx="504967" cy="307777"/>
            </a:xfrm>
            <a:prstGeom prst="rect">
              <a:avLst/>
            </a:prstGeom>
            <a:noFill/>
          </p:spPr>
          <p:txBody>
            <a:bodyPr wrap="square" rtlCol="0">
              <a:spAutoFit/>
            </a:bodyPr>
            <a:lstStyle/>
            <a:p>
              <a:r>
                <a:rPr lang="en-IN" sz="1400" dirty="0" smtClean="0"/>
                <a:t>YES</a:t>
              </a:r>
              <a:endParaRPr lang="en-US" sz="1400" dirty="0"/>
            </a:p>
          </p:txBody>
        </p:sp>
        <p:sp>
          <p:nvSpPr>
            <p:cNvPr id="170" name="Rectangle 169"/>
            <p:cNvSpPr/>
            <p:nvPr/>
          </p:nvSpPr>
          <p:spPr>
            <a:xfrm>
              <a:off x="2238686" y="3273280"/>
              <a:ext cx="1915633" cy="5316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From mapping file replace 0 with ‘</a:t>
              </a:r>
              <a:r>
                <a:rPr lang="en-IN" sz="1400" dirty="0" err="1" smtClean="0"/>
                <a:t>na</a:t>
              </a:r>
              <a:r>
                <a:rPr lang="en-IN" sz="1400" dirty="0" smtClean="0"/>
                <a:t> ‘. </a:t>
              </a:r>
              <a:endParaRPr lang="en-US" sz="1400" dirty="0"/>
            </a:p>
          </p:txBody>
        </p:sp>
        <p:cxnSp>
          <p:nvCxnSpPr>
            <p:cNvPr id="172" name="Elbow Connector 171"/>
            <p:cNvCxnSpPr>
              <a:stCxn id="170" idx="0"/>
              <a:endCxn id="108" idx="3"/>
            </p:cNvCxnSpPr>
            <p:nvPr/>
          </p:nvCxnSpPr>
          <p:spPr>
            <a:xfrm rot="5400000" flipH="1" flipV="1">
              <a:off x="5296195" y="163546"/>
              <a:ext cx="1010042" cy="5209426"/>
            </a:xfrm>
            <a:prstGeom prst="bentConnector4">
              <a:avLst>
                <a:gd name="adj1" fmla="val 229282"/>
                <a:gd name="adj2" fmla="val 1043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5" name="Elbow Connector 174"/>
            <p:cNvCxnSpPr>
              <a:stCxn id="150" idx="3"/>
              <a:endCxn id="170" idx="1"/>
            </p:cNvCxnSpPr>
            <p:nvPr/>
          </p:nvCxnSpPr>
          <p:spPr>
            <a:xfrm flipV="1">
              <a:off x="2081048" y="3539095"/>
              <a:ext cx="157638" cy="33701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1809564" y="3470331"/>
              <a:ext cx="504967" cy="307777"/>
            </a:xfrm>
            <a:prstGeom prst="rect">
              <a:avLst/>
            </a:prstGeom>
            <a:noFill/>
          </p:spPr>
          <p:txBody>
            <a:bodyPr wrap="square" rtlCol="0">
              <a:spAutoFit/>
            </a:bodyPr>
            <a:lstStyle/>
            <a:p>
              <a:r>
                <a:rPr lang="en-IN" sz="1400" dirty="0" smtClean="0"/>
                <a:t>NO</a:t>
              </a:r>
              <a:endParaRPr lang="en-US" sz="1400" dirty="0"/>
            </a:p>
          </p:txBody>
        </p:sp>
      </p:grpSp>
    </p:spTree>
    <p:extLst>
      <p:ext uri="{BB962C8B-B14F-4D97-AF65-F5344CB8AC3E}">
        <p14:creationId xmlns:p14="http://schemas.microsoft.com/office/powerpoint/2010/main" xmlns=""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833" y="261696"/>
            <a:ext cx="9313817" cy="856138"/>
          </a:xfrm>
        </p:spPr>
        <p:txBody>
          <a:bodyPr/>
          <a:lstStyle/>
          <a:p>
            <a:r>
              <a:rPr lang="en-IN" sz="2800" dirty="0" smtClean="0"/>
              <a:t>Analysis</a:t>
            </a:r>
            <a:endParaRPr lang="en-IN" sz="2800" dirty="0"/>
          </a:p>
        </p:txBody>
      </p:sp>
      <p:sp>
        <p:nvSpPr>
          <p:cNvPr id="3" name="Content Placeholder 2"/>
          <p:cNvSpPr>
            <a:spLocks noGrp="1"/>
          </p:cNvSpPr>
          <p:nvPr>
            <p:ph idx="1"/>
          </p:nvPr>
        </p:nvSpPr>
        <p:spPr>
          <a:xfrm>
            <a:off x="404949" y="1277008"/>
            <a:ext cx="11168742" cy="4922180"/>
          </a:xfrm>
        </p:spPr>
        <p:txBody>
          <a:bodyPr>
            <a:normAutofit/>
          </a:bodyPr>
          <a:lstStyle/>
          <a:p>
            <a:pPr marL="0" indent="0">
              <a:buNone/>
            </a:pPr>
            <a:r>
              <a:rPr lang="en-IN" sz="1400" dirty="0" smtClean="0"/>
              <a:t>Companies File</a:t>
            </a:r>
          </a:p>
          <a:p>
            <a:pPr marL="342900" indent="-342900">
              <a:buAutoNum type="arabicPeriod"/>
            </a:pPr>
            <a:r>
              <a:rPr lang="en-IN" sz="1400" dirty="0" smtClean="0"/>
              <a:t>The data was in  tab separated text file.</a:t>
            </a:r>
          </a:p>
          <a:p>
            <a:pPr marL="342900" indent="-342900">
              <a:buFont typeface="Arial" panose="020B0604020202020204" pitchFamily="34" charset="0"/>
              <a:buAutoNum type="arabicPeriod"/>
            </a:pPr>
            <a:r>
              <a:rPr lang="en-IN" sz="1400" dirty="0" smtClean="0"/>
              <a:t> </a:t>
            </a:r>
            <a:r>
              <a:rPr lang="en-IN" sz="1400" dirty="0" smtClean="0"/>
              <a:t>Data contain  non-readable character . The character needs to be removed </a:t>
            </a:r>
            <a:r>
              <a:rPr lang="en-IN" sz="1400" dirty="0" smtClean="0"/>
              <a:t>.</a:t>
            </a:r>
          </a:p>
          <a:p>
            <a:pPr marL="342900" indent="-342900">
              <a:buFont typeface="Arial" panose="020B0604020202020204" pitchFamily="34" charset="0"/>
              <a:buAutoNum type="arabicPeriod"/>
            </a:pPr>
            <a:r>
              <a:rPr lang="en-IN" sz="1400" dirty="0" smtClean="0"/>
              <a:t>Name,</a:t>
            </a:r>
            <a:r>
              <a:rPr lang="en-US" sz="1400" dirty="0" smtClean="0"/>
              <a:t> </a:t>
            </a:r>
            <a:r>
              <a:rPr lang="en-US" sz="1400" dirty="0" err="1" smtClean="0"/>
              <a:t>homepage_url</a:t>
            </a:r>
            <a:r>
              <a:rPr lang="en-US" sz="1400" dirty="0" smtClean="0"/>
              <a:t> , </a:t>
            </a:r>
            <a:r>
              <a:rPr lang="en-US" sz="1400" dirty="0" err="1" smtClean="0"/>
              <a:t>state_code</a:t>
            </a:r>
            <a:r>
              <a:rPr lang="en-US" sz="1400" dirty="0" smtClean="0"/>
              <a:t> ,region , city </a:t>
            </a:r>
            <a:r>
              <a:rPr lang="en-US" sz="1400" dirty="0" smtClean="0"/>
              <a:t>, and </a:t>
            </a:r>
            <a:r>
              <a:rPr lang="en-US" sz="1400" dirty="0" err="1" smtClean="0"/>
              <a:t>founded_at</a:t>
            </a:r>
            <a:r>
              <a:rPr lang="en-US" sz="1400" dirty="0" smtClean="0"/>
              <a:t>  columns has missing data , however  no impact on the analysis</a:t>
            </a:r>
          </a:p>
          <a:p>
            <a:pPr marL="342900" indent="-342900">
              <a:buFont typeface="Arial" panose="020B0604020202020204" pitchFamily="34" charset="0"/>
              <a:buAutoNum type="arabicPeriod"/>
            </a:pPr>
            <a:r>
              <a:rPr lang="en-US" sz="1400" dirty="0" smtClean="0"/>
              <a:t>category_list </a:t>
            </a:r>
            <a:r>
              <a:rPr lang="en-US" sz="1400" dirty="0" smtClean="0"/>
              <a:t>, and  </a:t>
            </a:r>
            <a:r>
              <a:rPr lang="en-US" sz="1400" dirty="0" err="1" smtClean="0"/>
              <a:t>country_code</a:t>
            </a:r>
            <a:r>
              <a:rPr lang="en-US" sz="1400" dirty="0" smtClean="0"/>
              <a:t>  have missing data as the missing data impacts the analysis  we have preformed the necessary action after merging data with rounds2 data as </a:t>
            </a:r>
            <a:r>
              <a:rPr lang="en-US" sz="1400" dirty="0" err="1" smtClean="0"/>
              <a:t>master_frame</a:t>
            </a:r>
            <a:endParaRPr lang="en-US" sz="1400" dirty="0" smtClean="0"/>
          </a:p>
          <a:p>
            <a:pPr marL="342900" indent="-342900">
              <a:buNone/>
            </a:pPr>
            <a:endParaRPr lang="en-IN" sz="1400" dirty="0" smtClean="0"/>
          </a:p>
          <a:p>
            <a:pPr marL="342900" indent="-342900">
              <a:buNone/>
            </a:pPr>
            <a:r>
              <a:rPr lang="en-IN" sz="1400" dirty="0" smtClean="0"/>
              <a:t>Rounds2 file:</a:t>
            </a:r>
          </a:p>
          <a:p>
            <a:pPr marL="342900" indent="-342900">
              <a:buAutoNum type="arabicPeriod"/>
            </a:pPr>
            <a:r>
              <a:rPr lang="en-IN" sz="1400" dirty="0" smtClean="0"/>
              <a:t>Data </a:t>
            </a:r>
            <a:r>
              <a:rPr lang="en-IN" sz="1400" dirty="0" smtClean="0"/>
              <a:t>contain  non-readable character . The character needs to be removed </a:t>
            </a:r>
            <a:r>
              <a:rPr lang="en-IN" sz="1400" dirty="0" smtClean="0"/>
              <a:t>.</a:t>
            </a:r>
          </a:p>
          <a:p>
            <a:pPr marL="342900" indent="-342900">
              <a:buAutoNum type="arabicPeriod"/>
            </a:pPr>
            <a:r>
              <a:rPr lang="en-IN" sz="1400" dirty="0" err="1" smtClean="0"/>
              <a:t>Raised_amount_usd</a:t>
            </a:r>
            <a:r>
              <a:rPr lang="en-IN" sz="1400" dirty="0" smtClean="0"/>
              <a:t> columns has blank values which impacts during averaging hence need to deal with the blank.</a:t>
            </a:r>
            <a:r>
              <a:rPr lang="en-US" sz="1400" dirty="0" smtClean="0"/>
              <a:t> we have preformed the necessary action after merging data with rounds2 data as </a:t>
            </a:r>
            <a:r>
              <a:rPr lang="en-US" sz="1400" dirty="0" err="1" smtClean="0"/>
              <a:t>master_frame</a:t>
            </a:r>
            <a:r>
              <a:rPr lang="en-US" sz="1400" dirty="0" smtClean="0"/>
              <a:t>.</a:t>
            </a:r>
          </a:p>
          <a:p>
            <a:pPr marL="342900" indent="-342900">
              <a:buAutoNum type="arabicPeriod"/>
            </a:pPr>
            <a:endParaRPr lang="en-IN" sz="1400" dirty="0" smtClean="0"/>
          </a:p>
          <a:p>
            <a:pPr marL="342900" indent="-342900">
              <a:buNone/>
            </a:pPr>
            <a:r>
              <a:rPr lang="en-IN" sz="1400" dirty="0" smtClean="0"/>
              <a:t>Mapping File:</a:t>
            </a:r>
          </a:p>
          <a:p>
            <a:pPr marL="342900" indent="-342900">
              <a:buAutoNum type="arabicPeriod"/>
            </a:pPr>
            <a:r>
              <a:rPr lang="en-IN" sz="1400" dirty="0" smtClean="0"/>
              <a:t>Certain data of </a:t>
            </a:r>
            <a:r>
              <a:rPr lang="en-IN" sz="1400" dirty="0" err="1" smtClean="0"/>
              <a:t>Category_list</a:t>
            </a:r>
            <a:r>
              <a:rPr lang="en-IN" sz="1400" dirty="0" smtClean="0"/>
              <a:t> column is corrupted  i.e. 0 is present instead  of  letters, needs to replace it with ‘</a:t>
            </a:r>
            <a:r>
              <a:rPr lang="en-IN" sz="1400" dirty="0" err="1" smtClean="0"/>
              <a:t>na</a:t>
            </a:r>
            <a:r>
              <a:rPr lang="en-IN" sz="1400" dirty="0" smtClean="0"/>
              <a:t>’.</a:t>
            </a:r>
          </a:p>
          <a:p>
            <a:pPr marL="342900" indent="-342900">
              <a:buAutoNum type="arabicPeriod"/>
            </a:pPr>
            <a:r>
              <a:rPr lang="en-IN" sz="1400" dirty="0" smtClean="0"/>
              <a:t>The data is in </a:t>
            </a:r>
            <a:r>
              <a:rPr lang="en-IN" sz="1400" dirty="0" err="1" smtClean="0"/>
              <a:t>piviot</a:t>
            </a:r>
            <a:r>
              <a:rPr lang="en-IN" sz="1400" dirty="0" smtClean="0"/>
              <a:t> format hence can be consumed directly. </a:t>
            </a:r>
            <a:endParaRPr lang="en-IN" sz="1400" dirty="0" smtClean="0"/>
          </a:p>
          <a:p>
            <a:pPr marL="342900" indent="-342900">
              <a:buNone/>
            </a:pPr>
            <a:endParaRPr lang="en-IN" sz="1400" dirty="0" smtClean="0"/>
          </a:p>
        </p:txBody>
      </p:sp>
    </p:spTree>
    <p:extLst>
      <p:ext uri="{BB962C8B-B14F-4D97-AF65-F5344CB8AC3E}">
        <p14:creationId xmlns:p14="http://schemas.microsoft.com/office/powerpoint/2010/main" xmlns="" val="309534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16992"/>
            <a:ext cx="9313817" cy="856138"/>
          </a:xfrm>
        </p:spPr>
        <p:txBody>
          <a:bodyPr/>
          <a:lstStyle/>
          <a:p>
            <a:r>
              <a:rPr lang="en-IN" b="1" dirty="0"/>
              <a:t> </a:t>
            </a:r>
            <a:r>
              <a:rPr lang="en-IN" sz="2800" dirty="0" smtClean="0"/>
              <a:t>Analysis</a:t>
            </a:r>
            <a:endParaRPr lang="en-IN" sz="2800" dirty="0"/>
          </a:p>
        </p:txBody>
      </p:sp>
      <p:pic>
        <p:nvPicPr>
          <p:cNvPr id="6145" name="Picture 1"/>
          <p:cNvPicPr>
            <a:picLocks noChangeAspect="1" noChangeArrowheads="1"/>
          </p:cNvPicPr>
          <p:nvPr/>
        </p:nvPicPr>
        <p:blipFill>
          <a:blip r:embed="rId2" cstate="print"/>
          <a:srcRect/>
          <a:stretch>
            <a:fillRect/>
          </a:stretch>
        </p:blipFill>
        <p:spPr bwMode="auto">
          <a:xfrm>
            <a:off x="190810" y="967829"/>
            <a:ext cx="5745966" cy="2621531"/>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6093012" y="890563"/>
            <a:ext cx="5917018" cy="1770749"/>
          </a:xfrm>
          <a:prstGeom prst="rect">
            <a:avLst/>
          </a:prstGeom>
          <a:noFill/>
          <a:ln w="9525">
            <a:noFill/>
            <a:miter lim="800000"/>
            <a:headEnd/>
            <a:tailEnd/>
          </a:ln>
          <a:effectLst/>
        </p:spPr>
      </p:pic>
      <p:pic>
        <p:nvPicPr>
          <p:cNvPr id="6149" name="Picture 5"/>
          <p:cNvPicPr>
            <a:picLocks noChangeAspect="1" noChangeArrowheads="1"/>
          </p:cNvPicPr>
          <p:nvPr/>
        </p:nvPicPr>
        <p:blipFill>
          <a:blip r:embed="rId4" cstate="print"/>
          <a:srcRect/>
          <a:stretch>
            <a:fillRect/>
          </a:stretch>
        </p:blipFill>
        <p:spPr bwMode="auto">
          <a:xfrm>
            <a:off x="183629" y="3673854"/>
            <a:ext cx="5753148" cy="2931662"/>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6065103" y="2836152"/>
            <a:ext cx="5994932" cy="3755717"/>
          </a:xfrm>
          <a:prstGeom prst="rect">
            <a:avLst/>
          </a:prstGeom>
          <a:noFill/>
          <a:ln w="9525">
            <a:noFill/>
            <a:miter lim="800000"/>
            <a:headEnd/>
            <a:tailEnd/>
          </a:ln>
          <a:effectLst/>
        </p:spPr>
      </p:pic>
    </p:spTree>
    <p:extLst>
      <p:ext uri="{BB962C8B-B14F-4D97-AF65-F5344CB8AC3E}">
        <p14:creationId xmlns:p14="http://schemas.microsoft.com/office/powerpoint/2010/main" xmlns="" val="1302983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Analysis</a:t>
            </a:r>
            <a:endParaRPr lang="en-IN" sz="2800" dirty="0"/>
          </a:p>
        </p:txBody>
      </p:sp>
      <p:sp>
        <p:nvSpPr>
          <p:cNvPr id="3" name="Content Placeholder 2"/>
          <p:cNvSpPr>
            <a:spLocks noGrp="1"/>
          </p:cNvSpPr>
          <p:nvPr>
            <p:ph idx="1"/>
          </p:nvPr>
        </p:nvSpPr>
        <p:spPr/>
        <p:txBody>
          <a:bodyPr>
            <a:normAutofit/>
          </a:bodyPr>
          <a:lstStyle/>
          <a:p>
            <a:pPr marL="0" indent="0">
              <a:buNone/>
            </a:pPr>
            <a:r>
              <a:rPr lang="en-IN" sz="1400" dirty="0" smtClean="0"/>
              <a:t>Assumptions:</a:t>
            </a:r>
          </a:p>
          <a:p>
            <a:pPr marL="342900" indent="-342900">
              <a:buAutoNum type="arabicPeriod"/>
            </a:pPr>
            <a:r>
              <a:rPr lang="en-IN" sz="1400" dirty="0" smtClean="0"/>
              <a:t>Unique count is taken before dealing blanks in both companies and rounds2 data frame</a:t>
            </a:r>
          </a:p>
          <a:p>
            <a:pPr marL="342900" indent="-342900">
              <a:buAutoNum type="arabicPeriod"/>
            </a:pPr>
            <a:r>
              <a:rPr lang="en-IN" sz="1400" dirty="0" err="1" smtClean="0"/>
              <a:t>Master_frame</a:t>
            </a:r>
            <a:r>
              <a:rPr lang="en-IN" sz="1400" dirty="0" smtClean="0"/>
              <a:t> total count is taken before dealing with blanks.</a:t>
            </a:r>
          </a:p>
          <a:p>
            <a:pPr marL="342900" indent="-342900">
              <a:buAutoNum type="arabicPeriod"/>
            </a:pPr>
            <a:r>
              <a:rPr lang="en-GB" sz="1400" dirty="0" smtClean="0"/>
              <a:t> </a:t>
            </a:r>
            <a:r>
              <a:rPr lang="en-GB" sz="1400" dirty="0" smtClean="0"/>
              <a:t>Removing all the rows where </a:t>
            </a:r>
            <a:r>
              <a:rPr lang="en-GB" sz="1400" dirty="0" err="1" smtClean="0"/>
              <a:t>raised_Amount_usd</a:t>
            </a:r>
            <a:r>
              <a:rPr lang="en-GB" sz="1400" dirty="0" smtClean="0"/>
              <a:t> is blank. Cant fill with mean/mode/median as the min and max </a:t>
            </a:r>
            <a:r>
              <a:rPr lang="en-GB" sz="1400" dirty="0" smtClean="0"/>
              <a:t>difference </a:t>
            </a:r>
            <a:r>
              <a:rPr lang="en-GB" sz="1400" dirty="0" smtClean="0"/>
              <a:t>is </a:t>
            </a:r>
            <a:r>
              <a:rPr lang="en-GB" sz="1400" dirty="0" smtClean="0"/>
              <a:t>huge.</a:t>
            </a:r>
            <a:endParaRPr lang="en-GB" sz="1400" dirty="0" smtClean="0"/>
          </a:p>
          <a:p>
            <a:pPr marL="342900" indent="-342900">
              <a:buAutoNum type="arabicPeriod"/>
            </a:pPr>
            <a:r>
              <a:rPr lang="en-GB" sz="1400" dirty="0" smtClean="0"/>
              <a:t> </a:t>
            </a:r>
            <a:r>
              <a:rPr lang="en-GB" sz="1400" dirty="0" smtClean="0"/>
              <a:t>Removing all the rows where </a:t>
            </a:r>
            <a:r>
              <a:rPr lang="en-GB" sz="1400" dirty="0" err="1" smtClean="0"/>
              <a:t>category_list</a:t>
            </a:r>
            <a:r>
              <a:rPr lang="en-GB" sz="1400" dirty="0" smtClean="0"/>
              <a:t> if </a:t>
            </a:r>
            <a:r>
              <a:rPr lang="en-GB" sz="1400" dirty="0" smtClean="0"/>
              <a:t>blank as we cant fill the data with category.</a:t>
            </a:r>
            <a:endParaRPr lang="en-GB" sz="1400" dirty="0" smtClean="0"/>
          </a:p>
          <a:p>
            <a:pPr marL="342900" indent="-342900">
              <a:buAutoNum type="arabicPeriod"/>
            </a:pPr>
            <a:r>
              <a:rPr lang="en-GB" sz="1400" dirty="0" smtClean="0"/>
              <a:t>Removing </a:t>
            </a:r>
            <a:r>
              <a:rPr lang="en-GB" sz="1400" dirty="0" smtClean="0"/>
              <a:t>rows where </a:t>
            </a:r>
            <a:r>
              <a:rPr lang="en-GB" sz="1400" dirty="0" err="1" smtClean="0"/>
              <a:t>country_code</a:t>
            </a:r>
            <a:r>
              <a:rPr lang="en-GB" sz="1400" dirty="0" smtClean="0"/>
              <a:t> is </a:t>
            </a:r>
            <a:r>
              <a:rPr lang="en-GB" sz="1400" dirty="0" smtClean="0"/>
              <a:t>blank as filling the data is not possible, filling with highest occurrence of country is not appropriate.</a:t>
            </a:r>
            <a:endParaRPr lang="en-IN" sz="1400" dirty="0" smtClean="0"/>
          </a:p>
          <a:p>
            <a:pPr marL="0" indent="0">
              <a:buNone/>
            </a:pPr>
            <a:endParaRPr lang="en-IN" sz="1400" dirty="0"/>
          </a:p>
        </p:txBody>
      </p:sp>
    </p:spTree>
    <p:extLst>
      <p:ext uri="{BB962C8B-B14F-4D97-AF65-F5344CB8AC3E}">
        <p14:creationId xmlns:p14="http://schemas.microsoft.com/office/powerpoint/2010/main" xmlns="" val="567511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45931"/>
            <a:ext cx="12191999" cy="5912069"/>
          </a:xfrm>
        </p:spPr>
        <p:txBody>
          <a:bodyPr>
            <a:normAutofit/>
          </a:bodyPr>
          <a:lstStyle/>
          <a:p>
            <a:pPr marL="0" indent="0">
              <a:buNone/>
            </a:pPr>
            <a:r>
              <a:rPr lang="en-IN" sz="3000" dirty="0"/>
              <a:t>Plot 1</a:t>
            </a:r>
          </a:p>
        </p:txBody>
      </p:sp>
      <p:sp>
        <p:nvSpPr>
          <p:cNvPr id="6" name="Title 1"/>
          <p:cNvSpPr>
            <a:spLocks noGrp="1"/>
          </p:cNvSpPr>
          <p:nvPr>
            <p:ph type="title"/>
          </p:nvPr>
        </p:nvSpPr>
        <p:spPr>
          <a:xfrm>
            <a:off x="1136469" y="198632"/>
            <a:ext cx="9313817" cy="856138"/>
          </a:xfrm>
        </p:spPr>
        <p:txBody>
          <a:bodyPr/>
          <a:lstStyle/>
          <a:p>
            <a:r>
              <a:rPr lang="en-IN" b="1" dirty="0"/>
              <a:t> </a:t>
            </a:r>
            <a:r>
              <a:rPr lang="en-IN" sz="2800" dirty="0" smtClean="0"/>
              <a:t>Results</a:t>
            </a:r>
            <a:endParaRPr lang="en-IN" sz="2800" dirty="0"/>
          </a:p>
        </p:txBody>
      </p:sp>
      <p:sp>
        <p:nvSpPr>
          <p:cNvPr id="4098" name="AutoShape 2" descr="data:image/png;base64,iVBORw0KGgoAAAANSUhEUgAAAXQAAAJYCAYAAABy5R2DAAAABHNCSVQICAgIfAhkiAAAAAlwSFlzAAALEgAACxIB0t1+/AAAADl0RVh0U29mdHdhcmUAbWF0cGxvdGxpYiB2ZXJzaW9uIDIuMi4yLCBodHRwOi8vbWF0cGxvdGxpYi5vcmcvhp/UCwAAIABJREFUeJzs3XmcnfPd//HXO8lEQiJEJhoJIq0tOyZBUREkURQ32iia2OJ2t7a71dAfbRQ3eutdS20pSouIxh1St32JJbVkQqQhiBKMJUaILASJz++P65o4GTOZ5ZyZk7nm/Xw8zmOuc62fc50z73Od77UpIjAzs5avTbELMDOzwnCgm5llhAPdzCwjHOhmZhnhQDczywgHuplZRjjQzZqRpF9Juq7YddSHpJD0nTym30LSMkltC1mX1c6B3owkLZC0T2tcvqSxkp6sx3gHSHpW0nJJiyTdIqlXc9RYSz0TJN1cqPlFxH9FxPHpvHunodkun3lKGpbO55eFqbIwIuKtiOgUEauKXUtr4UC3dYakw4BbgcuAbkA/4HPgSUkbF6GevIK2GY0BPkr/WmsWEX400wNYAOyTdo8FngQuAT4G3gD2S4eNBsqrTXs6MC3tXi+d7i1gIXAN0DEd1g24G1hM8k/+BMkX91+Br4DPgGXAL4HeQADHAG+ndfw7MASYk87jj9XqOBaYl457P7BlzrBIp5+fDr8SELA9sAJYlS57cQ3rRsCbwC+r9W8DzAV+m7PeZgBXAJ8ALwN754w/HbgQeDYdfhfQNR02DKhYy3syAZgC3AwsAX4GfAF8mdb9QvVpcqa7Oe2uWqdj0vfnQ+D/1TLuW+m4y9LHnul7NiBn/O7pe1Zay2dqfWApyWfmC6AsZ1hdtQwFnkrf5/eAPwLtq72f30k/DwuBdjnDDgVm58ynPF1nC4H/qbb8djnv3etpvW8ARxb7fzJrj6IX0JoefDPQvwROANoCJwHvkgRb1T/p1jnTzgRGp92XAtOArkBn4O/AhemwC0kCviR97AGo+vLT51X/cNcAHYARJMF7ZxokPYEPgD3T8Q8GXiMJ6HbA2cA/cuYXJF8mGwFbAJXAqJzX++Ra1s126fRb1TDsXOCpnPmsJPmCKwF+RBLcVaE9HXgH6A9sANzB1wE6jLoD/cv0dbYBOpITwDVNkzNd9UD/Uzr9IJJfGduvZdzcoLwKuDjn+anA39ey3o4mCeO26efg8hre39pq2QnYJX0ve5N8UZ9W7f38Ttr9EukGR/p8KvDztPsp4Oi0uxOwS/XXl74XS4Bt02E9gH7F/p/M2sNNLsX1ZkT8KZI2xptIPuSbRsSnJFuWRwBI2pok8KZJEsmXwOkR8VFELAX+i2QLDZJA6kGy5fxlRDwR6X/QWpwXESsi4gFgOTApIj6IiHdItvB3SMc7keSLY15ErEyXO1jSljnzuigiFkfEW8CjwOB6rotu6d/3ahj2Xs5wSL5kLk1f32TgFWD/nOF/jYi5EbEcOAf4YQN2zD0VEXdGxFcR8Vk9p6nJuRHxWUS8ALxAEqb1cRPwY0lV/5tHk/y6qs0YYHL6GboVOEJSSX1qiYhZEfF0RKyMiAXAtSS/Emqr6ygASV2BkenyIPnMfUdSt4hYFhFP1zKPr4D+kjpGxHsR8eJaXpc1ggO9uN6v6khDHJItHEj/OdPuHwN3puOUkmzBz5K0WNJi4L60P8B/k2xFPyDpdUln1qOOhTndn9XwvKqmLYHLcpb7Eckvip41vSbg05xp6/Jh+rdHDcN65AwHeKfal9SbwGY5z9+uNqyENb8Q1ubtukepl0ath4h4huRLdU9J25E0eUyraVxJmwN7Abekve4i+aW1f7VRa6xF0jaS7pb0vqQlJF/Qta2nm4EDJXUCfgg8ERFVX77HAdsAL0uaKemAGl7XcpJfU/8OvCfp/9LXZwXkQF93PQB0kzSYJNirtoY+JAnZfhGxUfroEhGdACJiaUT8PCL6AAcC/ylp73TafC+t+TZwYs5yN4qIjhHxj3pMW9eyXwEqgMNze6ZbqocCD+f07pn+UqmyBUlzVZXNqw37kmS9LSf5Mqyad1u+/iKsrc6a6l5jPsC3ahinPmpbJ1Vbw0cDUyJiRS3jHU3yP/x3Se+TtE93AH5Sz+VfTbIPYuuI2BD4FckX9DcLTX6tPQUcQrVfDRExPyKOIGmmuxiYImmDGuZxf0TsS/IF/TJJU5AVkAN9HZU2aUwh2eLuCjyY9v+K5B/hD5K6A0jqKWlk2n2ApO+kgbeEZEdk1WFjC4E+eZR1DXCWpH7psrpIOryOaaosBHpJal/TwHSL+xfA2ZJ+LKmjpG8B1wEbAn/IGb07cIqkknT52wP35Aw/SlJfSesDvyUJxVXAq0AHSfunzRJnk+xgrqvu3jlNIACzgdHp8suAw+q3Cr6hkqQZovp78leS4DwK+Mtapv8Jyf6FwTmPQ4H9JW1Sj+V3JvmMLEu3lk+qY/y/kOxMH0DShg6ApKMklaafzcVp7zUOVZS0qaQfpEH/OclOYB/OWGAO9HXbrcA+wN/SgK8ynqRZ5en0p/JDwLbpsK3T58tItqiuiojp6bALSQJzsaRfNLSYiJhKsgV2W7rcucB+9Zz8EeBF4H1JH9Y0QtoefjTJDs8PSXbEdQR2i4hFOaM+Q/I6PwQuAA6rNvyvwI0kTQ0dgFPS+X8C/AfJl8Q7JFvaFXXU/bf07yJJz6Xd5wDfJjmS51y+/vXUIGkT2gXAjPQ92SXtXwE8R7IF/0RN06bj9gaujIj3cx7TSD4bR9Q0XTW/IGnOW0qykTC5jvGnkjS7TU2bUKqMAl6UtIzkkNPRNfyqaAP8nOSX1EckbfX/UY8arQGqjn4waxEkjQWOj4jdaxk+neQokhZxNmZtJN0AvBsRZxe7llyS/kXS7PZQsWuxb2opJ06YtRqSegP/xtdHF60TJB1K8qvhkWLXYjVzoJutQySdR9LkdGFEvFHseqqkv3z6khxv/lWRy7FauMnFzCwjvFPUzCwjHOhmZhnhQDczywgHuplZRjjQzcwywoFuZpYRDnQzs4xwoJuZZYQD3cwsIxzoZmYZ4UA3M8sIB7qZWUY40M3MMsKBbmaWEQ50M7OMcKCbmWWEA93MLCMc6GZmGeFANzPLCAe6mVlGONDNzDLCgW5mlhEOdDOzjHCgm5llhAPdzCwjHOhmZhnhQDczywgHuplZRjjQzaqRdI2kc4pdh1lDOdBbGUkLJH0maZmkhZL+LKlTseuqkta3TzFriIh/j4jzirV8SdMlHV+kZQ+TVFGMZVv+HOit04ER0QnYERgCnN2QiSW1a5KqzCwvDvRWLCLeAe4F+kvqIul6Se9JekfS+ZLaAkgaK2mGpD9I+giYkPY/QdI8SUslvSRpx7T/ZpLukFQp6Q1Jp1QtU9IESbdL+ks63YuSytJhfwW2AP6e/oL4Zdr/b5Lel/SJpMcl9cuZ3yaS/i5piaSZad1P5gzfTtKDkj6S9IqkH9a1XiTdKOn8tHuYpApJP5f0Qbp+jkmH7ZLW1TZn2kMkzUm720g6U9K/JC1KX3fXdFgHSTen/RentW8q6QJgD+CP6Tr4Yzp+SPoPSfPT9XaepG9Leip97bdLap9TxwGSZqfz/oekgTnDFkj6haQ56TqdnNazQfp52Cxd9jJJm9X9SbJ1RkT40YoewAJgn7R7c+BF4DzgTuBaYAOgO/AscGI63lhgJXAy0A7oCBwOvEOyhS/gO8CWJBsJs4BfA+2BPsDrwMh0XhOAFcD3gbbAhcDTNdWX0+9YoDOwHnApMDtn2G3pY32gL/A28GQ6bIP0+TFp3TsCHwL96lhHNwLnp93D0tf+W6AkrftTYON0+L+AfXOm/RtwZtp9GvA00Cut/VpgUjrsRODvad1tgZ2ADdNh04Hjq9UUwDRgQ6Af8DnwcLp+uwAvAWPScXcEPgB2Tuc9Jl2v6+Ws42eBzYCuwDzg33Neb0WxP6d+NPL/u9gF+NHMb3jyz7wMWAy8CVyVBvHnQMec8Y4AHk27xwJvVZvP/cCpNcx/5xrGPQv4c9o9AXgoZ1hf4LNq9e2zlvo3SsOtSxpWXwLb5gw/PyfQfwQ8UW36a4Hf1LGOqgf6Z0C7nOEfALvkLO+GtLszsBzYMn0+D9g7Z7oeab3tSL6k/gEMrGH5tQX6bjnPZwHjc57/Hrg07b4aOK/a9K8Ae+as46Nyhv0OuCbn9TrQW+jDbaGt08ER8VDVE0lDSbY+35NU1bsNydZtldxuSLbu/1XDvLck+cm+OKdfW+CJnOfv53R/CnSQ1C4iVlafWdqccQHJL4JS4Kt0UDeSXwrt1lLnlsDO1WppB/y1hrrXZlG12j4FqnYk3wr8Q9JJwL8Bz0XEmznLnyrpq5xpVwGbpjVsDtwmaSPgZuD/RcSXa6ljYU73ZzU8/1bOcsdIOjlneHuSLfIq1d8DN61kgAPdIAnBz4FuNYVqKmqY5tu1zOuNiNi6kbVUX86PgYOAfUi2LLsAH5M081SSNIf0Al5Nx9+8Wi2PRcS+jayl7mIjXpL0JrBfWuut1ZZ/bETMqGXyc4FzJfUG7iHZir6eb66DhnobuCAiLmjEtPku24rIO0WNiHgPeAD4vaQN051535a051omuw74haSdlPiOpC1J2maXSBovqaOktpL6SxpSz3IWkrQLV+lM8mWziKS9+b9y6l4F/C8wQdL6krYDfpIz7d3ANpKOllSSPoZI2r6etdTXrcApwPdI2tCrXANckK4XJJVKOijt3kvSgPQXyBKSpphV6XTV10FD/Qn4d0k7p+/NBpL2l9S5HtMuBDaR1CWP5VuRONCtyk9Ifpa/RLIFPIWkzbdGEfE3kqaQW4GlJDtVu6YheyAwGHiDZCfkdSRb1vVxIXB2enTGL4C/kLT1v5PW9nS18X+Wzvt9kmaMSSRfAETEUmAEMBp4Nx3nYpIdlIU0iaTt+ZGI+DCn/2UkOzIfkLQ0rX3ndNi3SNbxEpK29sdIml2qpjtM0seSLm9oMRFRDpwA/JHkvXyNZD9IfaZ9OX09r6fvgZtiWhBF+BeWZYeki4FvRcSYYtdi1ty8hW4tWnqc+cC0aWEocBwwtdh1mRWDA91aus4k7ejLgdtJDt+7q66JlJzQtKyGx5FNXK9Zk3GTi5lZRngL3cwsI5r1OPRu3bpF7969m3ORZmYt3qxZsz6MiNK6xmvWQO/duzfl5eXNuUgzsxYvPXmtTm5yMTPLCAe6mVlGONDNzDKi6Bfn+vLLL6moqGDFihXFLsUyqkOHDvTq1YuSkpJil2LWpIoe6BUVFXTu3JnevXuTc+lWs4KICBYtWkRFRQVbbbVVscsxa1JFb3JZsWIFm2yyicPcmoQkNtlkE/8CtFahXoEuaSNJUyS9rOQekrtK6qrkXo3z078bN7YIh7k1JX++rLWo7xb6ZcB9EbEdMIjkcp9nAg+nNzJ4OH1uZmZFUmcbuqQNSS7cPxYgIr4Avkgv1D8sHe0mkvsgjs+3oN5n/l++s1jDgov2L+j8zGzdU+jcaKxi5019ttD7kNzq68+Snpd0naQNgE3TO91U3fGme00TSxonqVxSeWVlZcEKL6S2bdsyePBg+vfvz+GHH86nn35alDouvfTSZlt2eXk5p5xySrMsq7leV3OuP7N1UX0CvR2wI3B1ROxAcpnSejevRMTEiCiLiLLS0jovRVAUHTt2ZPbs2cydO5f27dtzzTXX1HvaVatW1T1SPTVnIJWVlXH55Q2+GU6jONDNmkd9Ar0CqIiIZ9LnU0gCfqGkHgDp3w+apsTmtccee/Daa68BcPPNNzN06FAGDx7MiSeeuDq8O3XqxK9//Wt23nlnnnrqKWbOnMl3v/tdBg0axNChQ1m6dCmrVq3ijDPOYMiQIQwcOJBrr70WgOnTpzNs2DAOO+wwtttuO4488kgigssvv5x3332Xvfbai7322guAk046ibKyMvr168dvfvOb1TXec889bLfdduy+++6ccsopHHDAAQAsX76cY489liFDhrDDDjtw1121XxZ8+vTpq6ebMGECxx57LMOGDaNPnz6rg378+PFcddVVq6eZMGECv//97wH47//+79Wvraq25cuXs//++zNo0CD69+/P5MmTa3xdnTp1Yvz48ey0007ss88+PPvss6uXPW3aNICCrD+z1qbOQI+I94G3JW2b9tqb5N6O04Cq23yNoR43FVjXrVy5knvvvZcBAwYwb948Jk+ezIwZM5g9ezZt27bllltuAZLg6t+/P8888wxDhw7lRz/6EZdddhkvvPACDz30EB07duT666+nS5cuzJw5k5kzZ/KnP/2JN954A4Dnn3+eSy+9lJdeeonXX3+dGTNmcMopp7DZZpvx6KOP8uijjwJwwQUXUF5ezpw5c3jssceYM2cOK1as4MQTT+Tee+/lySefJLcZ64ILLmD48OHMnDmTRx99lDPOOIPly5fX67W//PLL3H///Tz77LOce+65fPnll4wePZrJkyevHuf222/n8MMP54EHHmD+/Pk8++yzzJ49m1mzZvH4449z3333sdlmm/HCCy8wd+5cRo0aVePrWr58OcOGDWPWrFl07tyZs88+mwcffJCpU6fy61//GqAg68+stanviUUnA7dIag+8DhxD8mVwu6TjgLeAw5umxKb32WefMXjwYCDZQj/uuOOYOHEis2bNYsiQIavH6d492U3Qtm1bDj30UABeeeUVevTosXq8DTfcEIAHHniAOXPmMGXKFAA++eQT5s+fT/v27Rk6dCi9evUCYPDgwSxYsIDdd9/9G3XdfvvtTJw4kZUrV/Lee+/x0ksv8dVXX9GnT5/VJ8kcccQRTJw4cfUyp02bxiWXXAIkx/i/9dZbbL993Te533///VlvvfVYb7316N69OwsXLmSHHXbggw8+4N1336WyspKNN96YLbbYgssvv5wHHniAHXbYAYBly5Yxf/589thjD37xi18wfvx4DjjgAPbYY48al9W+fXtGjRoFwIABA1hvvfUoKSlhwIABLFiwoGDrz6y1qVegR8RsoKyGQXsXtpziqGpDzxURjBkzhgsvvPAb43fo0IG2bduuHq+m45wjgiuuuIKRI0eu0X/69Omst97XN51v27YtK1eu/Mb0b7zxBpdccgkzZ85k4403ZuzYsaxYsYK13WEqIrjjjjvYdtttax2nNrXVdNhhhzFlyhTef/99Ro8evXo5Z511FieeeOI35jNr1izuuecezjrrLEaMGLF6iztXSUnJ6nXWpk2b1ctu06bN6uXmu/7MWqOin/pfXbEP+6my9957c9BBB3H66afTvXt3PvroI5YuXcqWW265xnjbbbcd7777LjNnzmTIkCEsXbqUjh07MnLkSK6++mqGDx9OSUkJr776Kj179lzrMjt37szSpUvp1q0bS5YsYYMNNqBLly4sXLiQe++9l2HDhrHddtvx+uuvs2DBAnr37r1Gk8jIkSO54ooruOKKK5DE888/v3orurFGjx7NCSecwIcffshjjz22ejnnnHMORx55JJ06deKdd96hpKSElStX0rVrV4466ig6derEjTfe+I3XVV/5rj+z1midC/R1Rd++fTn//PMZMWIEX331FSUlJVx55ZXfCPT27dszefJkTj75ZD777DM6duzIQw89xPHHH8+CBQvYcccdiQhKS0u5884717rMcePGsd9++9GjRw8effRRdthhB/r160efPn3YbbfdgOTXxFVXXcWoUaPo1q0bQ4cOXT39Oeecw2mnncbAgQOJCHr37s3dd9+d13ro168fS5cupWfPnvTo0QOAESNGMG/ePHbddVcg2cl5880389prr3HGGWfQpk0bSkpKuPrqq2t8XfVRiPVn1to0602iy8rKovodi+bNm1evNl772rJly+jUqRMRwU9/+lO23nprTj/99GKXtU7z5yzbsn5ikaRZEVFTs/cain5xLmu4P/3pTwwePJh+/frxySef1NiWbWatj5tcWqDTTz+93lvk999/P+PHr3lFhq222oqpU6c2RWlmVkTrRKDXdqSI5W/kyJHfOFKktWnOZkWzYip6k0uHDh1YtGiR/+msSVTd4KJDhw7FLsWsyRV9C71Xr15UVFSwrl64y1q+qlvQmWVd0QO9pKTEtwYzMyuAoje5mJlZYTjQzcwywoFuZpYRDnQzs4xwoJuZZYQD3cwsIxzoZmYZ4UA3M8sIB7qZWUY40M3MMsKBbmaWEQ50M7OMcKCbmWVEva62KGkBsBRYBayMiDJJXYHJQG9gAfDDiPi4aco0M7O6NGQLfa+IGJxzo9IzgYcjYmvg4fS5mZkVST5NLgcBN6XdNwEH51+OmZk1Vn0DPYAHJM2SNC7tt2lEvAeQ/u1e04SSxkkql1TuuxKZmTWd+t6xaLeIeFdSd+BBSS/XdwERMRGYCFBWVuYbh5qZNZF6baFHxLvp3w+AqcBQYKGkHgDp3w+aqkgzM6tbnYEuaQNJnau6gRHAXGAaMCYdbQxwV1MVaWZmdatPk8umwFRJVePfGhH3SZoJ3C7pOOAt4PCmK9PMzOpSZ6BHxOvAoBr6LwL2boqizMys4XymqJlZRjjQzcwywoFuZpYRDnQzs4xwoJuZZYQD3cwsIxzoZmYZ4UA3M8sIB7qZWUY40M3MMsKBbmaWEQ50M7OMcKCbmWWEA93MLCMc6GZmGeFANzPLCAe6mVlGONDNzDLCgW5mlhEOdDOzjHCgm5llhAPdzCwj6h3oktpKel7S3enzrSQ9I2m+pMmS2jddmWZmVpeGbKGfCszLeX4x8IeI2Br4GDiukIWZmVnD1CvQJfUC9geuS58LGA5MSUe5CTi4KQo0M7P6qe8W+qXAL4Gv0uebAIsjYmX6vALoWeDazMysAeoMdEkHAB9ExKzc3jWMGrVMP05SuaTyysrKRpZpZmZ1qc8W+m7ADyQtAG4jaWq5FNhIUrt0nF7AuzVNHBETI6IsIspKS0sLULKZmdWkzkCPiLMioldE9AZGA49ExJHAo8Bh6WhjgLuarEozM6tTPsehjwf+U9JrJG3q1xemJDMza4x2dY/ytYiYDkxPu18Hhha+JDMzawyfKWpmlhEOdDOzjHCgm5llhAPdzCwjHOhmZhnhQDczywgHuplZRjjQzcwywoFuZpYRDnQzs4xwoJuZZYQD3cwsIxzoZmYZ4UA3M8sIB7qZWUY40M3MMsKBbmaWEQ50M7OMcKCbmWWEA93MLCMc6GZmGeFANzPLiDoDXVIHSc9KekHSi5LOTftvJekZSfMlTZbUvunLNTOz2tRnC/1zYHhEDAIGA6Mk7QJcDPwhIrYGPgaOa7oyzcysLnUGeiSWpU9L0kcAw4Epaf+bgIObpEIzM6uXerWhS2oraTbwAfAg8C9gcUSsTEepAHo2TYlmZlYf9Qr0iFgVEYOBXsBQYPuaRqtpWknjJJVLKq+srGx8pWZmtlYNOsolIhYD04FdgI0ktUsH9QLerWWaiRFRFhFlpaWl+dRqZmZrUZ+jXEolbZR2dwT2AeYBjwKHpaONAe5qqiLNzKxu7eoehR7ATZLaknwB3B4Rd0t6CbhN0vnA88D1TVinmZnVoc5Aj4g5wA419H+dpD3dzMzWAT5T1MwsIxzoZmYZ4UA3M8sIB7qZWUY40M3MMsKBbmaWEQ50M7OMcKCbmWWEA93MLCMc6GZmGeFANzPLCAe6mVlGONDNzDLCgW5mlhEOdDOzjHCgm5llhAPdzCwjHOhmZhnhQDczywgHuplZRjjQzcwywoFuZpYRdQa6pM0lPSppnqQXJZ2a9u8q6UFJ89O/Gzd9uWZmVpv6bKGvBH4eEdsDuwA/ldQXOBN4OCK2Bh5On5uZWZHUGegR8V5EPJd2LwXmAT2Bg4Cb0tFuAg5uqiLNzKxuDWpDl9Qb2AF4Btg0It6DJPSB7oUuzszM6q/egS6pE3AHcFpELGnAdOMklUsqr6ysbEyNZmZWD/UKdEklJGF+S0T8b9p7oaQe6fAewAc1TRsREyOiLCLKSktLC1GzmZnVoD5HuQi4HpgXEf+TM2gaMCbtHgPcVfjyzMysvtrVY5zdgKOBf0qanfb7FXARcLuk44C3gMObpkQzM6uPOgM9Ip4EVMvgvQtbjpmZNZbPFDUzywgHuplZRjjQzcwywoFuZpYRDnQzs4xwoJuZZYQD3cwsIxzoZmYZ4UA3M8sIB7qZWUY40M3MMsKBbmaWEfW52qK1Qr3P/L9ilwDAgov2L3YJZi2Gt9DNzDLCgW5mlhEOdDOzjHCgm5llhAPdzCwjHOhmZhnhQDczywgHuplZRjjQzcwyos5Al3SDpA8kzc3p11XSg5Lmp383btoyzcysLvXZQr8RGFWt35nAwxGxNfBw+tzMzIqozkCPiMeBj6r1Pgi4Ke2+CTi4wHWZmVkDNbYNfdOIeA8g/du9cCWZmVljNPlOUUnjJJVLKq+srGzqxZmZtVqNDfSFknoApH8/qG3EiJgYEWURUVZaWtrIxZmZWV0aG+jTgDFp9xjgrsKUY2ZmjVWfwxYnAU8B20qqkHQccBGwr6T5wL7pczMzK6I671gUEUfUMmjvAtdiZmZ58JmiZmYZ4UA3M8sIB7qZWUY40M3MMsKBbmaWEQ50M7OMcKCbmWWEA93MLCMc6GZmGeFANzPLCAe6mVlGONDNzDLCgW5mlhEOdDOzjHCgm5llhAPdzCwjHOhmZhnhQDczywgHuplZRjjQzcwywoFuZpYR7YpdgFlr0vvM/yt2CQAsuGj/YpdgTSCvLXRJoyS9Iuk1SWcWqigzM2u4Rge6pLbAlcB+QF/gCEl9C1WYmZk1TD5b6EOB1yLi9Yj4ArgNOKgwZZmZWUPl04beE3g753kFsHN+5TTcutImCW6XNLPiyifQVUO/+MZI0jhgXPp0maRX8lhmU9kCeCvfmejiAlRSty7AJ82ypPzlvV6baZ2C12tT8XotjC3rM1I+gV4BbJ7zvBfwbvWRImIiMDGP5TQ5SZURUVbsOupD0sSIGFf3mMXn9do0vF6bRktar7XJpw19JrC1pK0ktQdGA9MKU1azW1zsAhrg78UuoAG8XpuG12vTaEnrtUaN3kKPiJWSfgbcD7QFboiIFwtWWfNqKT8JiYhy3Y9tAAAgAElEQVSW9A/i9do0vF6bRotZr7XJ68SiiLgHuKdAtRTTOt0k1IJ5vTYNr9em0eLXqyK+sR/TzMxaIF/LxcwsIxzoZmYZ4UA3M8sIB7qZWUY40M3MMsKBbmaWEQ50M7OMcKCbmWWEA93MLCMc6GZmGeFANzPLCAe6mVlGONDNzDLCgW5mlhEOdDOzjHCgm5llhAPdzCwjHOhmZhnhQDczywgHuhWEpOmSPpa0XrFrKTRJEySFpKHFrqUmknqn9eV103dr+RzoljdJvYE9gAB+0ATzL1pQSRJwNPARMKZYdZjVhwPdCuEnwNPAjaShJ2kXSe9Lals1kqRDJM1Ju9tIOlPSvyQtknS7pK7psKotzuMkvQU8kvb/WzrPTyQ9Lqlfzrw3kfR3SUskzZR0vqQnc4ZvJ+lBSR9JekXSD+v52vYANgNOBUZLap8zz7GSZkj6g6TFkl6X9N20/9uSPpA0Jmf8LpL+IqlS0puSzpbUJh02QdLNOeOusdWd/gI6L13eUkkPSOqWjv54+nexpGWSdq3na7OMcaBbIfwEuCV9jJS0aUQ8DSwHhueM92Pg1rT7FOBgYE+SwPwYuLLafPcEtgdGps/vBbYGugPPpcurcmW6vG+RfKnkBukGwIPpsrsDRwBX5X4hrMUY4O/A5PT5AdWG7wzMATZJ538bMAT4DnAU8EdJndJxrwC6AH3S1/YT4Jh61FDlx+n43YH2wC/S/t9L/24UEZ0i4qkGzNOyJCKa9QHcAHwAzK3HuH8AZqePV4HFzV2vH3W+R7sDXwLd0ucvA6en3ecDN6TdnUkCd8v0+Txg75z59Ejn0w7oTdJ802cty90oHacL0Daddtuc4ecDT6bdPwKeqDb9tcBv6nht6wNLgINzprkrZ/hYYH7O8wFpTZvm9FsEDE5r/BzomzPsRGB62j0BuDlnWNU6aJc+nw6cnTP8P4D7ahrXj9b7KMYW+o3AqPqMGBGnR8TgiBhMsnXzv01ZmDXKGOCBiPgwfX4rX28d3wr8W7qj9N+A5yLizXTYlsDUtKliMUnArwI2zZn321UdktpKuihtolkCLEgHdQNKSb4I3q5p2nRZO1ctK13ekSRb82tzCLASuCd9fguwn6TSnHEW5nR/BhAR1ft1SutsD7yZM+xNoGcdNeR6P6f703S+Zqs1+86miHg83Ym2mqRvk/xkLiX5oJ4QES9Xm/QI4DfNUaPVj6SOwA+BtpKqwmY9YCNJgyLiBUlvAvuxZnMLJIF7bETMqGG+vdPOyOn9Y+AgYB+SMO9C0kwjoJIkeHuR/JID2Lzash6LiH0b+BLHkITmW8m+UQSUkHwWL2/gvD4k+RWxJfBS2m8L4J20eznJL4IqdX3Z5Iq6R7HWYF1pQ58InBwRO5G0C16VO1DSlsBWpDvHbJ1xMMlWdV+SZoXBJG3eT5C0D0MS4qeQtPP+LWfaa4AL0vcWSaWSDlrLsjqTNFksIgm+/6oaEBGrSH69TZC0vqTtcpYPcDewjaSjJZWkjyGStq9tYZJ6AnuTtJlXvbZBwMU04miXtMbb09fcOX3d/wlU7QidDXxP0haSugBnNWD2lcBXJG3z1ooVPdDTHUbfBf4maTZJO2WPaqONBqak/xS27hgD/Dki3oqI96sewB+BI9MjNCYBw4BHcpplAC4DpgEPSFpKcpTMzmtZ1l9ImijeIdnCfbra8J+RbLW/D/w1Xe7nABGxFBhB8jl6Nx3nYpJfE7U5GpgdEQ9Ue22XAwMl9V/LtLU5mWRL/HXgSZIvuxvSGh8k2fE6B5hF8iVULxHxKXABMCNtUtqlEbVZBiii+X+tpT+p746I/pI2BF6JiOohnjv+88BPI+IfzVSitXCSLga+FRE+dtxajaJvoUfEEuANSYdDciKHpEFVwyVtC2wM+FAsq1V6nPnA9PMzFDgOmFrsusyaU7MHuqRJJOG8raQKSceRHHFwnKQXgBdJdn5VOQK4LYrxU8Jaks4k7ejLSdqqfw/cVddEkl5MT8ap/jiyies1K7iiNLmYmVnhFb3JxczMCqNZj0Pv1q1b9O7duzkXaWbW4s2aNevDiCita7xmDfTevXtTXl7enIs0M2vx0hP06uQmFzOzjHCgm5llhAPdzCwjfMsqsxbiyy+/pKKighUrVhS7FGsiHTp0oFevXpSUlDRqege6WQtRUVFB586d6d27N+nVHy1DIoJFixZRUVHBVltt1ah5uMnFrIVYsWIFm2yyicM8oySxySab5PULzIFu1oI4zLMt3/fXgW5mlhFuQ7eaTehS7AoSEz4pdgXrrkK/R17XLZ630M2sQaZOnYokXn65+l0i120HHXQQu+66a1FrWLBgAbfeemvdIzaSA93MGmTSpEnsvvvu3HbbbXnPa9Wq5rkJ2eLFi3nuuedYvHgxb7zxRrMssyYOdDNbZyxbtowZM2Zw/fXXrw70H/3oR9xzzz2rxxk7dix33HEHq1at4owzzmDIkCEMHDiQa6+9FoDp06ez11578eMf/5gBAwYAcPDBB7PTTjvRr18/Jk6cuHpe119/Pdtssw3Dhg3jhBNO4Gc/+xkAlZWVHHrooQwZMoQhQ4YwY8Y37jW+hjvuuIMDDzyQ0aNHr/FFNHbsWE466ST22msv+vTpw2OPPcaxxx7L9ttvz9ixY1ePN2nSJAYMGED//v0ZP3786v6dOnVa3T1lypTV04wdO5ZTTjmF7373u/Tp04cpU6YAcOaZZ/LEE08wePBg/vCHP9R7vdeX29DNrN7uvPNORo0axTbbbEPXrl157rnnGD16NJMnT+b73/8+X3zxBQ8//DBXX301119/PV26dGHmzJl8/vnn7LbbbowYMQKAZ599lrlz564+3vqGG26ga9eufPbZZwwZMoRDDz2Uzz//nPPOO4/nnnuOzp07M3z4cAYNSm5mduqpp3L66aez++6789ZbbzFy5EjmzZtXa92TJk3iN7/5DZtuuimHHXYYZ5319T24P/74Yx555BGmTZvGgQceyIwZM7juuusYMmQIs2fPpnv37owfP55Zs2ax8cYbM2LECO68804OPvjgta6r9957jyeffJKXX36ZH/zgBxx22GFcdNFFXHLJJdx9d71vGdsgDnQzq7dJkyZx2mmnATB69GgmTZrEeeedxymnnMLnn3/Offfdx/e+9z06duzIAw88wJw5c1ZvnX7yySfMnz+f9u3bM3To0DVOnrn88suZOjW5Y+Dbb7/N/Pnzef/999lzzz3p2rUrAIcffjivvvoqAA899BAvvfTS6umXLFnC0qVL6dy58zdqXrhwIa+99hq77747kmjXrh1z586lf//kPt8HHnggkhgwYACbbrrp6l8N/fr1Y8GCBbz55psMGzaM0tLk6rVHHnkkjz/+eJ2BfvDBB9OmTRv69u3LwoULG76yG6HRgZ7e63NyTq8+wK8j4tK8qzKzdc6iRYt45JFHmDt3LpJYtWoVkvjd737HsGHDuP/++5k8eTJHHHEEkJz5eMUVVzBy5Mg15jN9+nQ22GCDNZ4/9NBDPPXUU6y//voMGzaMFStWsLa7qX311Vc89dRTdOzYsc66J0+ezMcff7z6C2TJkiXcdtttnH/++QCst956ALRp02Z1d9XzlStX0q5d7TGZe9x49ROCcufVXHeGa3SgR8QrwGAASW2Bd/BNec2aTzMfZjhlyhR+8pOfrG4LB9hzzz158sknGT16NNdddx3l5eXceOONAIwcOZKrr76a4cOHU1JSwquvvkrPnj2/Md9PPvmEjTfemPXXX5+XX36Zp59+GoChQ4dy+umn8/HHH9O5c2fuuOOO1VvPI0aM4I9//CNnnHEGALNnz2bw4ME11j1p0iTuu+++1Ue4vPHGG+y7776rA70uO++8M6eeeioffvghG2+8MZMmTeLkk08GYNNNN2XevHlsu+22TJ06tcZfCLk6d+7M0qVL67XcxijUTtG9gX9FRL0uwm5mLc+kSZM45JBD1uh36KGHcuuttzJixAgef/xx9tlnH9q3bw/A8ccfT9++fdlxxx3p378/J554IitXrvzGfEeNGsXKlSsZOHAg55xzDrvssgsAPXv25Fe/+hU777wz++yzD3379qVLl+TY+8svv5zy8nIGDhxI3759ueaaa2qsecGCBbz11lur5wmw1VZbseGGG/LMM8/U63X36NGDCy+8kL322otBgwax4447ctBByX3sL7roIg444ACGDx9Ojx496pzXwIEDadeuHYMGDWqSnaIFuUm0pBuA5yLijzUMGweMA9hiiy12evNNZ36L4BOL1jnz5s1j++23L3YZzWrZsmV06tSJlStXcsghh3Dsscd+40sla2p6nyXNioiyuqbNewtdUnvgB8DfahoeERMjoiwiyqp2KpiZ1ceECRMYPHgw/fv3Z6uttqpzR2RrV4ijXPYj2Tpvnt24ZtZqXHLJJfUe989//jOXXXbZGv122203rrzyykKXtc4qRKAfAUwqwHzMrA4R4Ssu1uKYY47hmGOOKXYZecm3CTyvJhdJ6wP7Av+bVxVmVqcOHTqwaNGiZjsEzppX1Q0uOnTo0Oh55LWFHhGfApvkMw8zq59evXpRUVFBZWVlsUuxJlJ1C7rG8pmiZi1ESUlJo29NZq2DL85lZpYRDnQzs4xwoJuZZYQD3cwsIxzoZmYZ4UA3M8sIB7qZWUY40M3MMsKBbmaWEQ50M7OMcKCbmWWEA93MLCMc6GZmGeFANzPLCAe6mVlG5HvHoo0kTZH0sqR5knYtVGFmZtYw+d7g4jLgvog4TFJ7YP0C1GRmZo3Q6ECXtCHwPWAsQER8AXxRmLLMzKyh8mly6QNUAn+W9Lyk6yRtUKC6zMysgfIJ9HbAjsDVEbEDsBw4s/pIksZJKpdU7pvbmpk1nXwCvQKoiIhn0udTSAJ+DRExMSLKIqKstLQ0j8WZmdnaNDrQI+J94G1J26a99gZeKkhVZmbWYPke5XIycEt6hMvrwDH5l2RmZo2RV6BHxGygrEC1mJlZHnymqJlZRjjQzcwywoFuZpYRDnQzs4xwoJuZZYQD3cwsIxzoZmYZ4UA3M8sIB7qZWUY40M3MMsKBbmaWEQ50M7OMcKCbmWWEA93MLCMc6GZmGeFANzPLCAe6mVlG5HXHIkkLgKXAKmBlRPjuRWZmRZLvPUUB9oqIDwswHzMzy4ObXMzMMiLfQA/gAUmzJI2raQRJ4ySVSyqvrKzMc3FmZlabfAN9t4jYEdgP+Kmk71UfISImRkRZRJSVlpbmuTgzM6tNXoEeEe+mfz8ApgJDC1GUmZk1XKMDXdIGkjpXdQMjgLmFKszMzBomn6NcNgWmSqqaz60RcV9BqjIzswZrdKBHxOvAoALWYmZmefBhi2ZmGeFANzPLCAe6mVlGONDNzDLCgW5mlhEOdDOzjHCgm5llhAPdzCwjHOhmZhnhQDczywgHuplZRjjQzcwywoFuZpYRDnQzs4xwoJuZZYQD3cwsI/IOdEltJT0v6e5CFGRmZo1TiC30U4F5BZiPmZnlIa9Al9QL2B+4rjDlmJlZY+W7hX4p8EvgqwLUYmZmeWh0oEs6APggImbVMd44SeWSyisrKxu7ODMzq0M+W+i7AT+QtAC4DRgu6ebqI0XExIgoi4iy0tLSPBZnZmZr0+hAj4izIqJXRPQGRgOPRMRRBavMzMwaxMehm5llRLtCzCQipgPTCzEvMzNrHG+hm5llhAPdzCwjHOhmZhnhQDczywgHuplZRjjQzcwywoFuZpYRDnQzs4xwoJuZZYQD3cwsIxzoZmYZ4UA3M8sIB7qZWUY40M3MMsKBbmaWEQ50M7OMcKCbmWVEowNdUgdJz0p6QdKLks4tZGFmZtYw+dyC7nNgeEQsk1QCPCnp3oh4ukC1mZlZAzQ60CMigGXp05L0EYUoyszMGi6vNnRJbSXNBj4AHoyIZ2oYZ5ykcknllZWV+SzOzMzWIq9Aj4hVETEY6AUMldS/hnEmRkRZRJSVlpbmszgzM1uLghzlEhGLgenAqELMz8zMGi6fo1xKJW2UdncE9gFeLlRhZmbWMPkc5dIDuElSW5Ivhtsj4u7ClGVmZg2Vz1Euc4AdCliLmZnlwWeKmpllhAPdzCwjHOhmZhnhQDczywgHuplZRjjQzcwywoFuZpYRDnQzs4xwoJuZZYQD3cwsIxzoZmYZ4UA3M8sIB7qZWUY40M3MMsKBbmaWEQ50M7OMcKCbmWVEPvcU3VzSo5LmSXpR0qmFLMzMzBomn3uKrgR+HhHPSeoMzJL0YES8VKDazMysARq9hR4R70XEc2n3UmAe0LNQhZmZWcMUpA1dUm+SG0Y/U8OwcZLKJZVXVlYWYnFmZlaDvANdUifgDuC0iFhSfXhETIyIsogoKy0tzXdxZmZWi7wCXVIJSZjfEhH/W5iSzMysMfI5ykXA9cC8iPifwpVkZmaNkc8W+m7A0cBwSbPTx/cLVJeZmTVQow9bjIgnARWwFjMzy4PPFDUzywgHuplZRjjQzcwywoFuZpYRDnQzs4xwoJuZZYQD3cwsIxzoZmYZ4UA3M8sIB7qZWUY40M3MMsKBbmaWEQ50M7OMcKCbmWWEA93MLCMafT10M7N1xoQuxa4gMeGToi4+33uK3iDpA0lzC1WQmZk1Tr5NLjcCowpQh5mZ5SmvQI+Ix4GPClSLmZnlwTtFzcwyoskDXdI4SeWSyisrK5t6cWZmrVaTB3pETIyIsogoKy0tberFmZm1Wm5yMTPLiHwPW5wEPAVsK6lC0nGFKcvMzBoqrxOLIuKIQhViZmb5cZOLmVlGONDNzDLCgW5mlhEOdDOzjHCgm5llhAPdzCwjHOhmZhnhQDczywgHuplZRjjQzcwywoFuZpYRDnQzs4xwoJuZZYQD3cwsIxzoZmYZ4UA3M8sIB7qZWUbkewu6UZJekfSapDMLVZSZmTVco29BJ6ktcCWwL1ABzJQ0LSJeKlRx9TKhS7Mubq0mfFLsCmxdt658Xv1ZzaR8ttCHAq9FxOsR8QVwG3BQYcoyM7OGUkQ0bkLpMGBURByfPj8a2DkiflZtvHHAuPTptsArjS+3yWwBvFXsIuqpC9BSNq+8XpuG12vTWJfX65YRUVrXSI1ucgFUQ79vfDtExERgYh7LaXKSKiOirNh11IekiRExru4xi8/rtWl4vTaNlrRea5NPk0sFsHnO817Au/mVUzSLi11AA/y92AU0gNdr0/B6bRotab3WKJ9AnwlsLWkrSe2B0cC0wpTV7FrKT0IioiX9g3i9Ng2v16bRYtZrbRrd5BIRKyX9DLgfaAvcEBEvFqyy5rVONwm1YF6vTcPrtWm0+PXa6J2iZma2bvGZomZmGeFANzPLCAe6mVlGONCt4CQdIMmfLbNm5n86awqjgfmSfidp+2IXY1YbSVtK2ift7iipc7FrykerO8pF0lK+PqO16mzXSLsjIjYsSmEZI2lD4AjgGJL1+2dgUkQsLWphLUy1z+s3+PPaeJJOILksSdeI+LakrYFrImLvIpfWaK0u0K35SOoGHAWcBswDvgNcHhFXFLWwFkjSb4H3gb+SbHwcCXSOiN8VtbAWTNJskosMPhMRO6T9/hkRA4pbWeO16iYXSbtLOibt7iZpq2LXlAWSfiBpKvAIUAIMjYj9gEHAL4paXMs1MiKuioilEbEkIq4GDi12US3c5+mVYgGQ1I61/BpqCfK5OFeLJuk3QBnJFSD/DLQHbgZ2K2ZdGXEY8IeIeDy3Z0R8KunYItXU0q2SdCTJZaqDpDlrVXFLavEek/QroKOkfYH/oGVde+YbWvMW+iHAD4DlABHxLtCid4isQ96rHuaSLgaIiIeLU1KL92Pgh8DC9HF42s8a70ygEvgncCJwD3B2USvKU6ttQ5f0bEQMlfRcROwoaQPgqYgYWOzaWrqqdVqt3xyvW1tXpHdcuykijip2LYXUmrfQb5d0LbBRurf7IeBPRa6pRZN0kqR/AttJmpPzeAOYU+z6WjJJ20h6WNLc9PlASS16a7KYImIVUJpeKTYzWu0WOkDabjaC5KiB+yPiwSKX1KJJ6gJsDFxI8nO2ytKI+Kg4VWWDpMeAM4Brc47ImBsR/YtbWcuVbtDtSHLZ7+VV/SPif4pWVJ5a7U5RgDTAHeKFExGxQNJPqw+Q1NWhnpf1I+JZaY0bha0sVjEZ8W76aENG9p+12kCv5YSNT4By4OcR8XrzV9Xi3QocAMzi65O1qgTQpxhFZcSHkr5N+plN7+n7XnFLatki4txi11BorbbJRdK5JN/Ot5IEz2jgWyQ3sT4pIoYVrzqzNUnqQ3IDhu8CHwNvAEdFxIJi1tWSSXqUmu+DPLwI5RREaw70ZyJi52r9no6IXSS9EBGDilVbSyfpezX1r34oozVcejRWG19CIX+Sdsp52oHkRK2VEfHLIpWUt1bb5AJ8JemHwJT0+WE5w1rnt1zhnJHT3YHk9OpZQIvd8ik2SZsC/wVsFhH7SeoL7BoR1xe5tBYrImZV6zUj3fncYrXmLfQ+wGXAriQB/jRwOvAOsFNEPFnE8jJF0ubA7yLiiGLX0lJJupfkjOb/FxGD0tPUn2/J1x0pNkldc562AXYiudbQtkUqKW+tdgs93el5YC2DHeaFVQH48Lr8dIuI2yWdBatv0u5T//OTu/N+Jcl+ieOKWlGeWm2gSyoFTgB6k7MeIsLXGsmTpCv4utmqDTAYeKF4FWXCckmb8PVRLruQHJVljbd9RKzI7SFpvWIVUwitNtCBu4AnSM4Q9ZZOYZXndK8kuQ76jGIVkxH/SXICzLclzQBKWXO/jzXcP0hOLMr1VA39WozWHOjrR8T4YheRRRFxU7FryKBvA/sBm5McjbEzrfv/t9EkfQvoSXKVxR34+nyJDYH1i1ZYAbTmD8Tdkr4fEfcUu5CsSa/nUtPe9qq7QvkiXQ13TkT8TdLGwD7A74GrSYLdGmYkMBboBeSe5r8U+FUxCiqU1nyUy1JgA+Bz4Et8C7qCkVR1F52/pn+PBD4FbgKIiDeLUVdLJun5iNhB0oXAPyPi1qp+xa6tpZJ0aETcUew6CqnVBjqsPmxpa5JjpQGIiBZ9HOq6QNKMiNitrn5Wf5LuJjmkdh+Sw+s+A571CXCNl+4APZRvHhjx22LVlK9W2+Qi6XjgVJKfXbOBXUh2krTYG8SuQzaQtHvVsfySvkvya8ga74fAKOCSiFgsqQdrnsBlDXcXyZFCs0h+qbd4rXYLPW3nHQI8HRGDJW0HnBsRPypyaS1eekr1DUAXkrb0T4BjI+K5ohZmliOLlx9utVvowIqIWCEJSetFxMuSWuwZYuuS9JTqQZI2JNlo8PHSti76h6QBEfHPYhdSKK050CskbQTcCTwo6WOSqy9annzdEWshdgfGpnfU+pwMHIXVaptccknak6R54L6I+KLY9bR0vu6ItQSStqypf0s+Cqs131N0tYh4LCKmOcwLpltE3A58Bcl1R/DZuLaOSYN7c2B42v0pLTwTW3Txts7ydUdsnSfpN8B44Ky0Vwlwc/Eqyl9rbkO3puPrjlhLcAiwA/AcQES8K6lF31vUgW4FFxHPpfsltiXZ0fRKRHxZNVzSvukNus2K6YuICElVvyRb/LkSbnKxJhERKyPixYiYmxvmqYuLUpTZmm6XdC2wkaQTSK68+qci15QXb6FbMajuUcya3Fckl9BeAmwD/Lql/3J0oFsx+FhZWxd0JrlD0UfAbcCc4paTPx+Hbs1O0nMR0WJvImDZImkg8COSC3VVRMQ+RS6p0dyGbsWwoNgFmOX4AHgfWAR0L3ItefEWuhWcpPWBnwNbRMQJkrYGto2Iu4tcmtlqkk4i2TIvBaYAkyPipeJWlR+3oVtT+DPJJUl3TZ9XAH8DHOi2LtkSOC0iZhe7kELxFroVnKTyiCjLvaOOpBd8MwazpuU2dGsKX0jqyNen/n+bjNxAwGxd5iYXawoTgPuAzSXdAuwGHFPUisxaATe5WJNIL861C8lJRE9HxIdFLsks8xzoVnCSHo6IvevqZ2aF5SYXKxhJHYD14f+3d/+hepZ1HMffn3R1anacERT9oUcliiXZ5nL5i02D2goZ5TAl/OMQmWlOA/8IRAqE/onSssFwobk8yVYK0wxSHEfdFswtt7GaFXRWREREeXKyxOmnP+7rbI+H43me4+7n3O1+Pq9/dj/X/eP67hl8n2vf+76um/dKOoPjU/yHgQ80FljEgEhCjzp9BbiVKnnv4XhC/w+wvqmgIgZFSi5RO0k3276n6TgiBk0SevSFpPOAxcDQVJvtTc1FFNF+SehRu/Jqr5VUCf2XwGpgu+28tSiijzKxKPphLfBJ4O+2R4HzgXc0G1JE+yWhRz8csf06cFTSMNVqduc0HFNE6+Upl+iH3ZIWUb3Oaw9wGNjVbEgR7ZcaevSVpBFg2PZJ/zaYiP93SehRO0lbgc3AVtsvNx1PxKBIDT364XvApcDvJP1M0toyizQi+igj9OgbSacAVwBfBlbZHm44pIhWy03R6IuyHvqVVK/4Wgo80GxEEe2XEXrUTtJmYDnVmuhbgPHyGGNE9FESetRO0irgSduvNR1LxCBJQo/aSLrC9jZJn59pv+1H5jumiEGSGnrUaQWwjap2Pp2BJPSIPsoIPWol6W3AWttbmo4lYtDkOfSoVbn5+bWm44gYRBmhR+0k3QEcoZotemymqO1/NRZUxABIQo/aSZqgqpm/ge2suBjRR0noUbsyqehGqun/Bp4FNtg+0mhgES2XhB61k7SF6sXQY6XpWmCR7aubiyqi/ZLQo3aS9tk+v1tbRNQrT7lEPzwv6RNTHyQtB3Y0GE/EQMgIPWon6SDwIeAvpelM4CDwOmDbH20qtog2S0KP2kk6a7b9tv88X7FEDJIk9IiIlkgNPSKiJZLQIyJaIgk9IqIlktCjFpLWSTooaaz70bNeZ0TSgbK9TNIP6olwfklaKekXXYaXXGEAAAOMSURBVPZfPJ8xRftlPfSoy43AatsTdV3Q9m5gd13Xm07SqbaP9uv6XawEDgM7G+o/Wigj9DhhkjYA5wCPSpqUdFvHvgNl1D1SRvAbJf1W0hNlzRckXSBpn6RfAzd1nHtslCvpW5LukzQu6U+S1nUcd4ekFyQ9Kemhzv5niHVc0rclPQ3cIuksSU9J2l/+PLMc92NJazvOO9wR07ikn5c+xySp7FtV2rYDM761qRw3AtwAfF3SXkmXSZqQtKDsH5Z0SNKC0tfdknaW7/LCcszC8n08J+l5SWt6/OeKFktCjxNm+wbgb8DlwF2zHPpBYL3tjwAvAleV9vuBdbYv6tLVh4FPAxcC3ywJb1m5zhKqJLqsh5AX2V5h+7vAD4FNZbLTGNBLiWcJcCuwmOqH7BJJQ8BGqrc1XQa8/81Otn0I2ADcZftjtp8FxoHPlkOuAR62/Wr5vND2xVT/C7qvtN0ObLP9carv/TuSFvYQe7RYEnrMpwnbe8v2HmBE0ulUCfbp0v6TWc5/3PYrtv8J/AN4H9WKjlttH7H9EvBYD3Fs7ti+CPhpR9+X9nD+Ltt/LS/z2AuMUP3YTNj+o6vJHQ/2cJ1OPwJGy/Yo1Y/clIcAbD8DDEtaBHwK+IakvVQ/BkNUM3JjgKWGHnU7yhsHCkMd2690bL8GvBMQM6yd/iamn39qOX+uXp5l31Qsx/4epaTy9i5xdJ47Z7Z3lLLUCuAU2wdmiKnzs4CrbP/+rfYZ7ZMRetTtELAUQNJS4OzZDrb9IjApaWpk/MU59rcduFLSkKTTOF626NVOqhLHVN/by/Yh4IKyvQZY0OU6LwBnSzq3fL62y/EvAe+e1raJajR+/7T2LwCU72jS9iTwK+Dmjvr9ki79xQBIQo+6PQy8p5QCvgr8oYdzRoH15abonF6CYfs54FFgH/AI1VMxk3O4xDpgVNJ+4DrgltK+EVghaRewnNlH9dj+L3A98Hi5KdptvZrHgM9N3RQtbWPAGZQSS4d/S9pJVXf/Umm7k+pHZn95zPPOLv3FAMhaLnHSk3Sa7cOS3gU8A1xv+zdNxzVX5amaNbav62gbB24rj3BGzCo19GiDeyUtpqrXP3CSJvN7gNXAZ5qOJU5eGaFHK0laD1wyrfn7tqfXp/sdxyjHyzhTdti+aabjI05EEnpEREvkpmhEREskoUdEtEQSekRESyShR0S0RBJ6RERL/A8Gq+XWii7jW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1" name="AutoShape 5" descr="data:image/png;base64,iVBORw0KGgoAAAANSUhEUgAAAlMAAAKWCAYAAABtZBzvAAAABHNCSVQICAgIfAhkiAAAAAlwSFlzAAALEgAACxIB0t1+/AAAADl0RVh0U29mdHdhcmUAbWF0cGxvdGxpYiB2ZXJzaW9uIDIuMi4yLCBodHRwOi8vbWF0cGxvdGxpYi5vcmcvhp/UCwAAIABJREFUeJzs3XuclWW9///XRw6CgufRVFR0Z55QsQArLVFLLI8lFmoqaWl9K8u9NbXdLtvlztq285Bp5GFbKmKYh9we8ISnPACK/kxMTUdFFBFPQGqAn98f6x5ajgMzzDUwM/J6Ph7zmLXu+7rv63OvWTJvr+ta90RmIkmSpPZZqbMLkCRJ6s4MU5IkSQUMU5IkSQUMU5IkSQUMU5IkSQUMU5IkSQUMU5K0GBHxvYg4r7PraIuIyIj4YMHxG0fE3Ijo0ZF1SSsCw5S0GBHRGBGfWhH7j4jREXFXG9rtHRH3R8S8iJgdEZdExIDlUeNi6jk5Ii7uqPNl5n9l5leqcw+sAkvPknNGxPDqPN/tmCo7RmY+m5n9MnNhZ9cidTeGKUntEhEjgUuBM4B1gG2At4G7ImLNTqinKOQsR4cDr1TfJb0PGKakNmgaqYmI0yLi1Yh4OiI+U+0bFRGTm7U/NiKuqR6vXB33bETMjIhzI6JvtW+diLg2Il6LiFci4s6IWCkifg9sDPypmnr5bt3IyJcj4rmqjq9FxNCIeLg6x6+a1XFEREyr2t4YEZvU7cvq+Ceq/WdHzVbAucDHqr5fa+H1COAXwE8y85LMfDMzXwS+AswFjq173e6OiLMi4vWIeCwidq87z8SI+Gk1uvV6RFwdEWtV+4ZHxPRm/S4aratGocZHxMUR8QbwNeB7wBeruh9qfkzdcRdXj5te08Orn8/LEfHvLbUF7qi+v1adf5fqZ7ZtXft1I+LNiGh477sIImIVYCTwDWDziBhSt6+1WoZFxD3Vz/mFiPhVRPRuoY+h1fusZ922AyJiat15JkfEG1W7/2nWf8+6n91TETGner8f0tI1STJMSUtjR+Cv1EZhfg6cX4WKa4AtImLzurYHUxu1AfgZ8CFgMPBBYEPgB9W+fwOmAw3AetTCQGbmocCzwD7V1MvPm9WxOfBF4HTg34FPURsZ+kJE7AIQEftX5/t8df47gbHNrmlvYCiwPfAFYERmTqMWTO6p+l6jhddiC2ph7w/1GzPzHeAK4NPN6n2qet1+CPyxKTBVDgOOADYAFgBnttDf4uwHjAfWAM4H/gsYV9W9/VKcZ+fqmnYHflAFyuY+WX1fozr/7cBlwJfq2hwE3JyZsxbTzwHUwuYfgBupXXtba1lILaSuA3ys2v//mh+cmZOA2bz7Z/Al4PfV4zOAMzJzNeBfgMubnyMiVqX2c/hMZvYHPg5MXcw1SSs8w5TUds9k5m+rNSUXAesD62Xm34Grqf0ipQpVWwLXVGHrq8CxmflKZs6h9gt/VHXO+dV5NsnM+Zl5Z7b+BzN/nJlvZeYEYB4wNjNfysznqQWmHap2RwM/zcxpmbmg6ndw/egUcGpmvpaZzwK3UQt8bbFO9f2FFva9ULcf4CXg9Or6xlELpHvV7f99Zj6SmfOA/6AWCNu6CPqezLwqM9/JzDfbeExLflSNrj0EPEQtXLbFRcDBEdH0b+mh/DO0tORwamFvIbWwfVBE9GpLLZk5JTPvzcwFmdkI/AbYZQl1fQmgCq4j+Ge4nw98MCLWycy5mXnvYs7xDjAoIvpm5guZ+ZclXJe0QjNMSW33YtODKkAB9Ku+X0oVpqiNSl1VtWkAVgGmVNMzrwE3VNsB/ht4EphQTamc2IY6ZtY9frOF5001bQKcUdfvK0BQGxl7zzUBf687tjUvV9/Xb2Hf+nX7AZ5vFhCfoTYK1eS5Zvt68e4wtiTPtd6kTdr1OmTmfdQC7S4RsSW1kcdrWmobERsBuwKXVJuuBvrw7mC52Foi4kNRmxJ+sZrW/C8W/zpdDOwTEf2ojTjemZlNwfdIaiOlj0XEpIjYu4Xrmkdt5PNrwAsR8X/V9UlqgWFK6hgTgHUiYjC1UNU0CvAytYCzTWauUX2tnpn9ADJzTmb+W2ZuBuwD/GvdmqLWRqha8xxwdF2/a2Rm38z8cxuOba3vv1KbnjywfmM1QnMAcEvd5g2rEbomGwMz6p5v1GzffGqv2zxqQbTp3D34ZwhdXJ0t1f2u8wAfaKFNWyzuNWkaBToUGJ+Zby2m3aHU/s39U0S8SG3qsw8tT/W15BzgMWDzaorue9TC8XsLrY1S3gN8jmajZZn5RGYeBKxLbQp6fDWt1/wcN2bmp6mF48eA37axTmmFY5iSOkA1jTae2kjTWsBN1fZ3qP0S+mVErAsQERtGxIjq8d4R8cEqbLxBbV1M00fTZwKbFZR1LnBSRGxT9bV6RBzYyjFNZgIDWlrgDLVFXcBxwPcj4uCI6BsRHwDOA1YDflnXfF3gmIjoVfW/FXBd3f4vRcTW1eLs/6QWSBYCjwN9ImKvairs+8DKbah7YN20G9TW+oyq+h9CbQF4e8yiNvXV/Gfye2qh5UvA75Zw/GHAj6hNpTZ9HQDsFRFrt6H//tTeI3OrUaKvt9L+d8B3gW2BK5s2RsSXIqKhem82fbjgXbdDiIj1ImLfKmS9TW2dl7dMkBbDMCV1nEupLQT/QxWumpxAbSrv3mp65mZqC4yhtpD8Zmq/rO4Bfp2ZE6t9P6UWVl6LiOOWtpjMvJLayMNlVb+PAJ9p4+G3An8BXoyIl1tqUK1/OpTaouiXgUeBvsBOmTm7rul91K7zZeAUYGSz/b8H/pfa9FYf4Jjq/K9TW2B9HvA8tRGmd326rwVNC+JnR8QD1eP/oLbQ+lVqYebSlg5sTTVtewpwd/Uz+Wi1fTrwALWRqztbOrZqOxA4OzNfrPu6htp746CWjmvmOGpTyHOoBfRxrbS/ktpU75XVtF2TPYG/RMRcaovRR7UwmrYStQ9HzKA2PbwLLSx2l1QTra91laT2iYjRwFcyc+fF7J8IXJyZ3eIu44sTERcAMzLz+51dS72I+Bu1qd6bO7sW6f2su9zkTpK6pIgYSO32EzssueXyFREHUBstu7Wza5He7wxTktROEfFjatOcP83Mpzu7nibViN/WwKHV2ihJy5DTfJIkSQVcgC5JklTAMCVJklTAMCVJklTAMCVJklTAMCVJklTAMCVJklTAMCVJklTAMCVJklTAMCVJklTAMCVJklTAMCVJklTAMCVJklTAMCVJklTAMCVJklTAMCVJklTAMCVJklTAMCVJklTAMCVJklTAMCVJklTAMCVJklTAMCVJklTAMCVJklTAMCVJklTAMCVJklTAMCVJklTAMCVJklTAMCVJklTAMCVJklTAMCVJklTAMCVJklTAMCVJklTAMCVJklTAMCVJklTAMCVJklTAMCVJklTAMCXpfSUizo2I/+jsOiStOAxTUjcSEY0R8WZEzI2ImRFxYUT06+y6mlT1faoza8jMr2Xmjzur/4iYGBFf6aS+h0fE9M7oW1qRGaak7mefzOwHfBgYCnx/aQ6OiJ7LpCpJWkEZpqRuKjOfB64HBkXE6hFxfkS8EBHPR8RPIqIHQESMjoi7I+KXEfEKcHK1/asRMS0i5kTEoxHx4Wr7BhFxRUTMioinI+KYpj4j4uSIuDwiflcd95eIGFLt+z2wMfCnauTsu9X2P0TEixHxekTcERHb1J1v7Yj4U0S8ERGTqrrvqtu/ZUTcFBGvRMRfI+ILrb0uEfG/EfGT6vHwiJgeEf8WES9Vr8+Xq30frerqUXfs5yLi4erxShFxYkT8LSJmV9e9VrWvT0RcXG1/rap9vYg4BfgE8KvqNfhV1T4j4v9FxBPV6/bjiPiXiLinuvbLI6J3XR17R8TU6tx/jojt6vY1RsRxEfFw9ZqOq+pZtXo/bFD1PTciNmj9nSSplGFK6qYiYiPgs8CDwEXAAuCDwA7AHkD9VNOOwFPAusApEXEgtVB1GLAasC8wOyJWAv4EPARsCOwOfCciRtSda1/gMmAN4BrgVwCZeSjwLNXIWWb+vGp/PbB51fcDwCV15zobmAd8ADi8+mq6vlWBm4BLq2MPAn5dH8ba6APA6tX1HAmcHRFrZua9Vd+71bU9uOoP4Bhgf2AXYAPg1apeqjpXBzYC1ga+BryZmf8O3Al8s3oNvll37j2BjwAfBb4LjAEOqc4xqLo+qlB7AXB0de7fANdExMp15/pCdb5Nge2A0Zk5D/gMMKPqu19mzljK10pSOximpO7nqoh4DbgLuB04j9ov0e9k5rzMfAn4JTCq7pgZmXlWZi7IzDepBa2fZ+akrHkyM5+hNm3YkJn/mZn/yMyngN82O9ddmXldZi4Efg9sv6RiM/OCzJyTmW9TC3DbVyNpPYADgB9m5t8z81FqobDJ3kBjZl5Y1f0AcAUwcilfr/nAf2bm/My8DpgLbFHtG8s/Q0x/auF0bLXvaODfM3N6Xe0jq2nS+dSCzgczc2FmTsnMN1qp42eZ+UZm/gV4BJiQmU9l5uvUAucOVbuvAr/JzPuqc18EvE0thDU5MzNnZOYr1MLv4KV8TSR1INdOSN3P/pl5c9OTiBgG9AJeiIimzSsBz9UdU/8YaqMhf2vh3JtQmyZ6rW5bD2qjLU1erHv8d6BPRPTMzAXNT1YFplOAA4EG4J1q1zpAX2r/Bi2uzk2AHZvV0pNagFsas5vV9negadH+pcCfI+LrwOeBB6pQ2dT/lRHxTt2xC4H1qho2Ai6LiDWAi6kFr/lLqGNm3eM3W3j+gbp+D4+Ib9Xt701tdKxJ85+B03lSJzJMSd3fc9RGLtZpKdBUsoVj/mUx53o6MzdvZy3N+zkY2A/4FNBIbWrsVSCAWdSmJgcAj1ftN2pWy+2Z+el21tJ6sZmPRsQz1Eb26qf4mvo/IjPvXszhPwJ+FBEDgeuAvwLn897XYGk9B5ySmae049jSviW1g9N8UjeXmS8AE4BfRMRq1cLpf4mIXZZw2HnAcRHxkaj5YERsAtwPvBERJ0RE34joERGDImJoG8uZCWxW97w/taA3G1gF+K+6uhcCfwROjohVImJLamu4mlwLfCgiDo2IXtXX0IjYqo21tNWl1NZHfRL4Q932c6mtL9sEICIaImK/6vGuEbFtNfL2BrVpv4XVcc1fg6X1W+BrEbFj9bNZNSL2qqYhWzMTWDsiVi/oX9JSMkxJ7w+HUZsKepTayM94YP3FNc7MP1CbfrsUmANcBaxVBZx9qK3BeRp4mVrwausv558C368+hXYc8DvgGeD5qrZ7m7X/ZnXuF6lNnY2lFr7IzDnUFtKPAmZUbX4GrEzHGgsMB27NzJfrtp9BbYH9hIiYU9W+Y7XvA9Re4zeAadTWrl1cd9zIiHg1Is5c2mIyczK1dVO/ovazfBIY3cZjH6uu56nqZ+D0n7QcRKajwpK6hoj4GfCBzDy81caS1EU4MiWp00TtPlLbVdNZw6jduuDKzq5LkpaGYUpSZ+pPbd3UPOBy4BfA1a0dFLWbhc5t4euQZVyvJL2H03ySJEkFHJmSJEkqYJiSJEkqsFxv2rnOOuvkwIEDl2eXkiRJ7TJlypSXM7OhtXbLNUwNHDiQyZMnL88uJUmS2qX6CwmtcppPkiSpgGFKkiSpgGFKkiSpwHJdM9WS+fPnM336dN56663OLkXvU3369GHAgAH06tWrs0uRJL0PdXqYmj59Ov3792fgwIFERGeXo/eZzGT27NlMnz6dTTfdtLPLkSS9D3X6NN9bb73F2muvbZDSMhERrL322o58SpKWmTaFqYhYIyLGR8RjETEtIj4WEWtFxE0R8UT1fc32FmGQ0rLk+0uStCy1dWTqDOCGzNwS2B6YBpwI3JKZmwO3VM8lSZJWKK2umYqI1YBPAqMBMvMfwD8iYj9geNXsImAicEJpQQNP/L/SU7xL46l7tdqmR48ebLvttixYsICtttqKiy66iFVWWaVD62iL008/naOOOmq59D158mR+97vfceaZZy7zvpbXdS3P10+SlreO/v3YFbXld3ZX1JaRqc2AWcCFEfFgRJwXEasC62XmCwDV93WXYZ3LVN++fZk6dSqPPPIIvXv35txzz23zsQsXLuywOk4//XT+/ve/d9j5lmTIkCHLJUjB8ruu5fn6SZLUpC1hqifwYeCczNwBmMdSTOlFxFERMTkiJs+aNaudZS4/n/jEJ3jyyScBuPjiixk2bBiDBw/m6KOPXhSc+vXrxw9+8AN23HFH7rnnHiZNmsTHP/5xtt9+e4YNG8acOXNYuHAhxx9/PEOHDmW77bbjN7/5DQATJ05k+PDhjBw5ki233JJDDjmEzOTMM89kxowZ7Lrrruy6664AfP3rX2fIkCFss802/PCHP1xU43XXXceWW27JzjvvzDHHHMPee+8NwLx58zjiiCMYOnQoO+ywA1dfffVir3PixImLjjv55JM54ogjGD58OJttttmikHXCCSfw61//etExJ598Mr/4xS8A+O///u9F19ZU27x589hrr73YfvvtGTRoEOPGjWvxuvr168cJJ5zARz7yET71qU9x//33L+r7mmuuAeiQ10+SpOWhLWFqOjA9M++rno+nFq5mRsT6ANX3l1o6ODPHZOaQzBzS0NDq3wrsVAsWLOD6669n2223Zdq0aYwbN467776bqVOn0qNHDy655BKgFhoGDRrEfffdx7Bhw/jiF7/IGWecwUMPPcTNN99M3759Of/881l99dWZNGkSkyZN4re//S1PP/00AA8++CCnn346jz76KE899RR33303xxxzDBtssAG33XYbt912GwCnnHIKkydP5uGHH+b222/n4Ycf5q233uLoo4/m+uuv56677qI+oJ5yyinstttuTJo0idtuu43jjz+eefPmtenaH3vsMW688Ubuv/9+fvSjHzF//nxGjRrFuHHjFrW5/PLLOfDAA5kwYQJPPPEE999/P1OnTmXKlCnccccd3HDDDWywwQY89NBDPPLII+y5554tXte8efMYPnw4U6ZMoX///nz/+9/npptu4sorr+QHP/gBQIe8fpIkLQ+trpnKzBcj4rmI2CIz/wrsDjxafR0OnFp9X/wwSBf35ptvMnjwYKA2MnXkkUcyZswYpkyZwtChQxe1WXfd2kxmjx49OOCAAwD461//yvrrr7+o3WqrrQbAhAkTePjhhxk/fjwAr7/+Ok888QS9e/dm2LBhDBgwAIDBgwfT2NjIzjvv/J66Lr/8csaMGcOCBQt44YUXePTRR3nnnXfYbLPNFt0z6aCDDmLMmDGL+rzmmms47bTTgNptJ5599lm22mqrVl+Dvfbai5VXXpmVV16Zddddl5kzZ7LDDjvw0ksvMWPGDGbNmsWaa67JxhtvzJlnnsmECRPYYYcdAJg7dy5PPPEEn/jEJzjuuOM44YQT2HvvvfnEJz7RYl+9e/dmzz33BGDbbbdl5ZVXplevXmy77bY0NjZ22OsnSdLy0Nabdn4LuCQiegNPAV+mNqp1eUQcCTwLHLhsSlz2mtZM1ctMDj/8cH7605++p32fPn3o0aPHonYtffQ+MznrrLMYMWLEu7ZPnDiRlVdeedHzHj16sGDBgvcc//TTT3PaaacxadIk1lxzTUaPHs1bb71FZi72OjKTK664gi222GLJF9yCxdU0cuRIxo8fz4svvsioUaMW9XPSSSdx9NFHv+c8U6ZM4brrruOkk05ijz32WDTSVK9Xr16LXrOVVlppUd8rrbTSon5LXz9JkpaXNt0aITOnVlN122Xm/pn5ambOzszdM3Pz6vsry7rY5Wn33Xdn/PjxvPRSbfbylVde4ZlnnnlPuy233JIZM2YwadIkAObMmcOCBQsYMWIE55xzDvPnzwfg8ccfb3XKrX///syZMweAN954g1VXXZXVV1+dmTNncv311y/q76mnnlo0glM/DTdixAjOOuusRYHrwQcfLHgFakaNGsVll13G+PHjGTly5KJ+LrjgAubOnQvA888/v2gEa5VVVuFLX/oSxx13HA888MB7rqutSl8/SZKWl07/czLNdZWPRW699db85Cc/YY899uCdd96hV69enH322WyyySbvate7d2/GjRvHt771Ld5880369u3LzTffzFe+8hUaGxv58Ic/TGbS0NDAVVddtcQ+jzrqKD7zmc+w/vrrc9ttt7HDDjuwzTbbsNlmm7HTTjsBtVG0X//61+y5556ss846DBs2bNHx//Ef/8F3vvMdtttuOzKTgQMHcu211xa9Dttssw1z5sxhww03ZP311wdgjz32YNq0aXzsYx8DagvKL774Yp588kmOP/54VlppJXr16sU555zT4nW1RUe8fpIkLQ+xpGmjjjZkyJCcPHnyu7ZNmzatTWt69E9z586lX79+ZCbf+MY32HzzzTn22GM7u6wuzfeZpO7O+0wtfxExJTOHtNau0/82n5beb3/7WwYPHsw222zD66+/3uLaJUmStHx0uWk+te7YY49t80jUjTfeyAknvPvG9JtuuilXXnnlsihNkqQVjmHqfW7EiBHv+UScJEnqOF1imm95rtvSisf3lyRpWer0MNWnTx9mz57tLzwtE5nJ7Nmz6dOnT2eXIkl6n+r0ab4BAwYwffp0usPf7VP31KdPn0V3TJckqaN1epjq1avXoj+NIkmS1N10+jSfJElSd2aYkiRJKmCYkiRJKmCYkiRJKmCYkiRJKmCYkiRJKmCYkiRJKmCYkiRJKmCYkiRJKmCYkiRJKmCYkiRJKmCYkiRJKmCYkiRJKmCYkiRJKmCYkiRJKmCYkiRJKmCYkiRJKtCzLY0iohGYAywEFmTmkIhYCxgHDAQagS9k5qvLpkxJkqSuaWlGpnbNzMGZOaR6fiJwS2ZuDtxSPZckSVqhlEzz7QdcVD2+CNi/vBxJkqTupa1hKoEJETElIo6qtq2XmS8AVN/XXRYFSpIkdWVtWjMF7JSZMyJiXeCmiHisrR1U4esogI033rgdJUqSJHVdbRqZyswZ1feXgCuBYcDMiFgfoPr+0mKOHZOZQzJzSENDQ8dULUmS1EW0GqYiYtWI6N/0GNgDeAS4Bji8anY4cPWyKlKSJKmrass033rAlRHR1P7SzLwhIiYBl0fEkcCzwIHLrkxJkqSuqdUwlZlPAdu3sH02sPuyKEqSJKm78A7okiRJBQxTkiRJBQxTkiRJBQxTkiRJBQxTkiRJBQxTkiRJBQxTkiRJBQxTkiRJBQxTkiRJBQxTkiRJBQxTkiRJBQxTkiRJBQxTkiRJBQxTkiRJBQxTkiRJBQxTkiRJBQxTkiRJBQxTkiRJBQxTkiRJBQxTkiRJBQxTkiRJBQxTkiRJBQxTkiRJBQxTkiRJBQxTkiRJBQxTkiRJBdocpiKiR0Q8GBHXVs83jYj7IuKJiBgXEb2XXZmSJEld09KMTH0bmFb3/GfALzNzc+BV4MiOLEySJKk7aFOYiogBwF7AedXzAHYDxldNLgL2XxYFSpIkdWVtHZk6Hfgu8E71fG3gtcxcUD2fDmzYwbVJkiR1ea2GqYjYG3gpM6fUb26haS7m+KMiYnJETJ41a1Y7y5QkSeqa2jIytROwb0Q0ApdRm947HVgjInpWbQYAM1o6ODPHZOaQzBzS0NDQASVLkiR1Ha2Gqcw8KTMHZOZAYBRwa2YeAtwGjKyaHQ5cvcyqlCRJ6qJK7jN1AvCvEfEktTVU53dMSZIkSd1Hz9ab/FNmTgQmVo+fAoZ1fEmSJEndh3dAlyRJKmCYkiRJKmCYkiRJKmCYkiRJKmCYkiRJKmCYkiRJKmCYkiRJKmCYkiRJKmCYkiRJKmCYkiRJKmCYkiRJKmCYkiRJKmCYkiRJKmCYkiRJKmCYkiRJKmCYkiRJKmCYkiRJKmCYkiRJKmCYkiRJKmCYkiRJKmCYkiRJKmCYkiRJKmCYkiRJKmCYkiRJKmCYkiRJKmCYkiRJKtBqmIqIPhFxf0Q8FBF/iYgfVds3jYj7IuKJiBgXEb2XfbmSJEldS1tGpt4GdsvM7YHBwJ4R8VHgZ8AvM3Nz4FXgyGVXpiRJUtfUapjKmrnV017VVwK7AeOr7RcB+y+TCiVJkrqwNq2ZiogeETEVeAm4Cfgb8FpmLqiaTAc2XDYlSpIkdV1tClOZuTAzBwMDgGHAVi01a+nYiDgqIiZHxORZs2a1v1JJkqQuaKk+zZeZrwETgY8Ca0REz2rXAGDGYo4Zk5lDMnNIQ0NDSa2SJEldTls+zdcQEWtUj/sCnwKmAbcBI6tmhwNXL6siJUmSuqqerTdhfeCiiOhBLXxdnpnXRsSjwGUR8RPgQeD8ZVinJElSl9RqmMrMh4EdWtj+FLX1U5IkSSss74AuSZJUwDAlSZJUwDAlSZJUwDAlSZJUwDAlSZJUwDAlSZJUwDAlSZJUwDAlSZJUwDAlSZJUwDAlSZJUwDAlSZJUwDAlSZJUwDAlSZJUwDAlSZJUwDAlSZJUwDAlSZJUwDAlSZJUwDAlSZJUwDAlSZJUwDAlSZJUwDAlSZJUwDAlSZJUwDAlSZJUwDAlSZJUwDAlSZJUwDAlSZJUoNUwFREbRcRtETEtIv4SEd+utq8VETdFxBPV9zWXfbmSJEldS1tGphYA/5aZWwEfBb4REVsDJwK3ZObmwC3Vc0mSpBVKq2EqM1/IzAeqx3OAacCGwH7ARVWzi4D9l1WRkiRJXdVSrZmKiIHADsB9wHqZ+QLUAhewbkcXJ0mS1NW1OUxFRD/gCuA7mfnGUhx3VERMjojJs2bNak+NkiRJXVabwlRE9KIWpC7JzD9Wm2dGxPrV/vWBl1o6NjPHZOaQzBzS0NDQETVLkiR1GW35NF8A5wPTMvN/6nZdAxxePT4cuLrjy5MkSeraerahzU7AocD/FxFTq23fA04FLo+II4FngQOXTYmSJEldV6thKjPvAmIxu3fv2HIkSZK6F++ALkmSVMAwJUmSVMAwJUmSVMAwJUmSVMAwJUmSVMAwJUmSVMAwJUmSVMAwJUmSVMAwJUmSVMAwJUmSVMAwJUmSVMAwJUmSVMAwJUmSVMAwJUmSVMAwJUmSVKBnZxcgdUcDT/y/zi5hmWs8da/OLkGSugVHpiRJkgoYpiRJkgrGnkfUAAAgAElEQVQYpiRJkgoYpiRJkgoYpiRJkgoYpiRJkgoYpiRJkgoYpiRJkgoYpiRJkgoYpiRJkgq0GqYi4oKIeCkiHqnbtlZE3BQRT1Tf11y2ZUqSJHVNbRmZ+l9gz2bbTgRuyczNgVuq55IkSSucVsNUZt4BvNJs837ARdXji4D9O7guSZKkbqG9a6bWy8wXAKrv63ZcSZIkSd3HMl+AHhFHRcTkiJg8a9asZd2dJEnSctXeMDUzItYHqL6/tLiGmTkmM4dk5pCGhoZ2didJktQ1tTdMXQMcXj0+HLi6Y8qRJEnqXtpya4SxwD3AFhExPSKOBE4FPh0RTwCfrp5LkiStcHq21iAzD1rMrt07uBZJkqRuxzugS5IkFTBMSZIkFTBMSZIkFTBMSZIkFTBMSZIkFTBMSZIkFTBMSZIkFTBMSZIkFTBMSZIkFTBMSZIkFTBMSZIkFTBMSZIkFTBMSZIkFTBMSZIkFTBMSZIkFTBMSZIkFTBMSZIkFTBMSZIkFTBMSZIkFTBMSZIkFTBMSZIkFTBMSZIkFTBMSZIkFTBMSZIkFejZ2QVI0opk4In/19klLHONp+7V2SVIy5UjU5IkSQWKwlRE7BkRf42IJyPixI4qSpIkqbtod5iKiB7A2cBngK2BgyJi644qTJIkqTsoGZkaBjyZmU9l5j+Ay4D9OqYsSZKk7qFkAfqGwHN1z6cDO5aVs3y5EFSSJJUqCVPRwrZ8T6OIo4CjqqdzI+KvBX12dxsDzy7PDuNny7O3YqsDr3d2EV2U750l872zeL53lsz3zuL53oFN2tKoJExNBzaqez4AmNG8UWaOAcYU9PO+ERGzMnNIZ9fRVUXEmMw8qvWWKx7fO0vme2fxfO8sme+dxfO903Yla6YmAZtHxKYR0RsYBVzTMWW9b73W2QV0cX/q7AK6MN87S+Z7Z/F87yyZ753F873TRu0emcrMBRHxTeBGoAdwQWb+pcMqe39yKHkJMtN/1BbP984S+N5ZIt87S+B7Z4l877RR0R3QM/M64LoOqmVF4HSn2sv3jtrL947ay/dOG0Xme9aMS5IkqY38czKSJEkFDFOSJEkFDFOSJEkFDFOSJEkFDFOSJEkFDFOSJEkFDFOSJEkFDFOSJEkFDFOSJEkFDFOSJEkFDFOSJEkFDFOSJEkFDFOSJEkFDFOSJEkFDFOSJEkFDFOSJEkFDFOSJEkFDFOSJEkFDFOSJEkFDFOSJEkFDFOSJEkFDFOSJEkFDFOSJEkFDFOSJEkFDFPSCi4iJkbEqxGxcmfX0tEi4uSIyIgY1tm1tCQiBlb19ezsWiS1n2FKWoFFxEDgE0AC+y6D83daSIiIAA4FXgEO76w6JL3/GaakFdthwL3A/1IFjoj4aES8GBE9mhpFxOci4uHq8UoRcWJE/C0iZkfE5RGxVrWvaaTlyIh4Fri12v6H6pyvR8QdEbFN3bnXjog/RcQbETEpIn4SEXfV7d8yIm6KiFci4q8R8YU2XtsngA2AbwOjIqJ33TlHR8TdEfHLiHgtIp6KiI9X25+LiJci4vC69qtHxO8iYlZEPBMR34+Ilap9J0fExXVt3zXaVI38/bjqb05ETIiIdarmd1TfX4uIuRHxsTZem6QuxDAlrdgOAy6pvkZExHqZeS8wD9itrt3BwKXV42OA/YFdqIWVV4Gzm513F2ArYET1/Hpgc2Bd4IGqvyZnV/19gFqgqw8xqwI3VX2vCxwE/Lo+jC3B4cCfgHHV872b7d8ReBhYuzr/ZcBQ4IPAl4BfRUS/qu1ZwOrAZtW1HQZ8uQ01NDm4ar8u0Bs4rtr+yer7GpnZLzPvWYpzSuoilnuYiogLqv/re6QNbX8ZEVOrr8cj4rXlUaO0IoiInYFNgMszcwrwN2q/9AHGUgsuRER/4LPVNoCjgX/PzOmZ+TZwMjCy2ZTeyZk5LzPfBMjMCzJzTl377avRnh7AAcAPM/PvmfkocFHdefYGGjPzwsxckJkPAFcAI1u5tlWAA4FLM3M+MJ73TvU9XZ13IbXAtRHwn5n5dmZOAP4BfLCq8YvASdU1NAK/oDaF2FYXZubj1etxOTB4KY6V1MV1xsjU/wJ7tqVhZh6bmYMzczC1/zP847IsTFrBHA5MyMyXq+eX8s/AcSnw+WpR+ueBBzLzmWrfJsCV1fTYa8A0YCGwXt25n2t6EBE9IuLUalrwDaCx2rUO0AD0rG/f7PEmwI5NfVX9HUJtFGtJPgcsAK6rnl8CfCYiGurazKx73BT6mm/rV9XZG3imbt8zwIat1FDvxbrHf6/OK+l9YrkvDs3MO6pFr4tExL9QG+pvoPYPzVcz87Fmhx4E/HB51Ci930VEX+ALQI+IaPpFvzKwRkRsn5kPRcQzwGd49xQf1MLOEZl5dwvnHVg9zLrNBwP7AZ+iFqRWpzY1GMAsaqFnAPB41X6jZn3dnpmfXspLPJxaYHm2tg6dAHpR+3fkzKU818vAfGrB7tFq28bA89XjecAqde1bC3r1svUmkrq6rrJmagzwrcz8CLW1BL+u3xkRmwCbUi1mlVRsf2qjSVtTm3IaTG2N053U1gNBLUAdQ21dzx/qjj0XOKX675KIaIiI/ZbQV3/gbWA2tdDxX007qim2PwInR8QqEbFlXf8A1wIfiohDI6JX9TU0IrZaXGcRsSGwO7UpwqZr2x74Ge34VF9V4+XVNfevrvtfgaZF51OBT0bExhGxOnDSUpx+FvAOtbVYkrqpTg9T1QLPjwN/iIipwG+A9Zs1GwWMr/5Rk1TucGrreJ7NzBebvoBfAYdU65/GAsOBW+umAgHOAK4BJkTEHGqfBtxxCX39jtq02PPURnbubbb/m9RGq14Efl/1+zZAZs4B9qD2b8CMqs3PqI2iLc6hwNTMnNDs2s4EtouIQUs4dnG+RW0E6ingLmpB84Kqxpuorbl6GJhCLQC2SWb+HTgFuLuaxvxoO2qT1Mkic/mPMldTAddm5qCIWA34a2Y2D1D17R8EvpGZf15OJUrqJBHxM+ADmem9oSR1C50+MpWZbwBPR8SBULvRXkRs37Q/IrYA1gT8yLD0PlTdR2q76r/9YcCRwJWdXZcktVVn3BphLLVgtEVETI+II6l9OufIiHgI+Au1xapNDgIuy84YQpO0PPSntm5qHrW1Sb8Arm7toIj4S3Wjy+ZfhyzjeiXpXTplmk+SJOn9otOn+SRJkrozw5QkSVKB5XrTznXWWScHDhy4PLuUJElqlylTprycmQ2ttVuuYWrgwIFMnjx5eXYpSZLULtVfgmiV03ySJEkFDFOSJEkFDFOSJEkFluuaKUmSupv58+czffp03nrrrc4uRctInz59GDBgAL169WrX8YYpSZKWYPr06fTv35+BAwcSEZ1djjpYZjJ79mymT5/Opptu2q5zOM0nSdISvPXWW6y99toGqfepiGDttdcuGnk0TEmS1AqD1Ptb6c/XMCVJklTANVNSe5y8emdXsOyd/HpnVyB1TR39338b/1u78sor+fznP8+0adPYcsstO7aGZWi//fbjpZde4p577um0GhobG/nzn//MwQcfvEzO78iUJEndwNixY9l555257LLLis+1cOHCDqioda+99hoPPPAAr732Gk8//fRy6bMljY2NXHrppcvs/IYpSZK6uLlz53L33Xdz/vnnLwpTX/ziF7nuuusWtRk9ejRXXHEFCxcu5Pjjj2fo0KFst912/OY3vwFg4sSJ7Lrrrhx88MFsu+22AOy///585CMfYZtttmHMmDGLznX++efzoQ99iOHDh/PVr36Vb37zmwDMmjWLAw44gKFDhzJ06FDuvvvuJdZ9xRVXsM8++zBq1Kh3hcDRo0fz9a9/nV133ZXNNtuM22+/nSOOOIKtttqK0aNHL2o3duxYtt12WwYNGsQJJ5ywaHu/fv0WPR4/fvyiY0aPHs0xxxzDxz/+cTbbbDPGjx8PwIknnsidd97J4MGD+eUvf9nm172tnOaTJKmLu+qqq9hzzz350Ic+xFprrcUDDzzAqFGjGDduHJ/97Gf5xz/+wS233MI555zD+eefz+qrr86kSZN4++232Wmnndhjjz0AuP/++3nkkUcW3QLgggsuYK211uLNN99k6NChHHDAAbz99tv8+Mc/5oEHHqB///7stttubL/99gB8+9vf5thjj2XnnXfm2WefZcSIEUybNm2xdY8dO5Yf/vCHrLfeeowcOZKTTjpp0b5XX32VW2+9lWuuuYZ99tmHu+++m/POO4+hQ4cydepU1l13XU444QSmTJnCmmuuyR577MFVV13F/vvvv8TX6oUXXuCuu+7iscceY99992XkyJGceuqpnHbaaVx77bWlP4oWGaYkSerixo4dy3e+8x0ARo0axdixY/nxj3/MMcccw9tvv80NN9zAJz/5Sfr27cuECRN4+OGHF43KvP766zzxxBP07t2bYcOGveteSmeeeSZXXnklAM899xxPPPEEL774IrvssgtrrbUWAAceeCCPP/44ADfffDOPPvroouPfeOMN5syZQ//+/d9T88yZM3nyySfZeeediQh69uzJI488wqBBgwDYZ599iAi23XZb1ltvvUWjZdtssw2NjY0888wzDB8+nIaGBgAOOeQQ7rjjjlbD1P77789KK63E1ltvzcyZM5f+xW4Hw5QkSV3Y7NmzufXWW3nkkUeICBYuXEhE8POf/5zhw4dz4403Mm7cOA466CCgdhPKs846ixEjRrzrPBMnTmTVVVd91/Obb76Ze+65h1VWWYXhw4fz1ltvkZmLreWdd97hnnvuoW/fvq3WPW7cOF599dVF4e2NN97gsssu4yc/+QkAK6+8MgArrbTSosdNzxcsWEDPnouPKPW3Mmh+f6j6cy3pWjqSa6YkSerCxo8fz2GHHcYzzzxDY2Mjzz33HJtuuil33XUXo0aN4sILL+TOO+9cFJ5GjBjBOeecw/z58wF4/PHHmTdv3nvO+/rrr7Pmmmuyyiqr8Nhjj3HvvfcCMGzYMG6//XZeffVVFixYwBVXXLHomD322INf/epXi55PnTp1sXWPHTuWG264gcbGRhobG5kyZcpSLZ7fcccduf3223n55ZdZuHAhY8eOZZdddgFgvfXWY9q0abzzzjuLRtaWpH///syZM6fNfS+tdo9MRcQWwLi6TZsBP8jM04urkiSpq1rOtw0ZO3YsJ5544ru2HXDAAVx66aWceeaZHHbYYey777707t0bgK985Ss0Njby4Q9/mMykoaGBq6666j3n3XPPPTn33HPZbrvt2GKLLfjoRz8KwIYbbsj3vvc9dtxxRzbYYAO23nprVl+9djuIM888k2984xtst912LFiwgE9+8pOce+657zl3Y2Mjzz777KJzAmy66aasttpq3HfffW267vXXX5+f/vSn7LrrrmQmn/3sZ9lvv/0AOPXUU9l7773ZaKONGDRoEHPnzl3iubbbbjt69uzJ9ttvz+jRozn22GPbVENbRUcMgUVED+B5YMfMfGZx7YYMGZKTJ08u7k/qdN5nSlphTJs2ja222qqzy1iu5s6dS79+/ViwYAGf+9znOOKII/jc5z7X2WUtUy39nCNiSmYOae3Yjprm2x3425KClCRJ6h5OPvlkBg8ezKBBg9h0001bXfS9ouuoBeijgLEddC5JktSJTjvttDa3vfDCCznjjDPetW2nnXbi7LPP7uiyuqziMBURvYF9gZMWs/8o4CiAjTfeuLQ7SZLUhXz5y1/my1/+cmeX0ak6YprvM8ADmdnizRwyc0xmDsnMIU33ipAkqTtZXh+xV+co/fl2RJg6CKf4JEnvU3369GH27NkGqvepzGT27Nn06dOn3ecomuaLiFWATwNHl5xHkqSuasCAAUyfPp1Zs2Z1dilaRvr06cOAAQPafXxRmMrMvwNrl5xDkqSurFevXu/6EyxSc94BXZIkqYBhSpIkqYBhSpIkqYBhSpIkqYBhSpIkqYBhSpIkqYBhSpIkqYBhSpIkqYBhSpIkqYBhSpIkqYBhSpIkqYBhSpIkqYBhSpIkqYBhSpIkqYBhSpIkqYBhSpIkqYBhSpIkqYBhSpIkqYBhSpIkqYBhSpIkqUBRmIqINSJifEQ8FhHTIuJjHVWYJElSd9Cz8PgzgBsyc2RE9AZW6YCaJEmSuo12h6mIWA34JDAaIDP/AfyjY8qSJEnqHkqm+TYDZgEXRsSDEXFeRKzaQXVJkiR1CyVhqifwYeCczNwBmAec2LxRRBwVEZMjYvKsWbMKupMkSep6SsLUdGB6Zt5XPR9PLVy9S2aOycwhmTmkoaGhoDtJkqSup91hKjNfBJ6LiC2qTbsDj3ZIVZIkSd1E6af5vgVcUn2S7yngy+UlSZIkdR9FYSozpwJDOqgWSZKkbsc7oEuSJBUwTEmSJBUwTEmSJBUwTEmSJBUwTEmSJBUwTEmSJBUwTEmSJBUwTEmSJBUwTEmSJBUwTEmSJBUwTEmSJBUwTEmSJBUwTEmSJBUwTEmSJBUwTEmSJBUwTEmSJBUwTEmSJBUwTEmSJBUwTEmSJBXoWXJwRDQCc4CFwILMHNIRRUmSJHUXRWGqsmtmvtwB55EkSep2nOaTJEkqUBqmEpgQEVMi4qiOKEiSJKk7KZ3m2ykzZ0TEusBNEfFYZt5R36AKWUcBbLzxxoXdSZIkdS1FI1OZOaP6/hJwJTCshTZjMnNIZg5paGgo6U6SJKnLaXeYiohVI6J/02NgD+CRjipMkiSpOyiZ5lsPuDIims5zaWbe0CFVSZIkdRPtDlOZ+RSwfQfWIkmS1O14awRJkqQChilJkqQChilJkqQChilJkqQChilJkqQChilJkqQChilJkqQChilJkqQChilJkqQChilJkqQChilJkqQChilJkqQChilJkqQChilJkqQChilJkqQChilJkqQChilJkqQChilJkqQChilJkqQChilJkqQCxWEqInpExIMRcW1HFCRJktSddMTI1LeBaR1wHkmSpG6nKExFxABgL+C8jilHkiSpeykdmTod+C7wTgfUIkmS1O20O0xFxN7AS5k5pZV2R0XE5IiYPGvWrPZ2J0mS1CWVjEztBOwbEY3AZcBuEXFx80aZOSYzh2TmkIaGhoLuJEmSup52h6nMPCkzB2TmQGAUcGtmfqnDKpMkSeoGvM+UJElSgZ4dcZLMnAhM7IhzSZIkdSeOTEmSJBUwTEmSJBUwTEmSJBUwTEmSJBUwTEmSJBUwTEmSJBUwTEmSJBUwTEmSJBUwTEmSJBUwTEmSJBUwTEmSJBUwTEmSJBUwTEmSJBUwTEmSJBUwTEmSJBUwTEmSJBUwTEmSJBUwTEmSJBUwTEmSJBUwTEmSJBVod5iKiD4RcX9EPBQRf4mIH3VkYZIkSd1Bz4Jj3wZ2y8y5EdELuCsirs/MezuoNkmSpC6v3WEqMxOYWz3tVX1lRxQlSZLUXRStmYqIHhExFXgJuCkz7+uYsiRJkrqHojCVmQszczAwABgWEYOat4mIoyJickRMnjVrVkl3kiRJXU6HfJovM18DJgJ7trBvTGYOycwhDQ0NHdGdJElSl1Hyab6GiFijetwX+BTwWEcVJkmS1B2UfJpvfeCiiOhBLZRdnpnXdkxZkiRJ3UPJp/keBnbowFokSZK6He+ALkmSVMAwJUmSVMAwJUmSVMAwJUmSVMAwJUmSVMAwJUmSVMAwJUmSVMAwJUmSVMAwJUmSVMAwJUmSVMAwJUmSVMAwJUmSVMAwJUmSVMAwJUmSVMAwJUmSVMAwJUmSVMAwJUmSVMAwJUmSVMAwJUmSVMAwJUmSVKDdYSoiNoqI2yJiWkT8JSK+3ZGFSZIkdQc9C45dAPxbZj4QEf2BKRFxU2Y+2kG1SZIkdXntHpnKzBcy84Hq8RxgGrBhRxUmSZLUHXTImqmIGAjsANzXEeeTJEnqLorDVET0A64AvpOZb7Sw/6iImBwRk2fNmlXanSRJUpdSFKYiohe1IHVJZv6xpTaZOSYzh2TmkIaGhpLuJEmSupyST/MFcD4wLTP/p+NKkiRJ6j5KRqZ2Ag4FdouIqdXXZzuoLkmSpG6h3bdGyMy7gOjAWiRJkrod74AuSZJUwDAlSZJUwDAlSZJUwDCl/7+9Ow+WrKzPOP59WJRFBiTgDgxQBEMUZJHdgCAKiUoplErQRGIgIgpuiVtSoKY0mlKjhgTBsMmukICIIIGAMoCyI4qoJWgQLTTqsMg28MsffS7TXO7ce4czfc/p4fupoqbP26f7PPSc6fr1+77nPZIkqQWLKUmSpBYspiRJklqwmJIkSWrBYkqSJKkFiylJkqQWLKYkSZJasJiSJElqwWJKkiSpBYspSZKkFiymJEmSWrCYkiRJasFiSpIkqQWLKUmSpBYspiRJklpYqesAkiRpFo5Ys+sEo3fEwq4TPCGteqaSHJvkziQ3LatAkiRJ46TtMN/xwJ7LIIckSdJYalVMVdU3gd8soyySJEljxwnokiRJLYy8mEpyUJKrk1z9q1/9atSHkyRJmlMjL6aq6uiq2qaqtll33XVHfThJkqQ55TCfJElSC22XRjgVuALYNMntSd6ybGJJkiSNh1aLdlbVfssqiCRJ0jhymE+SJKkFiylJkqQWLKYkSZJasJiSJElqwWJKkiSpBYspSZKkFiymJEmSWrCYkiRJasFiSpIkqQWLKUmSpBYspiRJklqwmJIkSWrBYkqSJKkFiylJkqQWLKYkSZJasJiSJElqwWJKkiSpBYspSZKkFiymJEmSWrCYkiRJaqFVMZVkzyS3JPlxkvcvq1CSJEnjYqUn+sIkKwJHAnsAtwNXJTmnqr6/rMKN3BFrdp1g9I5Y2HUCSZKWa0+4mAK2BX5cVT8BSHIasDcwPsWUJM01f8RJy502w3zPBf53aPv2pk2SJOlJo03PVKZoq8ftlBwEHNRs3pPklhbHHHfrAz+b0yN+eKq/pt5aE/An7dQ8d6bnubNknjvT89xZMs8d2GA2O7Uppm4H1hvafh5wx+Sdqupo4OgWx1luJPlVVW3TdY6+SnJ0VR00855PPp470/PcWTLPnel57iyZ587stRnmuwrYJMmGSZ4CvAE4Z9nEWm79rusAPffVrgP0mOfO9Dx3lsxzZ3qeO0vmuTNLT7hnqqoWJXk7cAGwInBsVX1vmSVbPtmVPI2q8kttyTx3puG5My3PnWl47kzLc2eW2gzzUVXnAectoyxPBg536ony3NET5bmjJ8pzZ5ZS9bg545IkSZolbycjSZLUgsWUJElSCxZTkiRJLVhMST2W5JVJ/Hcqac4k2SDJy5rHqyZZo+tMfecE9BFJcjeLV4SfWNK1msdVVfM6CaaxkuQkYAfgTOC4qrq540jqsUnfO4/j945mkuRABnctWbuqNk6yCXBUVe3ecbRea7U0gpasqqzk1VpVvTHJPGA/4LgkBRwHnFpVd3ebTn0z8b2T5CPAL4EvMfgBtz/gd5Jm4xBgW+DbAFX1oyTP6DZS/zl8MAeS7JzkgObxOkk27DqTxkdV3cWgZ+o04NnAa4Brk7yj02Dqs1dU1b9V1d1VdVdV/TuwT9ehNBYeqKoHJzaSrMQ0vZ0asJgasSSHA+8DPtA0PQU4qbtEGidJXp3kP4GLgZWBbatqL2AL4L2dhlOfPZxk/yQrJlkhyf7Aw12H0li4NMkHgVWT7AF8GW+5MyPnTI1YkuuBLYFrq2rLpu3Gqtq822QaB0lOBL5YVd+c4rndq+qiDmKp55LMBz4L7MSgV2EB8M6quq27VBoHzQUvbwFezmCI+AIG30EWC9NwztToPVhV1cx1IcnqXQfSWPnF5EIqySeq6n0WUlqSpmjau+scGi9JVgROqKo3Asd0nWecOMw3emck+QKwVnOVxH/jSarZ22OKtr3mPIXGSpI/THJRkpua7c2T/H3XudRvVfUwsG6Sp3SdZdw4zDcHmnHnR7tMq+rCjiOp55IcDLwN2Bj48dBTawALml+O0pSSXAr8LfCFoekFN1XVC7pNpr5rfvxvBZwD3DvRXlWf7izUGHCYbw40xZMFlJbGKcDXgY8D7x9qv7uqftNNJI2R1arqO0mG2xZ1FUZj5Y7mvxVwOY1Zs5gasSUsorcQuBp4T1X9ZO5TaQxUVd2W5JDJTyRZ24JKM/h1ko1pvnuS7Av8ottIGgdV9eGuM4wjh/lGLMmHGVT5pzAY5nsD8CzgFuDgqtq1u3TqqyTnVtUrk9zK4pXzJ1RVbdRRNI2BJBsBRwM7Ar8FbgXe6NV8mkmS/2GKdaWqarcO4owNi6kRS/LtqtpuUtuVVbV9khuqaouusklavjVXD6/gavmarSRbD22uwmCx10VV9XcdRRoLDvON3iNJXgd8pdned+g5K1lNK8mfTNU+1bpT0oQkzwQ+BjynqvZKshmwQ1X9R8fR1HNVdc2kpgXNBQ2ahj1TI9Z0t3+Wwc1qC7gSeBfwc2Drqrqsw3jquSTDKw+vwuCeWdfY5a7pJPk6g3s4fqiqtmhuCXJdVb2w42jquSRrD22uAGwNfK6qNu0o0liwmJLGSJL1gE9W1X5dZ1F/Jbmqql6c5LqhpRGur6oXdZ1N/TZpnuYiBvPtPuIP/+k5zDdiSdYFDgTmM/R5V9VfdZVJY+12wLWCNJN7k/wBi6/m257BVcTSTP6oqu4fbkjy1K7CjAuLqdE7G/gWg5XPvdGolkqSz7N4bt0KwIuAG7pLpDHxbgaLLm6cZAGwLo+dryktyeUMFu0cdsUUbRpiMTV6q1XV+7oOobF19dDjRcCpVbWgqzAaGxszuO3QegyuxtoOv+81jSTPAp4LrJpkSxYvxzIPWK2zYGPCOVMjluQfgcur6ryus0h6ckhyY1VtnmRnBlf1fQr44ORlWqQJSf4SeDOwDY/9EXc3cHxVndVFrnFhMTVizQroqwMPAA8xqParquZ1GkxjIcl3mXoJjYnzaPM5jqQxMDHxPMnHge9W1WSn/m4AAAlOSURBVCnDk9GlJUmyT1Wd2XWOcWO374hV1RrNpaabMLi0XVoaX2/+/FLz5/7A74ETuomjMfHz5oa1LwM+0UwgXqHjTBoP5yb5cx5/0dRHOks0BuyZGrEkfw0cBjwPuB7YnsGw3+6dBtNYSLKgqnaaqU0almQ1YE8GvVI/SvJs4IVV9Y2Oo6nnkpzP4MrPaxi6aKqqPtVZqDFgz9ToHQa8GLiyql6a5PmAN5LUbK2eZOeJNV6S7Mhg2Fhaoqr6PXDW0PYv8EbHmp3nVdWeXYcYNxZTo3d/Vd2fhCRPraofJHElWc3WW4Bjk6zJYO7UQsA1yiSNyuVJXlhV3+06yDixmBq925OsBfwXcGGS3wJ3dJxJY6K5T9YWSeYxGJZ34UVJo7Qz8OZmJfQH8GKXWXHO1BxKsguwJnB+VT3YdR71nzeslTSXkmwwVXtV/XSus4wTr+6YQ1V1aVWdYyGlpXA8cAHwnGb7h8A7O0sjabnWFE3rAbs1j3+PtcKM/ICkflunqs4AHgGoqkV4WyJJI5LkcOB9wAeappWBk7pLNB4spqR+84a1kubSa4BXA/cCVNUdwBqdJhoDTkCX+s0b1kqaSw9WVSWZ+AHnUiyzYDEl9VhVXdtcuLApg6tqbqmqhyaeT7JHVV3YWUBJy5szmtXz10pyIIOlWI7pOFPveTWfNMaSXFtVW3WdQ9LyIcm7gTuBLZqmb/iDbWb2TEnjLV0HkLRcWYPBYsG/AU4Dbuw2zniwZ0oaY/ZMSRqFJJsDrwf2AW6vqpd1HKnXvJpPkiRNdifwS+D/gGd0nKX3LKak8XZb1wEkLT+SHJzkEuAiYB3gQG8lMzOH+aQeS7Ia8B5g/ao6MMkmwKZVdW7H0SQth5L8E3BaVV3fdZZxYjEl9ViS04FrgL+oqhckWRW4oqpe1HE0SVLDYT6p3zauqk8CDwFU1X14BZ8k9YrFlNRvDza9UROrEW8MPNBtJEnSMNeZkvrtCOB8YL0kJwM7AQd0mkiS9BjOmZJ6rrnR8fYMhveurKpfdxxJkjTEYkrqsSQXVdXuM7VJkrrjMJ/UQ0lWAVYD1knydBZPOp8HPKezYJKkx7GYkvrpb4B3MiicrmFxMXUXcGRXoSRJj+cwn9RjSd5RVZ/vOockackspqSeS/ICYDNglYm2qjqxu0SSpGEWU1KPJTkc2JVBMXUesBdwWVXt22UuSdJiLtop9du+wO7AL6vqAGAL4KndRpIkDbOYkvrtvqp6BFiUZB5wJ7BRx5kkSUO8mk/qt6uTrAUcw+CqvnuA73QbSZI0zDlT0phIMh+YV1U3dhxFkjTEYkrqsSRnA6cDZ1fVvV3nkSQ9nnOmpH77NLAz8P0kX06yb7M6uiSpJ+yZksZAkhWB3YADgT2ral7HkSRJDSegSz2XZFXgVcDrga2AE7pNJEkaZs+U1GNJTge2A84HzgAuaZZKkCT1hMWU1GNJ9gQurKqHu84iSZqaxZTUQ0l2q6qLk7x2quer6qy5ziRJmppzpqR+2gW4mMFcqckKsJiSpJ6wZ0rqqSQrAPtW1RldZ5EkLZnrTEk91Uw0f3vXOSRJ07NnSuqxJP8A3MdgFfRHV0Cvqt90FkqS9BgWU1KPJbmVwRypx6iqjTqII0magsWU1GPNgp1vY3BLmQK+BRxVVfd1GkyS9CiLKanHkpwB3AWc3DTtB6xVVa/rLpUkaZjFlNRjSW6oqi1mapMkdcer+aR+uy7J9hMbSbYDFnSYR5I0iT1TUo8luRnYFPhZ07Q+cDPwCFBVtXlX2SRJAxZTUo8l2WC656vqp3OVRZI0NYspSZKkFpwzJUmS1ILFlCRJUgsWU5IkSS1YTElPckkOTXJzkpNn3nva95mf5Kbm8TZJPrdsEs6tJLsmOXeG53ecy0yS+m2lrgNI6tzbgL2q6tZl9YZVdTVw9bJ6v8mSrFRVi0b1/jPYFbgHuLyj40vqGXumpCexJEcBGwHnJFmY5L1Dz93U9DbNb3qujknyvSTfaO4ZSJKtk9yQ5ArgkKHXPtq7k+SIJMcmuSTJT5IcOrTfPyT5QZILk5w6fPwpsl6S5GNJLgUOS7JBkouS3Nj8uX6z3/FJ9h163T1DmS5J8pXmmCcnSfPcnk3bZcBrp8kwH3gr8K4k1yd5SZJbk6zcPD8vyW1JVm6O9S9JLm8+y22bfVZvPo+rklyXZO9Z/nVJ6imLKelJrKreCtwBvBT4zDS7bgIcWVV/DPwO2KdpPw44tKp2mOFQzwdeAWwLHN4UG9s077MlgwJmm1lEXquqdqmqTwH/CpzYLFx6MjCbYcUtgXcCmzEoIndKsgpwDPAq4CXAs5b04qq6DTgK+ExVvaiqvgVcAvxZs8sbgDOr6qFme/Wq2pFB79+xTduHgIur6sUMPvd/TrL6LLJL6imLKUmzcWtVXd88vgaYn2RNBsXNpU37l6Z5/deq6oGq+jVwJ/BMYGfg7Kq6r6ruBr46ixynDz3eAThl6Ng7z+L136mq26vqEeB6YD6DQu/WqvpRDRbeO2kW7zPsi8ABzeMDGBSYE04FqKpvAvOSrAW8HHh/kusZFGKrMFjZXtKYcs6UpAmLeOwPrFWGHj8w9PhhYFUgwGxX/Z38+pWa1y+te6d5biLLo/8fzTDeU2bIMfzapVZVC5qh0F2AFavqpikyDW8H2Keqbnmix5TUL/ZMSZpwG7AVQJKtgA2n27mqfgcsTDLRI7T/Uh7vMuBVSVZJ8jQWD5XN1uUMhtUmjn1Z8/g2YOvm8d7AyjO8zw+ADZNs3GzvN8P+dwNrTGo7kUEv1HGT2l8P0HxGC6tqIXAB8I6h+VpbznA8ST1nMSVpwpnA2s3w08HAD2fxmgOAI5sJ6PctzcGq6irgHOAG4CwGV/8tXIq3OBQ4IMmNwJuAw5r2Y4BdknwH2I7pe7OoqvuBg4CvNRPQZ7rf4VeB10xMQG/aTgaeTjOsN+S3SS5nMM/qLU3bRxkUeDc2S0l8dIbjSeo5780nqTNJnlZV9yRZDfgmcFBVXdt1rqXVXD24d1W9aajtEuC9zTIRkpZjzpmS1KWjk2zGYH7WCWNaSH0e2Av4066zSOqGPVOSeiXJkcBOk5o/W1WT5yONOscBLB46nLCgqg6Zan9JT14WU5IkSS04AV2SJKkFiylJkqQWLKYkSZJasJiSJElqwWJKkiSphf8H6OnTrQtxu6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3" name="Picture 7"/>
          <p:cNvPicPr>
            <a:picLocks noChangeAspect="1" noChangeArrowheads="1"/>
          </p:cNvPicPr>
          <p:nvPr/>
        </p:nvPicPr>
        <p:blipFill>
          <a:blip r:embed="rId2" cstate="print"/>
          <a:srcRect/>
          <a:stretch>
            <a:fillRect/>
          </a:stretch>
        </p:blipFill>
        <p:spPr bwMode="auto">
          <a:xfrm>
            <a:off x="305813" y="1601672"/>
            <a:ext cx="11886187" cy="5035604"/>
          </a:xfrm>
          <a:prstGeom prst="rect">
            <a:avLst/>
          </a:prstGeom>
          <a:noFill/>
          <a:ln w="9525">
            <a:noFill/>
            <a:miter lim="800000"/>
            <a:headEnd/>
            <a:tailEnd/>
          </a:ln>
        </p:spPr>
      </p:pic>
    </p:spTree>
    <p:extLst>
      <p:ext uri="{BB962C8B-B14F-4D97-AF65-F5344CB8AC3E}">
        <p14:creationId xmlns:p14="http://schemas.microsoft.com/office/powerpoint/2010/main" xmlns="" val="173985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3228"/>
            <a:ext cx="11573691" cy="5205959"/>
          </a:xfrm>
        </p:spPr>
        <p:txBody>
          <a:bodyPr>
            <a:normAutofit/>
          </a:bodyPr>
          <a:lstStyle/>
          <a:p>
            <a:pPr marL="0" indent="0">
              <a:buNone/>
            </a:pPr>
            <a:r>
              <a:rPr lang="en-IN" sz="3000" dirty="0"/>
              <a:t>Plot 2</a:t>
            </a:r>
          </a:p>
        </p:txBody>
      </p:sp>
      <p:sp>
        <p:nvSpPr>
          <p:cNvPr id="6" name="Title 1"/>
          <p:cNvSpPr>
            <a:spLocks noGrp="1"/>
          </p:cNvSpPr>
          <p:nvPr>
            <p:ph type="title"/>
          </p:nvPr>
        </p:nvSpPr>
        <p:spPr>
          <a:xfrm>
            <a:off x="1136469" y="261696"/>
            <a:ext cx="9313817" cy="856138"/>
          </a:xfrm>
        </p:spPr>
        <p:txBody>
          <a:bodyPr/>
          <a:lstStyle/>
          <a:p>
            <a:r>
              <a:rPr lang="en-IN" b="1" dirty="0"/>
              <a:t> </a:t>
            </a:r>
            <a:r>
              <a:rPr lang="en-IN" sz="2800" dirty="0"/>
              <a:t>&lt;Results&gt;</a:t>
            </a:r>
          </a:p>
        </p:txBody>
      </p:sp>
      <p:pic>
        <p:nvPicPr>
          <p:cNvPr id="3073" name="Picture 1"/>
          <p:cNvPicPr>
            <a:picLocks noChangeAspect="1" noChangeArrowheads="1"/>
          </p:cNvPicPr>
          <p:nvPr/>
        </p:nvPicPr>
        <p:blipFill>
          <a:blip r:embed="rId2" cstate="print"/>
          <a:srcRect/>
          <a:stretch>
            <a:fillRect/>
          </a:stretch>
        </p:blipFill>
        <p:spPr bwMode="auto">
          <a:xfrm>
            <a:off x="426001" y="1765574"/>
            <a:ext cx="11605046" cy="4304150"/>
          </a:xfrm>
          <a:prstGeom prst="rect">
            <a:avLst/>
          </a:prstGeom>
          <a:noFill/>
          <a:ln w="9525">
            <a:noFill/>
            <a:miter lim="800000"/>
            <a:headEnd/>
            <a:tailEnd/>
          </a:ln>
        </p:spPr>
      </p:pic>
    </p:spTree>
    <p:extLst>
      <p:ext uri="{BB962C8B-B14F-4D97-AF65-F5344CB8AC3E}">
        <p14:creationId xmlns:p14="http://schemas.microsoft.com/office/powerpoint/2010/main" xmlns="" val="3733554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483" y="945932"/>
            <a:ext cx="11682248" cy="5707116"/>
          </a:xfrm>
        </p:spPr>
        <p:txBody>
          <a:bodyPr>
            <a:normAutofit/>
          </a:bodyPr>
          <a:lstStyle/>
          <a:p>
            <a:pPr marL="0" indent="0">
              <a:buNone/>
            </a:pPr>
            <a:r>
              <a:rPr lang="en-IN" sz="3000" dirty="0"/>
              <a:t>Plot 3</a:t>
            </a:r>
          </a:p>
        </p:txBody>
      </p:sp>
      <p:sp>
        <p:nvSpPr>
          <p:cNvPr id="6" name="Title 1"/>
          <p:cNvSpPr>
            <a:spLocks noGrp="1"/>
          </p:cNvSpPr>
          <p:nvPr>
            <p:ph type="title"/>
          </p:nvPr>
        </p:nvSpPr>
        <p:spPr>
          <a:xfrm>
            <a:off x="1034869" y="0"/>
            <a:ext cx="9313817" cy="856138"/>
          </a:xfrm>
        </p:spPr>
        <p:txBody>
          <a:bodyPr/>
          <a:lstStyle/>
          <a:p>
            <a:r>
              <a:rPr lang="en-IN" sz="2800" dirty="0" smtClean="0"/>
              <a:t>Results</a:t>
            </a:r>
            <a:endParaRPr lang="en-IN" sz="2800" dirty="0"/>
          </a:p>
        </p:txBody>
      </p:sp>
      <p:pic>
        <p:nvPicPr>
          <p:cNvPr id="2049" name="Picture 1"/>
          <p:cNvPicPr>
            <a:picLocks noChangeAspect="1" noChangeArrowheads="1"/>
          </p:cNvPicPr>
          <p:nvPr/>
        </p:nvPicPr>
        <p:blipFill>
          <a:blip r:embed="rId2" cstate="print"/>
          <a:srcRect/>
          <a:stretch>
            <a:fillRect/>
          </a:stretch>
        </p:blipFill>
        <p:spPr bwMode="auto">
          <a:xfrm>
            <a:off x="1545021" y="1094822"/>
            <a:ext cx="9254357" cy="5542461"/>
          </a:xfrm>
          <a:prstGeom prst="rect">
            <a:avLst/>
          </a:prstGeom>
          <a:noFill/>
          <a:ln w="9525">
            <a:noFill/>
            <a:miter lim="800000"/>
            <a:headEnd/>
            <a:tailEnd/>
          </a:ln>
        </p:spPr>
      </p:pic>
    </p:spTree>
    <p:extLst>
      <p:ext uri="{BB962C8B-B14F-4D97-AF65-F5344CB8AC3E}">
        <p14:creationId xmlns:p14="http://schemas.microsoft.com/office/powerpoint/2010/main" xmlns="" val="1057818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1170</TotalTime>
  <Words>562</Words>
  <Application>Microsoft Office PowerPoint</Application>
  <PresentationFormat>Custom</PresentationFormat>
  <Paragraphs>67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INVESTMENT CASE STUDY   SUBMISSION </vt:lpstr>
      <vt:lpstr> Abstract</vt:lpstr>
      <vt:lpstr>Problem solving methodology</vt:lpstr>
      <vt:lpstr>Analysis</vt:lpstr>
      <vt:lpstr> Analysis</vt:lpstr>
      <vt:lpstr>Analysis</vt:lpstr>
      <vt:lpstr> Results</vt:lpstr>
      <vt:lpstr> &lt;Results&gt;</vt:lpstr>
      <vt:lpstr>Results</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vivek</cp:lastModifiedBy>
  <cp:revision>84</cp:revision>
  <dcterms:created xsi:type="dcterms:W3CDTF">2016-06-09T08:16:28Z</dcterms:created>
  <dcterms:modified xsi:type="dcterms:W3CDTF">2019-02-10T17:53:31Z</dcterms:modified>
</cp:coreProperties>
</file>