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3" r:id="rId4"/>
    <p:sldId id="275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0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BDF1-64C3-3DC4-A822-A06AA081E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75924-923C-C62E-54AF-7B86DA5F3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FAF4E-1EB5-1B0A-5B03-93188EC3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8DE7-1C03-5CC6-C6BA-C70F0F8C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D92F-C69F-883B-96BC-E254A9E8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45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6C0E1-8D1F-E851-8A01-C130CD87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6DECB-7FEB-2013-DFBD-C3813EDA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5C7D-F272-B76B-4175-14DDCFB0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3D1AC-6023-4B63-4902-869936EB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155DA-3F6E-4F5F-1D38-1A2E921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68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020D6-AB04-EE2A-A527-DF2269FD1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2309C-CBBF-A1DB-91D0-51CA2B37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AC7F-FDB6-3F8E-6B9F-2E0F128F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936F2-39E3-89D7-B996-7425BF46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5F4B-EA65-291B-E7C8-5B5BFC02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5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2B42-D6CB-BB86-18B4-09CB1132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6EB6-F43C-7D83-FF23-F69B1A71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11A2-8F9E-AFAC-E931-5302DAB0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8423-088F-7E86-2C97-670FC771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E3EE9-7EF2-179D-6A05-62A5D639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690E-ADAB-D8CE-E4B1-6FEFAC7B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29383-27F2-F07A-317A-6D37347B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3632-220C-AD4A-882A-58E48261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4115-CFA1-1EA8-B077-2787A70F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00C2B-FE77-1AA3-B64A-23859245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5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392C-A1E3-2144-5AED-612578A27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4A89F-F08D-0059-540A-75F1C5C5C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EE3A6-2300-4AF0-98D0-EB778ECF5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52A35-90BA-B075-5FDA-4B01BDF2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1C9E3-EB4C-3F77-860D-F4C1CB68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8435-A41E-8A1E-8F74-4861E194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37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9060-28F9-9D31-3B59-C375C72E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9D0CC-40DF-5CC9-0C92-39BE08E7D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535BC-5E16-1F5B-D5B5-0E3237DB6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EB99D-2A11-9DF3-9604-6C4A9F62B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83182-B0DD-0E13-673F-F07AEDAC2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F326F-1AF8-A227-CA6E-07A3362F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FA1FA-B40D-850A-0A6B-772DC2F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4231D-2AFE-9315-3EBA-B6AF39D2A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2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6A2C-9D4B-27B4-4BBE-127F756C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A7FF1-C994-FFAF-E8E8-AA366004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35DD2-9A9E-5C87-0FB3-260CAC9C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366BF-5975-D45F-D6F7-4CD941C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1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9F5A81-13C7-39CA-CB69-94E03D95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307AB-ABF1-7E1E-662D-B20C1DD4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4BBA-656C-096F-0D32-5C1A9F07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44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8D47-CA0A-628B-E147-25A2441C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CCE8-97B0-3D6D-2559-D11F58DE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36618-E859-3016-02AA-E99C49EA8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539F0-BAC3-89A0-CE67-5A20F98E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ED101-64B0-CEF1-0D3B-2ADB595F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2B3C1-51D5-43C1-674A-6DE07210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8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752E-B28A-8705-9777-8C1681B6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9CF174-2D46-6B03-E86E-74A60CC7A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687F7-6354-CBE1-DD8E-DC078E8BD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6347-11A1-53B2-10CB-13296759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02685-8CA7-86EC-DF1D-45B0873C7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D59A1-7CF6-CA6C-CAF5-7FA54E8E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1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06BCD-1EF0-804C-DA9D-0492D93F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1E7E-0798-8587-957A-662E221E0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1789C-721E-D096-AECD-8722AB142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33796-EC0D-4552-837C-2F186BFD1EB0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F6EE5-AB96-AFC5-E02F-61D982FC7A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D62E-454A-FF8A-9685-2FF20E8B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F6BD9-7440-493F-B850-53DA75143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0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s QA Bot Thumbnail">
            <a:extLst>
              <a:ext uri="{FF2B5EF4-FFF2-40B4-BE49-F238E27FC236}">
                <a16:creationId xmlns:a16="http://schemas.microsoft.com/office/drawing/2014/main" id="{5E4B34A0-DECC-308D-ED1E-CEE73F8ED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ject 5">
            <a:extLst>
              <a:ext uri="{FF2B5EF4-FFF2-40B4-BE49-F238E27FC236}">
                <a16:creationId xmlns:a16="http://schemas.microsoft.com/office/drawing/2014/main" id="{AA3C8E1B-7F6D-29D4-9A27-3BB383DE30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6447" y="1349061"/>
            <a:ext cx="1736001" cy="959474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4ABA70C-C902-E49B-6D84-52D5F9F2F9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60554" y="4101929"/>
            <a:ext cx="186472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Times New Roman"/>
                <a:cs typeface="Times New Roman"/>
              </a:rPr>
              <a:t>Speed vs context</a:t>
            </a: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DAA6DBA7-93DD-6A9A-0BDA-F1BDB08FF32D}"/>
              </a:ext>
            </a:extLst>
          </p:cNvPr>
          <p:cNvSpPr txBox="1">
            <a:spLocks/>
          </p:cNvSpPr>
          <p:nvPr/>
        </p:nvSpPr>
        <p:spPr>
          <a:xfrm>
            <a:off x="4976447" y="4614814"/>
            <a:ext cx="186472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-5" dirty="0">
                <a:latin typeface="Times New Roman"/>
                <a:cs typeface="Times New Roman"/>
              </a:rPr>
              <a:t>Viswaz Gummadi</a:t>
            </a:r>
            <a:endParaRPr lang="en-IN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878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B2BC2-A270-80E9-1A6F-2F398B59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AFD1-09A9-A553-A70B-EBFF90AF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LoRA and QLoRA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8C9D4-AABD-907B-E1D2-2D2E70A62E1E}"/>
              </a:ext>
            </a:extLst>
          </p:cNvPr>
          <p:cNvSpPr/>
          <p:nvPr/>
        </p:nvSpPr>
        <p:spPr>
          <a:xfrm>
            <a:off x="544946" y="2253673"/>
            <a:ext cx="2835564" cy="3038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 trained weights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A1B6B8-877F-CEFA-BCEA-ABD0C70C14FB}"/>
              </a:ext>
            </a:extLst>
          </p:cNvPr>
          <p:cNvSpPr/>
          <p:nvPr/>
        </p:nvSpPr>
        <p:spPr>
          <a:xfrm>
            <a:off x="4477327" y="2253673"/>
            <a:ext cx="1138382" cy="303876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Fixed normal</a:t>
            </a:r>
          </a:p>
          <a:p>
            <a:pPr algn="ctr"/>
            <a:r>
              <a:rPr lang="en-IN" dirty="0"/>
              <a:t>distribution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5873C6-28E2-CFE0-6493-EB711E0B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851" y="2463444"/>
            <a:ext cx="480291" cy="575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FAF0FB-4CBD-3FF6-01EE-3CA094B3C353}"/>
              </a:ext>
            </a:extLst>
          </p:cNvPr>
          <p:cNvSpPr txBox="1">
            <a:spLocks/>
          </p:cNvSpPr>
          <p:nvPr/>
        </p:nvSpPr>
        <p:spPr>
          <a:xfrm>
            <a:off x="4620821" y="1318224"/>
            <a:ext cx="366816" cy="467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dirty="0"/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9DB64C-F3A7-6A9E-4B45-AE7BA060A39A}"/>
              </a:ext>
            </a:extLst>
          </p:cNvPr>
          <p:cNvSpPr/>
          <p:nvPr/>
        </p:nvSpPr>
        <p:spPr>
          <a:xfrm>
            <a:off x="4469576" y="1231456"/>
            <a:ext cx="669306" cy="66821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DE5FA6B-A32F-9F6F-1EA4-C9E37EB7EB71}"/>
              </a:ext>
            </a:extLst>
          </p:cNvPr>
          <p:cNvCxnSpPr>
            <a:stCxn id="4" idx="0"/>
            <a:endCxn id="13" idx="2"/>
          </p:cNvCxnSpPr>
          <p:nvPr/>
        </p:nvCxnSpPr>
        <p:spPr>
          <a:xfrm rot="5400000" flipH="1" flipV="1">
            <a:off x="2872098" y="656195"/>
            <a:ext cx="688109" cy="2506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051F845-D01F-B803-2ECA-E31F9993C492}"/>
              </a:ext>
            </a:extLst>
          </p:cNvPr>
          <p:cNvCxnSpPr>
            <a:cxnSpLocks/>
            <a:stCxn id="27" idx="0"/>
            <a:endCxn id="13" idx="6"/>
          </p:cNvCxnSpPr>
          <p:nvPr/>
        </p:nvCxnSpPr>
        <p:spPr>
          <a:xfrm rot="16200000" flipV="1">
            <a:off x="6411990" y="292456"/>
            <a:ext cx="673812" cy="3220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BAB48B1-FAB0-7548-F951-9EA681044429}"/>
              </a:ext>
            </a:extLst>
          </p:cNvPr>
          <p:cNvSpPr txBox="1">
            <a:spLocks/>
          </p:cNvSpPr>
          <p:nvPr/>
        </p:nvSpPr>
        <p:spPr>
          <a:xfrm>
            <a:off x="4078185" y="3417098"/>
            <a:ext cx="399142" cy="47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5B0BA03-1F38-0703-B65A-E382E3EF0DCA}"/>
              </a:ext>
            </a:extLst>
          </p:cNvPr>
          <p:cNvSpPr txBox="1">
            <a:spLocks/>
          </p:cNvSpPr>
          <p:nvPr/>
        </p:nvSpPr>
        <p:spPr>
          <a:xfrm>
            <a:off x="8067303" y="1792297"/>
            <a:ext cx="399142" cy="47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k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112049B-50C7-89AE-5D08-171AFED6C419}"/>
              </a:ext>
            </a:extLst>
          </p:cNvPr>
          <p:cNvSpPr txBox="1">
            <a:spLocks/>
          </p:cNvSpPr>
          <p:nvPr/>
        </p:nvSpPr>
        <p:spPr>
          <a:xfrm>
            <a:off x="145804" y="3536194"/>
            <a:ext cx="399142" cy="47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1C2BCD5-C2FC-796E-37B4-B6BAB9CBBC23}"/>
              </a:ext>
            </a:extLst>
          </p:cNvPr>
          <p:cNvSpPr txBox="1">
            <a:spLocks/>
          </p:cNvSpPr>
          <p:nvPr/>
        </p:nvSpPr>
        <p:spPr>
          <a:xfrm>
            <a:off x="1763157" y="5292436"/>
            <a:ext cx="399142" cy="473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3757F9-0743-513E-5E0C-563BA2B9E6FE}"/>
              </a:ext>
            </a:extLst>
          </p:cNvPr>
          <p:cNvSpPr/>
          <p:nvPr/>
        </p:nvSpPr>
        <p:spPr>
          <a:xfrm>
            <a:off x="6807200" y="2239376"/>
            <a:ext cx="3103418" cy="9656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Tune-able weights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700080D-6EA3-FF5A-6EF6-423E0E780B7C}"/>
              </a:ext>
            </a:extLst>
          </p:cNvPr>
          <p:cNvSpPr txBox="1">
            <a:spLocks/>
          </p:cNvSpPr>
          <p:nvPr/>
        </p:nvSpPr>
        <p:spPr>
          <a:xfrm>
            <a:off x="7955483" y="4187978"/>
            <a:ext cx="3543790" cy="23236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In LoRA we use 32 bit floating point precision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In QLoRA we use 4 bit precision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This decreases the space needed by ~75 %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A chance to experiment on larger models</a:t>
            </a:r>
          </a:p>
        </p:txBody>
      </p:sp>
    </p:spTree>
    <p:extLst>
      <p:ext uri="{BB962C8B-B14F-4D97-AF65-F5344CB8AC3E}">
        <p14:creationId xmlns:p14="http://schemas.microsoft.com/office/powerpoint/2010/main" val="284239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C2C24-566D-7833-5EF4-50F4F6F5C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4490-5D0D-6F67-CC7B-F7026548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Responses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60364BC-1E72-DBC1-24AC-093491EC3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6279"/>
            <a:ext cx="12192000" cy="502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CC7FCA-8C89-EDF1-DEE2-DFA3C7285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5287"/>
            <a:ext cx="7462983" cy="353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Response, Chunk parents in RAG-precomputed version</a:t>
            </a:r>
          </a:p>
        </p:txBody>
      </p:sp>
    </p:spTree>
    <p:extLst>
      <p:ext uri="{BB962C8B-B14F-4D97-AF65-F5344CB8AC3E}">
        <p14:creationId xmlns:p14="http://schemas.microsoft.com/office/powerpoint/2010/main" val="339079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83A8A-0733-6206-2828-CAD9AE242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F9D6-1910-CD64-C45B-34B9FD48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Responses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41D32A-FD43-C7D6-4463-660BD422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5287"/>
            <a:ext cx="7462983" cy="353920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RAG-run time computation 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5948C-AA44-00DD-49AF-F12D0ABE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1295545"/>
            <a:ext cx="12192000" cy="225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8A9534-3EFD-D29D-88A1-E19894850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8478"/>
            <a:ext cx="12192000" cy="103559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4E16E-17D9-7E10-D12E-3BACDA4BE80B}"/>
              </a:ext>
            </a:extLst>
          </p:cNvPr>
          <p:cNvSpPr txBox="1">
            <a:spLocks/>
          </p:cNvSpPr>
          <p:nvPr/>
        </p:nvSpPr>
        <p:spPr>
          <a:xfrm>
            <a:off x="-87745" y="4178712"/>
            <a:ext cx="7462983" cy="353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400" dirty="0"/>
              <a:t>Fine Tuned version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C27388-5017-5FFC-8A0C-D33A9B15F767}"/>
              </a:ext>
            </a:extLst>
          </p:cNvPr>
          <p:cNvSpPr txBox="1">
            <a:spLocks/>
          </p:cNvSpPr>
          <p:nvPr/>
        </p:nvSpPr>
        <p:spPr>
          <a:xfrm>
            <a:off x="0" y="6043730"/>
            <a:ext cx="12192000" cy="366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/>
              <a:t>W</a:t>
            </a:r>
            <a:r>
              <a:rPr lang="en-IN" sz="2000" dirty="0"/>
              <a:t>e do not need source files anymore the adapter can also be easily transferred </a:t>
            </a:r>
          </a:p>
        </p:txBody>
      </p:sp>
    </p:spTree>
    <p:extLst>
      <p:ext uri="{BB962C8B-B14F-4D97-AF65-F5344CB8AC3E}">
        <p14:creationId xmlns:p14="http://schemas.microsoft.com/office/powerpoint/2010/main" val="3002122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5953-BA41-D076-1B86-D468AE700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3B1C-92E1-9514-B9E9-937E42CE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Future scope: Dynamic Multi-Modal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9C7F-5685-3E80-EA4F-A4130F5C6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8214"/>
            <a:ext cx="12192000" cy="618978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Evolve from a single, continuous pipeline to a </a:t>
            </a:r>
            <a:r>
              <a:rPr lang="en-GB" b="1" dirty="0"/>
              <a:t>dynamic, task-aware architecture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system will </a:t>
            </a:r>
            <a:r>
              <a:rPr lang="en-GB" b="1" dirty="0"/>
              <a:t>analyze the prompt</a:t>
            </a:r>
            <a:r>
              <a:rPr lang="en-GB" dirty="0"/>
              <a:t>, build a </a:t>
            </a:r>
            <a:r>
              <a:rPr lang="en-GB" b="1" dirty="0"/>
              <a:t>custom pipeline</a:t>
            </a:r>
            <a:r>
              <a:rPr lang="en-GB" dirty="0"/>
              <a:t>, and execute it intelligently.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Multiple specialized models will run in the background, each fine-tuned for specific tasks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Summarization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Table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Visual OCR (if needed)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Based on the prompt, only the </a:t>
            </a:r>
            <a:r>
              <a:rPr lang="en-GB" b="1" dirty="0"/>
              <a:t>relevant models and steps</a:t>
            </a:r>
            <a:r>
              <a:rPr lang="en-GB" dirty="0"/>
              <a:t> will be activated.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approach mirrors the </a:t>
            </a:r>
            <a:r>
              <a:rPr lang="en-GB" b="1" dirty="0"/>
              <a:t>Mixture-of-Experts (MoE)</a:t>
            </a:r>
            <a:r>
              <a:rPr lang="en-GB" dirty="0"/>
              <a:t> strategy used in advanced models like </a:t>
            </a:r>
            <a:r>
              <a:rPr lang="en-GB" b="1" dirty="0"/>
              <a:t>Mistral</a:t>
            </a:r>
            <a:r>
              <a:rPr lang="en-GB" dirty="0"/>
              <a:t>, improving both accuracy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We focus more on the attributes of the prompt so we achieve good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Result: Better responses tailored to the query, with smarter resource usage.</a:t>
            </a:r>
          </a:p>
        </p:txBody>
      </p:sp>
    </p:spTree>
    <p:extLst>
      <p:ext uri="{BB962C8B-B14F-4D97-AF65-F5344CB8AC3E}">
        <p14:creationId xmlns:p14="http://schemas.microsoft.com/office/powerpoint/2010/main" val="280600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8075-7F1B-4F84-98FC-4899D3B5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17B77-D647-7B12-6C8C-3E8C71C9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8214"/>
            <a:ext cx="12192000" cy="61897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400" dirty="0"/>
              <a:t>In this project, we present a </a:t>
            </a:r>
            <a:r>
              <a:rPr lang="en-GB" sz="2400" b="1" dirty="0"/>
              <a:t>Personalized Question Answering Chatbot</a:t>
            </a:r>
            <a:r>
              <a:rPr lang="en-GB" sz="2400" dirty="0"/>
              <a:t> built using </a:t>
            </a:r>
            <a:r>
              <a:rPr lang="en-GB" sz="2400" b="1" dirty="0"/>
              <a:t>Retrieval-Augmented Generation (RAG)</a:t>
            </a:r>
            <a:r>
              <a:rPr lang="en-GB" sz="2400" dirty="0"/>
              <a:t> and enhanced with </a:t>
            </a:r>
            <a:r>
              <a:rPr lang="en-GB" sz="2400" b="1" dirty="0"/>
              <a:t>Parameter-Efficient Fine-Tuning (PEFT)</a:t>
            </a:r>
            <a:r>
              <a:rPr lang="en-GB" sz="2400" dirty="0"/>
              <a:t> techniques such as </a:t>
            </a:r>
            <a:r>
              <a:rPr lang="en-GB" sz="2400" b="1" dirty="0"/>
              <a:t>LoRA</a:t>
            </a:r>
            <a:r>
              <a:rPr lang="en-GB" sz="2400" dirty="0"/>
              <a:t> and </a:t>
            </a:r>
            <a:r>
              <a:rPr lang="en-GB" sz="2400" b="1" dirty="0"/>
              <a:t>QLoRA</a:t>
            </a:r>
            <a:r>
              <a:rPr lang="en-GB" sz="2400" dirty="0"/>
              <a:t>.</a:t>
            </a:r>
          </a:p>
          <a:p>
            <a:pPr>
              <a:buNone/>
            </a:pPr>
            <a:r>
              <a:rPr lang="en-GB" sz="2400" dirty="0"/>
              <a:t>The system is designed to answer queries using information extracted from </a:t>
            </a:r>
            <a:r>
              <a:rPr lang="en-GB" sz="2400" b="1" dirty="0"/>
              <a:t>user-specific PDF documents</a:t>
            </a:r>
            <a:r>
              <a:rPr lang="en-GB" sz="2400" dirty="0"/>
              <a:t>, which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Preprocessed,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Tagged using custom HTML-like tags,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And converted into vector representations to build an efficient </a:t>
            </a:r>
            <a:r>
              <a:rPr lang="en-GB" sz="2400" b="1" dirty="0"/>
              <a:t>knowledge base</a:t>
            </a:r>
            <a:r>
              <a:rPr lang="en-GB" sz="2400" dirty="0"/>
              <a:t>.</a:t>
            </a:r>
          </a:p>
          <a:p>
            <a:pPr>
              <a:buNone/>
            </a:pPr>
            <a:r>
              <a:rPr lang="en-GB" sz="2400" dirty="0"/>
              <a:t>We explore two modes of retrieval: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Precomputed vector databases</a:t>
            </a:r>
            <a:r>
              <a:rPr lang="en-GB" sz="2400" dirty="0"/>
              <a:t> for large contexts with deep understanding.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Runtime vector generation</a:t>
            </a:r>
            <a:r>
              <a:rPr lang="en-GB" sz="2400" dirty="0"/>
              <a:t> for faster, lightweight queries.</a:t>
            </a:r>
          </a:p>
          <a:p>
            <a:r>
              <a:rPr lang="en-GB" sz="2400" dirty="0"/>
              <a:t>To make the system more customizable, we use </a:t>
            </a:r>
            <a:r>
              <a:rPr lang="en-GB" sz="2400" b="1" dirty="0"/>
              <a:t>fine-tuning techniques</a:t>
            </a:r>
            <a:r>
              <a:rPr lang="en-GB" sz="2400" dirty="0"/>
              <a:t> to control output formats (like tables or bullet points), optimize performance, and handle large models efficiently using PEFT strategies.</a:t>
            </a:r>
          </a:p>
        </p:txBody>
      </p:sp>
    </p:spTree>
    <p:extLst>
      <p:ext uri="{BB962C8B-B14F-4D97-AF65-F5344CB8AC3E}">
        <p14:creationId xmlns:p14="http://schemas.microsoft.com/office/powerpoint/2010/main" val="234154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2F829-68FC-D0A7-6871-48985B4F0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54C7-B481-21BE-15F2-F2EFDCC8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215B0D-9C23-C5F3-62E9-199DE33CACF3}"/>
              </a:ext>
            </a:extLst>
          </p:cNvPr>
          <p:cNvSpPr/>
          <p:nvPr/>
        </p:nvSpPr>
        <p:spPr>
          <a:xfrm>
            <a:off x="2706488" y="1513742"/>
            <a:ext cx="868219" cy="49876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pdf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361DCF43-337C-53FE-8BFA-5C6164354C70}"/>
              </a:ext>
            </a:extLst>
          </p:cNvPr>
          <p:cNvSpPr/>
          <p:nvPr/>
        </p:nvSpPr>
        <p:spPr>
          <a:xfrm>
            <a:off x="1943113" y="2460943"/>
            <a:ext cx="2394968" cy="1420091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If scanned docs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AD685A-3856-BB76-C9E2-A25488EDADB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140597" y="2012505"/>
            <a:ext cx="1" cy="44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09A506-36F2-C645-C05C-C7D890BB4255}"/>
              </a:ext>
            </a:extLst>
          </p:cNvPr>
          <p:cNvSpPr/>
          <p:nvPr/>
        </p:nvSpPr>
        <p:spPr>
          <a:xfrm>
            <a:off x="187710" y="3964160"/>
            <a:ext cx="1560946" cy="8084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OCR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AFDDBB9-E7D4-F6AD-667B-20F3007E1F0B}"/>
              </a:ext>
            </a:extLst>
          </p:cNvPr>
          <p:cNvCxnSpPr>
            <a:cxnSpLocks/>
            <a:stCxn id="10" idx="1"/>
            <a:endCxn id="22" idx="0"/>
          </p:cNvCxnSpPr>
          <p:nvPr/>
        </p:nvCxnSpPr>
        <p:spPr>
          <a:xfrm rot="10800000" flipV="1">
            <a:off x="968183" y="3170988"/>
            <a:ext cx="974930" cy="79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D44BCA-A83A-A4A1-2441-52C7452A1D56}"/>
              </a:ext>
            </a:extLst>
          </p:cNvPr>
          <p:cNvSpPr/>
          <p:nvPr/>
        </p:nvSpPr>
        <p:spPr>
          <a:xfrm>
            <a:off x="4736619" y="3964160"/>
            <a:ext cx="1560946" cy="8084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Pypdf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697AAB-8107-121F-82A9-AA1E22ECC100}"/>
              </a:ext>
            </a:extLst>
          </p:cNvPr>
          <p:cNvCxnSpPr>
            <a:stCxn id="10" idx="3"/>
            <a:endCxn id="27" idx="0"/>
          </p:cNvCxnSpPr>
          <p:nvPr/>
        </p:nvCxnSpPr>
        <p:spPr>
          <a:xfrm>
            <a:off x="4338081" y="3170989"/>
            <a:ext cx="1179011" cy="793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32880CE-4D2C-F647-DC5E-D6CE294F9E44}"/>
              </a:ext>
            </a:extLst>
          </p:cNvPr>
          <p:cNvSpPr/>
          <p:nvPr/>
        </p:nvSpPr>
        <p:spPr>
          <a:xfrm>
            <a:off x="2441383" y="5372963"/>
            <a:ext cx="1708728" cy="5818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Formatted data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E09656-F435-5642-DD33-DED76DBB985F}"/>
              </a:ext>
            </a:extLst>
          </p:cNvPr>
          <p:cNvCxnSpPr>
            <a:cxnSpLocks/>
            <a:stCxn id="22" idx="2"/>
            <a:endCxn id="40" idx="1"/>
          </p:cNvCxnSpPr>
          <p:nvPr/>
        </p:nvCxnSpPr>
        <p:spPr>
          <a:xfrm rot="16200000" flipH="1">
            <a:off x="1259133" y="4481659"/>
            <a:ext cx="891300" cy="1473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3ADFAD6-A3E4-9CDE-D6EE-E1E4E8529082}"/>
              </a:ext>
            </a:extLst>
          </p:cNvPr>
          <p:cNvCxnSpPr>
            <a:stCxn id="27" idx="2"/>
            <a:endCxn id="40" idx="3"/>
          </p:cNvCxnSpPr>
          <p:nvPr/>
        </p:nvCxnSpPr>
        <p:spPr>
          <a:xfrm rot="5400000">
            <a:off x="4387952" y="4534769"/>
            <a:ext cx="891300" cy="1366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A4F0DD6-66BA-3618-E85B-AA82FDBF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03" y="6120665"/>
            <a:ext cx="1705708" cy="351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Pdf text files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F3C64EB-B268-4587-AF44-04EB56CB40D0}"/>
              </a:ext>
            </a:extLst>
          </p:cNvPr>
          <p:cNvSpPr txBox="1">
            <a:spLocks/>
          </p:cNvSpPr>
          <p:nvPr/>
        </p:nvSpPr>
        <p:spPr>
          <a:xfrm>
            <a:off x="8375782" y="1377621"/>
            <a:ext cx="3548353" cy="386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6D702-F4DB-D058-AE32-FF0294584F7D}"/>
              </a:ext>
            </a:extLst>
          </p:cNvPr>
          <p:cNvSpPr txBox="1"/>
          <p:nvPr/>
        </p:nvSpPr>
        <p:spPr>
          <a:xfrm>
            <a:off x="6674909" y="2588372"/>
            <a:ext cx="54755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HTML-like tags are used to structure the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improves context understanding for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are formatted clearly for better interpretation.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are replaced with placeholders and stored structurally.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content is easily converted into a vector database.</a:t>
            </a:r>
          </a:p>
        </p:txBody>
      </p:sp>
    </p:spTree>
    <p:extLst>
      <p:ext uri="{BB962C8B-B14F-4D97-AF65-F5344CB8AC3E}">
        <p14:creationId xmlns:p14="http://schemas.microsoft.com/office/powerpoint/2010/main" val="255672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5BF67-DADC-D49E-66FC-D96A6F047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FF83-6F55-BDCA-6C9B-E6A10BE5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Retrieval-Augmented Generation(RAG)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3A5CB8-02A7-6030-F4E8-E2588E8A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8214"/>
            <a:ext cx="12192000" cy="618978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400" b="1" dirty="0"/>
              <a:t>RAG = Search + Generate</a:t>
            </a:r>
            <a:endParaRPr lang="en-GB" sz="2400" dirty="0"/>
          </a:p>
          <a:p>
            <a:pPr>
              <a:buNone/>
            </a:pPr>
            <a:r>
              <a:rPr lang="en-GB" sz="2400" dirty="0"/>
              <a:t>Instead of relying only on what the model </a:t>
            </a:r>
            <a:r>
              <a:rPr lang="en-GB" sz="2400" i="1" dirty="0"/>
              <a:t>remembers</a:t>
            </a:r>
            <a:r>
              <a:rPr lang="en-GB" sz="2400" dirty="0"/>
              <a:t>, RAG: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Retrieves</a:t>
            </a:r>
            <a:r>
              <a:rPr lang="en-GB" sz="2400" dirty="0"/>
              <a:t> relevant info from a custom knowledge base (like your PDF data),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Feeds it into the model</a:t>
            </a:r>
            <a:r>
              <a:rPr lang="en-GB" sz="2400" dirty="0"/>
              <a:t> as context,</a:t>
            </a:r>
          </a:p>
          <a:p>
            <a:pPr>
              <a:buFont typeface="+mj-lt"/>
              <a:buAutoNum type="arabicPeriod"/>
            </a:pPr>
            <a:r>
              <a:rPr lang="en-GB" sz="2400" dirty="0"/>
              <a:t>The model then </a:t>
            </a:r>
            <a:r>
              <a:rPr lang="en-GB" sz="2400" b="1" dirty="0"/>
              <a:t>generates an answer</a:t>
            </a:r>
            <a:r>
              <a:rPr lang="en-GB" sz="2400" dirty="0"/>
              <a:t> using both the context + its own knowledge.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Why RAG?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Avoids hallucination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Keeps answers </a:t>
            </a:r>
            <a:r>
              <a:rPr lang="en-GB" sz="2400" b="1" dirty="0"/>
              <a:t>accurate</a:t>
            </a:r>
            <a:r>
              <a:rPr lang="en-GB" sz="2400" dirty="0"/>
              <a:t> &amp; </a:t>
            </a:r>
            <a:r>
              <a:rPr lang="en-GB" sz="2400" b="1" dirty="0"/>
              <a:t>grounded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Lets you query </a:t>
            </a:r>
            <a:r>
              <a:rPr lang="en-GB" sz="2400" b="1" dirty="0"/>
              <a:t>outside knowledge</a:t>
            </a:r>
            <a:r>
              <a:rPr lang="en-GB" sz="2400" dirty="0"/>
              <a:t> (like company docs, notes, PDFs)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Made of: 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Retriever</a:t>
            </a:r>
            <a:r>
              <a:rPr lang="en-IN" sz="2400" dirty="0"/>
              <a:t> (e.g., FAISS, Chroma) – pulls top-k relevant chunks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Generator</a:t>
            </a:r>
            <a:r>
              <a:rPr lang="en-IN" sz="2400" dirty="0"/>
              <a:t> (e.g., LLaMA, Mistral, GPT) – generates response using those chunks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660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9E026-B9A0-0436-5153-6E3173B43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AD16E-0A67-8FC5-87A2-BA590523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Database Creation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0C054-FBB3-8FD8-3779-81619C57A2F6}"/>
              </a:ext>
            </a:extLst>
          </p:cNvPr>
          <p:cNvSpPr/>
          <p:nvPr/>
        </p:nvSpPr>
        <p:spPr>
          <a:xfrm>
            <a:off x="300360" y="2428452"/>
            <a:ext cx="844061" cy="70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PDF</a:t>
            </a:r>
          </a:p>
          <a:p>
            <a:pPr algn="ctr"/>
            <a:r>
              <a:rPr lang="en-IN" dirty="0"/>
              <a:t>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C73AD4-ACA6-BB5F-29C9-CE434B1F858B}"/>
              </a:ext>
            </a:extLst>
          </p:cNvPr>
          <p:cNvSpPr/>
          <p:nvPr/>
        </p:nvSpPr>
        <p:spPr>
          <a:xfrm>
            <a:off x="300360" y="3290098"/>
            <a:ext cx="844061" cy="70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PDF</a:t>
            </a:r>
          </a:p>
          <a:p>
            <a:pPr algn="ctr"/>
            <a:r>
              <a:rPr lang="en-IN" dirty="0"/>
              <a:t>text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A29FD4-008D-C134-88BA-7301773B83D3}"/>
              </a:ext>
            </a:extLst>
          </p:cNvPr>
          <p:cNvSpPr/>
          <p:nvPr/>
        </p:nvSpPr>
        <p:spPr>
          <a:xfrm>
            <a:off x="300360" y="4151744"/>
            <a:ext cx="844061" cy="703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PDF</a:t>
            </a:r>
          </a:p>
          <a:p>
            <a:pPr algn="ctr"/>
            <a:r>
              <a:rPr lang="en-IN" dirty="0"/>
              <a:t>text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F04298-0E14-1DCE-DE31-1C5A165E830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144421" y="3641790"/>
            <a:ext cx="8440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4400CAA-BE1E-D1D4-947F-96546CA5D171}"/>
              </a:ext>
            </a:extLst>
          </p:cNvPr>
          <p:cNvSpPr/>
          <p:nvPr/>
        </p:nvSpPr>
        <p:spPr>
          <a:xfrm>
            <a:off x="1988483" y="832649"/>
            <a:ext cx="3182816" cy="5583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7DCA7D-378A-75C0-04B4-0380506C5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065" y="6506306"/>
            <a:ext cx="1705708" cy="351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Data Chunks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5861FA-1FF0-4B50-5DB9-4BE4F98820FA}"/>
              </a:ext>
            </a:extLst>
          </p:cNvPr>
          <p:cNvSpPr/>
          <p:nvPr/>
        </p:nvSpPr>
        <p:spPr>
          <a:xfrm>
            <a:off x="2164329" y="1109607"/>
            <a:ext cx="2804746" cy="8001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File1 – chunk1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96DAA7-60FF-C9FE-CD5D-E18CDDB975C6}"/>
              </a:ext>
            </a:extLst>
          </p:cNvPr>
          <p:cNvSpPr/>
          <p:nvPr/>
        </p:nvSpPr>
        <p:spPr>
          <a:xfrm>
            <a:off x="2177518" y="2158087"/>
            <a:ext cx="2804746" cy="8001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File1 – chunk2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0C034C-27CE-07B3-43C6-EFCE9932F1A8}"/>
              </a:ext>
            </a:extLst>
          </p:cNvPr>
          <p:cNvSpPr/>
          <p:nvPr/>
        </p:nvSpPr>
        <p:spPr>
          <a:xfrm>
            <a:off x="2177518" y="3193382"/>
            <a:ext cx="2804746" cy="8001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4BB048-7D1C-9AA9-5008-1594EB1E0326}"/>
              </a:ext>
            </a:extLst>
          </p:cNvPr>
          <p:cNvSpPr/>
          <p:nvPr/>
        </p:nvSpPr>
        <p:spPr>
          <a:xfrm>
            <a:off x="2177518" y="4201410"/>
            <a:ext cx="2804746" cy="8001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B30921-6ACD-9D40-C58E-D901300C208F}"/>
              </a:ext>
            </a:extLst>
          </p:cNvPr>
          <p:cNvSpPr/>
          <p:nvPr/>
        </p:nvSpPr>
        <p:spPr>
          <a:xfrm>
            <a:off x="2177518" y="5244536"/>
            <a:ext cx="2804746" cy="8001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Filen – chunkz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5E6C4F-D553-DE36-EEF6-D2323593133E}"/>
              </a:ext>
            </a:extLst>
          </p:cNvPr>
          <p:cNvSpPr/>
          <p:nvPr/>
        </p:nvSpPr>
        <p:spPr>
          <a:xfrm>
            <a:off x="1753754" y="1576189"/>
            <a:ext cx="3625896" cy="87354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8C669D-8345-27EC-2284-A8746B5EDD9F}"/>
              </a:ext>
            </a:extLst>
          </p:cNvPr>
          <p:cNvSpPr/>
          <p:nvPr/>
        </p:nvSpPr>
        <p:spPr>
          <a:xfrm>
            <a:off x="1768141" y="2619964"/>
            <a:ext cx="3625896" cy="873542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6A11F5E-6EB5-15D9-5ABB-DDACBFE7A5BB}"/>
              </a:ext>
            </a:extLst>
          </p:cNvPr>
          <p:cNvSpPr txBox="1">
            <a:spLocks/>
          </p:cNvSpPr>
          <p:nvPr/>
        </p:nvSpPr>
        <p:spPr>
          <a:xfrm>
            <a:off x="1069065" y="1279020"/>
            <a:ext cx="994773" cy="3655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Overlap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754F60-8F82-8FEF-FDC6-24217471B13C}"/>
              </a:ext>
            </a:extLst>
          </p:cNvPr>
          <p:cNvSpPr txBox="1">
            <a:spLocks/>
          </p:cNvSpPr>
          <p:nvPr/>
        </p:nvSpPr>
        <p:spPr>
          <a:xfrm>
            <a:off x="3672919" y="6099241"/>
            <a:ext cx="1498380" cy="36494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Fixed tokens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77709B-E1D4-6893-E420-49C23B02F319}"/>
              </a:ext>
            </a:extLst>
          </p:cNvPr>
          <p:cNvSpPr/>
          <p:nvPr/>
        </p:nvSpPr>
        <p:spPr>
          <a:xfrm>
            <a:off x="5583072" y="2956532"/>
            <a:ext cx="1104056" cy="46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+mj-lt"/>
              </a:rPr>
              <a:t>w2vec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532EC3-0833-ACF6-58A7-43B44B64898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171299" y="3620995"/>
            <a:ext cx="1700556" cy="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3010073-378D-751D-51D8-FD66D23ADE18}"/>
              </a:ext>
            </a:extLst>
          </p:cNvPr>
          <p:cNvSpPr/>
          <p:nvPr/>
        </p:nvSpPr>
        <p:spPr>
          <a:xfrm>
            <a:off x="6871855" y="829438"/>
            <a:ext cx="3182816" cy="5583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C1039-1088-B8BA-98C0-FE03B259DD74}"/>
              </a:ext>
            </a:extLst>
          </p:cNvPr>
          <p:cNvSpPr/>
          <p:nvPr/>
        </p:nvSpPr>
        <p:spPr>
          <a:xfrm>
            <a:off x="7047701" y="1106396"/>
            <a:ext cx="2804746" cy="8001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File1 – chunk1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0958AC1-F2F9-BCD9-15A2-646D334A0A82}"/>
              </a:ext>
            </a:extLst>
          </p:cNvPr>
          <p:cNvSpPr/>
          <p:nvPr/>
        </p:nvSpPr>
        <p:spPr>
          <a:xfrm>
            <a:off x="7060890" y="2154876"/>
            <a:ext cx="2804746" cy="8001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File1 – chunk2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DAEAF1-D83A-E697-A0DB-8DFFD23ED444}"/>
              </a:ext>
            </a:extLst>
          </p:cNvPr>
          <p:cNvSpPr/>
          <p:nvPr/>
        </p:nvSpPr>
        <p:spPr>
          <a:xfrm>
            <a:off x="7060890" y="3190171"/>
            <a:ext cx="2804746" cy="8001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A70B988-0A44-66FF-60CA-F93C4806432D}"/>
              </a:ext>
            </a:extLst>
          </p:cNvPr>
          <p:cNvSpPr/>
          <p:nvPr/>
        </p:nvSpPr>
        <p:spPr>
          <a:xfrm>
            <a:off x="7060890" y="4198199"/>
            <a:ext cx="2804746" cy="8001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51DFE38-A778-2782-37D8-730E2ECFB68D}"/>
              </a:ext>
            </a:extLst>
          </p:cNvPr>
          <p:cNvSpPr/>
          <p:nvPr/>
        </p:nvSpPr>
        <p:spPr>
          <a:xfrm>
            <a:off x="7060890" y="5241325"/>
            <a:ext cx="2804746" cy="8001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Filen – chunkz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DF90E5-BA4D-5FEB-2E5E-E0299B3E5B15}"/>
              </a:ext>
            </a:extLst>
          </p:cNvPr>
          <p:cNvCxnSpPr>
            <a:cxnSpLocks/>
            <a:stCxn id="25" idx="3"/>
            <a:endCxn id="1026" idx="1"/>
          </p:cNvCxnSpPr>
          <p:nvPr/>
        </p:nvCxnSpPr>
        <p:spPr>
          <a:xfrm flipV="1">
            <a:off x="10054671" y="3620994"/>
            <a:ext cx="533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Editable Icon of Database, Vector illustration isolated on ...">
            <a:extLst>
              <a:ext uri="{FF2B5EF4-FFF2-40B4-BE49-F238E27FC236}">
                <a16:creationId xmlns:a16="http://schemas.microsoft.com/office/drawing/2014/main" id="{A6EA1526-07B3-64C0-385D-3F504309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071" y="2932341"/>
            <a:ext cx="1377305" cy="137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0D207453-C331-B044-ABA7-6C4FE1BA9426}"/>
              </a:ext>
            </a:extLst>
          </p:cNvPr>
          <p:cNvSpPr txBox="1">
            <a:spLocks/>
          </p:cNvSpPr>
          <p:nvPr/>
        </p:nvSpPr>
        <p:spPr>
          <a:xfrm>
            <a:off x="10477233" y="4142501"/>
            <a:ext cx="1917965" cy="2793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Knowledge base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D960655-B572-DAF2-AA66-DA7E1EFC1FAE}"/>
              </a:ext>
            </a:extLst>
          </p:cNvPr>
          <p:cNvSpPr txBox="1">
            <a:spLocks/>
          </p:cNvSpPr>
          <p:nvPr/>
        </p:nvSpPr>
        <p:spPr>
          <a:xfrm>
            <a:off x="7786302" y="6471899"/>
            <a:ext cx="1705708" cy="3516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000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363400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8A3B-4040-C934-9BF5-0F5B1042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741B-F206-E5D4-7208-BD2AB562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Pre-computed vecdb</a:t>
            </a:r>
          </a:p>
        </p:txBody>
      </p:sp>
      <p:pic>
        <p:nvPicPr>
          <p:cNvPr id="6" name="Picture 2" descr="Editable Icon of Database, Vector illustration isolated on ...">
            <a:extLst>
              <a:ext uri="{FF2B5EF4-FFF2-40B4-BE49-F238E27FC236}">
                <a16:creationId xmlns:a16="http://schemas.microsoft.com/office/drawing/2014/main" id="{09162E56-C5CD-B7D8-1E81-ABC8EC50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71" y="5287604"/>
            <a:ext cx="1377305" cy="137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er Icon Vector Art, Icons, and ...">
            <a:extLst>
              <a:ext uri="{FF2B5EF4-FFF2-40B4-BE49-F238E27FC236}">
                <a16:creationId xmlns:a16="http://schemas.microsoft.com/office/drawing/2014/main" id="{883EB872-B121-BB26-6675-B59C94FEE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6" t="19216" r="24068" b="17747"/>
          <a:stretch/>
        </p:blipFill>
        <p:spPr bwMode="auto">
          <a:xfrm>
            <a:off x="3858051" y="824284"/>
            <a:ext cx="942110" cy="93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F84C4E96-5635-54B8-6EBC-74962498E0B2}"/>
              </a:ext>
            </a:extLst>
          </p:cNvPr>
          <p:cNvSpPr/>
          <p:nvPr/>
        </p:nvSpPr>
        <p:spPr>
          <a:xfrm>
            <a:off x="4763215" y="644120"/>
            <a:ext cx="1794987" cy="729571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What is a neural network?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332845-1E40-0F1E-DD9E-621EF516325F}"/>
              </a:ext>
            </a:extLst>
          </p:cNvPr>
          <p:cNvSpPr/>
          <p:nvPr/>
        </p:nvSpPr>
        <p:spPr>
          <a:xfrm>
            <a:off x="3894996" y="1756477"/>
            <a:ext cx="868219" cy="4987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/>
              <a:t> Query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60DBA1-DD9A-24E2-8B44-3540C92631DA}"/>
              </a:ext>
            </a:extLst>
          </p:cNvPr>
          <p:cNvSpPr/>
          <p:nvPr/>
        </p:nvSpPr>
        <p:spPr>
          <a:xfrm>
            <a:off x="968940" y="2982449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Question Embedding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228260-B39D-2567-09E5-9301C376FBDE}"/>
              </a:ext>
            </a:extLst>
          </p:cNvPr>
          <p:cNvSpPr/>
          <p:nvPr/>
        </p:nvSpPr>
        <p:spPr>
          <a:xfrm>
            <a:off x="968940" y="4135027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Semantic Search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E2346BC-281A-7EF0-A136-2572D9A9547D}"/>
              </a:ext>
            </a:extLst>
          </p:cNvPr>
          <p:cNvSpPr/>
          <p:nvPr/>
        </p:nvSpPr>
        <p:spPr>
          <a:xfrm>
            <a:off x="5988904" y="5642150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Ranked Results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320838F-C3F1-C07B-E570-9999B9F7D606}"/>
              </a:ext>
            </a:extLst>
          </p:cNvPr>
          <p:cNvSpPr/>
          <p:nvPr/>
        </p:nvSpPr>
        <p:spPr>
          <a:xfrm>
            <a:off x="5988904" y="4135026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LLM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7E461F-7968-7081-5FB9-A857108B721C}"/>
              </a:ext>
            </a:extLst>
          </p:cNvPr>
          <p:cNvSpPr/>
          <p:nvPr/>
        </p:nvSpPr>
        <p:spPr>
          <a:xfrm>
            <a:off x="5988904" y="2982449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Answer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09F46F-9035-2463-3E78-078BCD0F61AF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1819124" y="2005859"/>
            <a:ext cx="2075872" cy="976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F75CD44-E320-9597-11C8-5060A4F318B8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rot="16200000" flipV="1">
            <a:off x="5312857" y="1456217"/>
            <a:ext cx="976590" cy="2075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ADB6AD-DDED-1F5F-A10A-88E5CBEDDFD0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819124" y="3650664"/>
            <a:ext cx="0" cy="4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35460-30E5-B2C0-3A9E-C33E995E2FFE}"/>
              </a:ext>
            </a:extLst>
          </p:cNvPr>
          <p:cNvCxnSpPr>
            <a:stCxn id="16" idx="2"/>
            <a:endCxn id="6" idx="0"/>
          </p:cNvCxnSpPr>
          <p:nvPr/>
        </p:nvCxnSpPr>
        <p:spPr>
          <a:xfrm>
            <a:off x="1819124" y="4803242"/>
            <a:ext cx="0" cy="4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D799C1-966D-A8BC-8916-1C672B2A3B35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2507776" y="5976257"/>
            <a:ext cx="3481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90982E-0772-665F-5C62-F0F9EC86898B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6839088" y="4803241"/>
            <a:ext cx="0" cy="8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F34895-27AF-E918-0AA3-41CA7088926C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6839088" y="3650664"/>
            <a:ext cx="0" cy="4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84D6FD2B-2BCD-4D78-8F37-C830BC6B3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43274" y="2494317"/>
            <a:ext cx="42487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entire context is converted into a vector database beforehand.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search may take longer due to the larger search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it provides more context for each query.</a:t>
            </a:r>
          </a:p>
        </p:txBody>
      </p:sp>
    </p:spTree>
    <p:extLst>
      <p:ext uri="{BB962C8B-B14F-4D97-AF65-F5344CB8AC3E}">
        <p14:creationId xmlns:p14="http://schemas.microsoft.com/office/powerpoint/2010/main" val="420869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F3251-4591-8C1A-CD7A-AC2191CAE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DEC3-89E5-8D9D-BD19-67FFDC82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Run-time vector computation </a:t>
            </a:r>
          </a:p>
        </p:txBody>
      </p:sp>
      <p:pic>
        <p:nvPicPr>
          <p:cNvPr id="6" name="Picture 2" descr="Editable Icon of Database, Vector illustration isolated on ...">
            <a:extLst>
              <a:ext uri="{FF2B5EF4-FFF2-40B4-BE49-F238E27FC236}">
                <a16:creationId xmlns:a16="http://schemas.microsoft.com/office/drawing/2014/main" id="{7280C93A-402D-E0D4-C058-FC021BC51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377" y="5287605"/>
            <a:ext cx="1377305" cy="137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ser Icon Vector Art, Icons, and ...">
            <a:extLst>
              <a:ext uri="{FF2B5EF4-FFF2-40B4-BE49-F238E27FC236}">
                <a16:creationId xmlns:a16="http://schemas.microsoft.com/office/drawing/2014/main" id="{0228FE08-1E0A-71C6-45EF-4771261F1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6" t="19216" r="24068" b="17747"/>
          <a:stretch/>
        </p:blipFill>
        <p:spPr bwMode="auto">
          <a:xfrm>
            <a:off x="3858044" y="824284"/>
            <a:ext cx="942110" cy="93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9C2B0435-0189-0200-D499-BCD3B741766F}"/>
              </a:ext>
            </a:extLst>
          </p:cNvPr>
          <p:cNvSpPr/>
          <p:nvPr/>
        </p:nvSpPr>
        <p:spPr>
          <a:xfrm>
            <a:off x="4763208" y="644120"/>
            <a:ext cx="1794987" cy="729571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What is a neural network?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8863DB-7012-F529-AB61-7EC24EFBBB49}"/>
              </a:ext>
            </a:extLst>
          </p:cNvPr>
          <p:cNvSpPr/>
          <p:nvPr/>
        </p:nvSpPr>
        <p:spPr>
          <a:xfrm>
            <a:off x="3894989" y="1756477"/>
            <a:ext cx="868219" cy="4987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/>
              <a:t> Query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7BCA71B-0274-A9CD-65D7-326ECC94D55F}"/>
              </a:ext>
            </a:extLst>
          </p:cNvPr>
          <p:cNvSpPr/>
          <p:nvPr/>
        </p:nvSpPr>
        <p:spPr>
          <a:xfrm>
            <a:off x="968933" y="2982449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Question Embedding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F3D264-8F22-27E3-6327-C988E5F38878}"/>
              </a:ext>
            </a:extLst>
          </p:cNvPr>
          <p:cNvSpPr/>
          <p:nvPr/>
        </p:nvSpPr>
        <p:spPr>
          <a:xfrm>
            <a:off x="968933" y="4135027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Semantic Search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4C6D2C-01D3-CF69-5783-39196C2A3CF3}"/>
              </a:ext>
            </a:extLst>
          </p:cNvPr>
          <p:cNvSpPr/>
          <p:nvPr/>
        </p:nvSpPr>
        <p:spPr>
          <a:xfrm>
            <a:off x="5988897" y="5642150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Ranked Results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CC92C3-7EFC-40FA-6C88-0D65FB4706ED}"/>
              </a:ext>
            </a:extLst>
          </p:cNvPr>
          <p:cNvSpPr/>
          <p:nvPr/>
        </p:nvSpPr>
        <p:spPr>
          <a:xfrm>
            <a:off x="5988897" y="4135026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LLM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4ED3D24-A2EE-E1AB-7362-E4362964597E}"/>
              </a:ext>
            </a:extLst>
          </p:cNvPr>
          <p:cNvSpPr/>
          <p:nvPr/>
        </p:nvSpPr>
        <p:spPr>
          <a:xfrm>
            <a:off x="5988897" y="2982449"/>
            <a:ext cx="1700368" cy="6682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Answer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E2C7AE9-029A-4121-9908-EA6A11C9D2EC}"/>
              </a:ext>
            </a:extLst>
          </p:cNvPr>
          <p:cNvCxnSpPr>
            <a:cxnSpLocks/>
            <a:stCxn id="14" idx="1"/>
            <a:endCxn id="15" idx="0"/>
          </p:cNvCxnSpPr>
          <p:nvPr/>
        </p:nvCxnSpPr>
        <p:spPr>
          <a:xfrm rot="10800000" flipV="1">
            <a:off x="1819117" y="2005859"/>
            <a:ext cx="2075872" cy="976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DEE6F6-914C-37BC-8E3F-523A77FDC354}"/>
              </a:ext>
            </a:extLst>
          </p:cNvPr>
          <p:cNvCxnSpPr>
            <a:cxnSpLocks/>
            <a:stCxn id="19" idx="0"/>
            <a:endCxn id="14" idx="3"/>
          </p:cNvCxnSpPr>
          <p:nvPr/>
        </p:nvCxnSpPr>
        <p:spPr>
          <a:xfrm rot="16200000" flipV="1">
            <a:off x="5312850" y="1456217"/>
            <a:ext cx="976590" cy="2075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AC3154-655B-28A0-67BC-C2A9CECC826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1819117" y="3650664"/>
            <a:ext cx="0" cy="484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8DF70C-0909-EBEE-16FF-29D58C2E790C}"/>
              </a:ext>
            </a:extLst>
          </p:cNvPr>
          <p:cNvCxnSpPr>
            <a:endCxn id="17" idx="1"/>
          </p:cNvCxnSpPr>
          <p:nvPr/>
        </p:nvCxnSpPr>
        <p:spPr>
          <a:xfrm>
            <a:off x="5017750" y="5976258"/>
            <a:ext cx="9711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84B660-1A40-1697-942E-30CAE3E0D53D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V="1">
            <a:off x="6839081" y="4803241"/>
            <a:ext cx="0" cy="83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6DDB3FB-F013-57CC-6E1E-77D9846350A5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6839081" y="3650664"/>
            <a:ext cx="0" cy="4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C3B5B5-60E4-5A61-16BB-C360C2F2CDE8}"/>
              </a:ext>
            </a:extLst>
          </p:cNvPr>
          <p:cNvSpPr/>
          <p:nvPr/>
        </p:nvSpPr>
        <p:spPr>
          <a:xfrm>
            <a:off x="3894989" y="2371831"/>
            <a:ext cx="868219" cy="49876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1800" dirty="0"/>
              <a:t>Pdf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BBA01F2-EFB6-977A-3AFE-4C1A54CF79F5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3120594" y="4079099"/>
            <a:ext cx="241701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C1A6A19-66D7-CDD8-1253-2807F544BE5E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2143273" y="4479086"/>
            <a:ext cx="1173016" cy="18213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1E26F2EC-2724-74BF-DA95-8EFC44911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4771" y="2915006"/>
            <a:ext cx="40605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vector database is computed at runtime for each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a small amount of data or context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fast due to the smaller search space.</a:t>
            </a:r>
          </a:p>
        </p:txBody>
      </p:sp>
    </p:spTree>
    <p:extLst>
      <p:ext uri="{BB962C8B-B14F-4D97-AF65-F5344CB8AC3E}">
        <p14:creationId xmlns:p14="http://schemas.microsoft.com/office/powerpoint/2010/main" val="235025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D96AF-6B30-024E-3183-2481E0300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4E70-D055-A7F2-B246-2434DE26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Parameters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5A1690-6E55-556A-5084-0D2989410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4167908"/>
            <a:ext cx="12192001" cy="26900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b="1" dirty="0"/>
              <a:t>Can We Get Both Speed and Rich Context?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Fast</a:t>
            </a:r>
            <a:r>
              <a:rPr lang="en-GB" sz="2000" dirty="0"/>
              <a:t> responses come from optimized computations and small search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More data</a:t>
            </a:r>
            <a:r>
              <a:rPr lang="en-GB" sz="2000" dirty="0"/>
              <a:t> requires tweaking model weights or increasing retrieved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To balance both, we can </a:t>
            </a:r>
            <a:r>
              <a:rPr lang="en-GB" sz="2000" b="1" dirty="0"/>
              <a:t>fine-tune the LLM</a:t>
            </a:r>
            <a:r>
              <a:rPr lang="en-GB" sz="2000" dirty="0"/>
              <a:t> instead of retraining from scratch.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Fine-tuning also helps us generate responses in </a:t>
            </a:r>
            <a:r>
              <a:rPr lang="en-GB" sz="2000" b="1" dirty="0"/>
              <a:t>specific formats</a:t>
            </a:r>
            <a:r>
              <a:rPr lang="en-GB" sz="2000" dirty="0"/>
              <a:t> (e.g., tables, lists, bullet points).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8D6E60E-E1F7-5B28-8845-D5F533F471BF}"/>
              </a:ext>
            </a:extLst>
          </p:cNvPr>
          <p:cNvSpPr txBox="1">
            <a:spLocks/>
          </p:cNvSpPr>
          <p:nvPr/>
        </p:nvSpPr>
        <p:spPr>
          <a:xfrm>
            <a:off x="203200" y="1578704"/>
            <a:ext cx="5597235" cy="401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412C2-50DB-A4AE-FDB2-4B057C6BB231}"/>
              </a:ext>
            </a:extLst>
          </p:cNvPr>
          <p:cNvSpPr txBox="1">
            <a:spLocks/>
          </p:cNvSpPr>
          <p:nvPr/>
        </p:nvSpPr>
        <p:spPr>
          <a:xfrm>
            <a:off x="-1" y="868218"/>
            <a:ext cx="7749309" cy="5989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rtl="0" eaLnBrk="0" fontAlgn="base" latinLnBrk="0" hangingPunct="0">
              <a:buNone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RAG – Key Hyperparameters (Defaults)</a:t>
            </a:r>
            <a:endParaRPr lang="en-IN" sz="1400" dirty="0">
              <a:effectLst/>
            </a:endParaRPr>
          </a:p>
          <a:p>
            <a:pPr marL="0" marR="0" indent="0" algn="l" rtl="0" eaLnBrk="0" fontAlgn="base" latinLnBrk="0" hangingPunct="0">
              <a:buNone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Chunk Size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Fixed size of each text chunk (default: </a:t>
            </a: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512 tokens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).</a:t>
            </a:r>
            <a:endParaRPr lang="en-IN" sz="1400" dirty="0">
              <a:effectLst/>
            </a:endParaRPr>
          </a:p>
          <a:p>
            <a:pPr marL="0" marR="0" indent="0" algn="l" rtl="0" eaLnBrk="0" fontAlgn="base" latinLnBrk="0" hangingPunct="0">
              <a:buNone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Temperature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Controls randomness in responses (default: </a:t>
            </a: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0.3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).</a:t>
            </a:r>
            <a:endParaRPr lang="en-IN" sz="1400" dirty="0">
              <a:effectLst/>
            </a:endParaRPr>
          </a:p>
          <a:p>
            <a:pPr marL="0" marR="0" indent="0" algn="l" rtl="0" eaLnBrk="0" fontAlgn="base" latinLnBrk="0" hangingPunct="0">
              <a:buNone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Max Tokens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Maximum length for input + context (default: </a:t>
            </a: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2048 tokens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).</a:t>
            </a:r>
            <a:endParaRPr lang="en-IN" sz="1400" dirty="0">
              <a:effectLst/>
            </a:endParaRPr>
          </a:p>
          <a:p>
            <a:pPr marL="457200" marR="0" indent="0" algn="l" rtl="0" eaLnBrk="0" fontAlgn="base" latinLnBrk="0" hangingPunct="0">
              <a:buNone/>
            </a:pP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If this limit is exceeded, the beginning of the input may be cut off.</a:t>
            </a:r>
            <a:endParaRPr lang="en-IN" sz="1400" dirty="0">
              <a:effectLst/>
            </a:endParaRPr>
          </a:p>
          <a:p>
            <a:pPr marL="0" marR="0" indent="0" algn="l" rtl="0" eaLnBrk="0" fontAlgn="base" latinLnBrk="0" hangingPunct="0">
              <a:buNone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Top_k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Number of top matching chunks retrieved (default: </a:t>
            </a: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).</a:t>
            </a:r>
            <a:endParaRPr lang="en-IN" sz="1400" dirty="0">
              <a:effectLst/>
            </a:endParaRPr>
          </a:p>
          <a:p>
            <a:pPr marL="457200" marR="0" indent="0" algn="l" rtl="0" eaLnBrk="0" fontAlgn="base" latinLnBrk="0" hangingPunct="0">
              <a:buNone/>
            </a:pP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Higher 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+mn-ea"/>
                <a:cs typeface="+mn-cs"/>
              </a:rPr>
              <a:t>top_k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→ more context → better answer quality (but slower).</a:t>
            </a:r>
            <a:endParaRPr lang="en-IN" sz="1400" dirty="0">
              <a:effectLst/>
            </a:endParaRPr>
          </a:p>
          <a:p>
            <a:pPr marL="457200" marR="0" indent="0" algn="l" rtl="0" eaLnBrk="0" fontAlgn="base" latinLnBrk="0" hangingPunct="0"/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Lower 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+mn-ea"/>
                <a:cs typeface="+mn-cs"/>
              </a:rPr>
              <a:t>top_k</a:t>
            </a:r>
            <a:r>
              <a:rPr lang="en-US" sz="18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→ faster response → but may miss useful info.</a:t>
            </a:r>
            <a:endParaRPr lang="en-IN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7644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2FFD-45B3-CBFB-0179-0DD33DB17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B1F6A-B6AE-4B0D-30FC-16810973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68215"/>
          </a:xfrm>
        </p:spPr>
        <p:txBody>
          <a:bodyPr>
            <a:normAutofit fontScale="90000"/>
          </a:bodyPr>
          <a:lstStyle/>
          <a:p>
            <a:r>
              <a:rPr lang="en-IN" dirty="0"/>
              <a:t>PEFT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55E79-D7C8-FD4D-052B-3D2FD93BA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8214"/>
            <a:ext cx="12192000" cy="618978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000" b="1" dirty="0"/>
              <a:t>What is PEFT?</a:t>
            </a:r>
          </a:p>
          <a:p>
            <a:r>
              <a:rPr lang="en-GB" sz="2000" b="1" dirty="0"/>
              <a:t>Parameter-Efficient Fine-Tuning (PEFT)</a:t>
            </a:r>
            <a:r>
              <a:rPr lang="en-GB" sz="2000" dirty="0"/>
              <a:t> lets you fine-tune large models by training </a:t>
            </a:r>
            <a:r>
              <a:rPr lang="en-GB" sz="2000" b="1" dirty="0"/>
              <a:t>only a small subset</a:t>
            </a:r>
            <a:r>
              <a:rPr lang="en-GB" sz="2000" dirty="0"/>
              <a:t> of new parameters—saving compute and memory.</a:t>
            </a:r>
          </a:p>
          <a:p>
            <a:pPr>
              <a:buNone/>
            </a:pPr>
            <a:r>
              <a:rPr lang="en-GB" sz="2000" b="1" dirty="0"/>
              <a:t>Why LoRA / QLoRA?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LoRA:</a:t>
            </a:r>
            <a:r>
              <a:rPr lang="en-GB" sz="2000" dirty="0"/>
              <a:t> Adds lightweight adapters to model layers. Only these are trained.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QLoRA:</a:t>
            </a:r>
            <a:r>
              <a:rPr lang="en-GB" sz="2000" dirty="0"/>
              <a:t> Combines LoRA with </a:t>
            </a:r>
            <a:r>
              <a:rPr lang="en-GB" sz="2000" b="1" dirty="0"/>
              <a:t>4-bit quantization</a:t>
            </a:r>
            <a:r>
              <a:rPr lang="en-GB" sz="2000" dirty="0"/>
              <a:t> of the base model → can fine-tune huge models (like 65B) on a single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 I Fine-Tuned: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Loaded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pre-trained LLM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Mistral).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Froze original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LoRA adapters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attention layers (q_proj, v_proj).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only the adapters on my custom data (PDFs in tagged format).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Saved &amp; plugged back the tiny adapter weights.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None/>
            </a:pPr>
            <a:r>
              <a:rPr lang="en-GB" sz="2000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Reusability</a:t>
            </a:r>
            <a:r>
              <a:rPr lang="en-GB" sz="2000" dirty="0"/>
              <a:t>: Share adapters across models/tasks.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Efficient</a:t>
            </a:r>
            <a:r>
              <a:rPr lang="en-GB" sz="2000" dirty="0"/>
              <a:t>: Uses way less memory &amp; compute.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Scalable</a:t>
            </a:r>
            <a:r>
              <a:rPr lang="en-GB" sz="2000" dirty="0"/>
              <a:t>: Fine-tune even </a:t>
            </a:r>
            <a:r>
              <a:rPr lang="en-GB" sz="2000" b="1" dirty="0"/>
              <a:t>very large models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Lightweight</a:t>
            </a:r>
            <a:r>
              <a:rPr lang="en-GB" sz="2000" dirty="0"/>
              <a:t>: Adapters are just a few MBs!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114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1006</Words>
  <Application>Microsoft Office PowerPoint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Overview</vt:lpstr>
      <vt:lpstr>Data preprocessing</vt:lpstr>
      <vt:lpstr>Retrieval-Augmented Generation(RAG)</vt:lpstr>
      <vt:lpstr>Database Creation</vt:lpstr>
      <vt:lpstr>Pre-computed vecdb</vt:lpstr>
      <vt:lpstr>Run-time vector computation </vt:lpstr>
      <vt:lpstr>Parameters </vt:lpstr>
      <vt:lpstr>PEFT</vt:lpstr>
      <vt:lpstr>LoRA and QLoRA</vt:lpstr>
      <vt:lpstr>Responses</vt:lpstr>
      <vt:lpstr>Responses</vt:lpstr>
      <vt:lpstr>Future scope: Dynamic Multi-Modal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viswaz gummadi</dc:creator>
  <cp:lastModifiedBy>viswaz gummadi</cp:lastModifiedBy>
  <cp:revision>9</cp:revision>
  <dcterms:created xsi:type="dcterms:W3CDTF">2025-04-16T17:31:47Z</dcterms:created>
  <dcterms:modified xsi:type="dcterms:W3CDTF">2025-04-17T17:32:43Z</dcterms:modified>
</cp:coreProperties>
</file>