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media/image3.jpg" ContentType="image/jpe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2" r:id="rId4"/>
    <p:sldId id="259" r:id="rId5"/>
    <p:sldId id="260" r:id="rId6"/>
    <p:sldId id="263" r:id="rId7"/>
    <p:sldId id="264" r:id="rId8"/>
    <p:sldId id="266" r:id="rId9"/>
    <p:sldId id="258" r:id="rId10"/>
    <p:sldId id="270" r:id="rId11"/>
    <p:sldId id="261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380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622DBA-3372-45C7-AAB2-61438A29572F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F7117-8B4C-4308-AECC-19B15921CA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3372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D8A0-B812-41E8-B948-D9A4738DC73A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307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86A97-47E4-C9C6-F515-101FF113E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9DF659-FA86-6E81-FDC0-D2D7051472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7FDDFF-1A80-F64C-5B31-C55654A0C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A2773-C458-D6D2-00BE-FBBDF5AD68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E9D8A0-B812-41E8-B948-D9A4738DC73A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141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14387" y="1576450"/>
            <a:ext cx="6207760" cy="104775"/>
          </a:xfrm>
          <a:custGeom>
            <a:avLst/>
            <a:gdLst/>
            <a:ahLst/>
            <a:cxnLst/>
            <a:rect l="l" t="t" r="r" b="b"/>
            <a:pathLst>
              <a:path w="6207759" h="104775">
                <a:moveTo>
                  <a:pt x="6207379" y="0"/>
                </a:moveTo>
                <a:lnTo>
                  <a:pt x="0" y="0"/>
                </a:lnTo>
                <a:lnTo>
                  <a:pt x="0" y="104775"/>
                </a:lnTo>
                <a:lnTo>
                  <a:pt x="6207379" y="104775"/>
                </a:lnTo>
                <a:lnTo>
                  <a:pt x="6207379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14387" y="1576450"/>
            <a:ext cx="10611485" cy="0"/>
          </a:xfrm>
          <a:custGeom>
            <a:avLst/>
            <a:gdLst/>
            <a:ahLst/>
            <a:cxnLst/>
            <a:rect l="l" t="t" r="r" b="b"/>
            <a:pathLst>
              <a:path w="10611485">
                <a:moveTo>
                  <a:pt x="0" y="0"/>
                </a:moveTo>
                <a:lnTo>
                  <a:pt x="10610913" y="0"/>
                </a:lnTo>
              </a:path>
            </a:pathLst>
          </a:custGeom>
          <a:ln w="952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14387" y="6176962"/>
            <a:ext cx="10573385" cy="0"/>
          </a:xfrm>
          <a:custGeom>
            <a:avLst/>
            <a:gdLst/>
            <a:ahLst/>
            <a:cxnLst/>
            <a:rect l="l" t="t" r="r" b="b"/>
            <a:pathLst>
              <a:path w="10573385">
                <a:moveTo>
                  <a:pt x="0" y="0"/>
                </a:moveTo>
                <a:lnTo>
                  <a:pt x="10572813" y="0"/>
                </a:lnTo>
              </a:path>
            </a:pathLst>
          </a:custGeom>
          <a:ln w="3175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5502" y="966469"/>
            <a:ext cx="800036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343653" y="6285997"/>
            <a:ext cx="3522979" cy="3924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01F5F"/>
                </a:solidFill>
                <a:latin typeface="Verdana"/>
                <a:cs typeface="Verdana"/>
              </a:defRPr>
            </a:lvl1pPr>
          </a:lstStyle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92175" y="6285997"/>
            <a:ext cx="1121410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160125" y="6285997"/>
            <a:ext cx="186054" cy="2114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19162" y="2390838"/>
            <a:ext cx="10363835" cy="119380"/>
            <a:chOff x="919162" y="2390838"/>
            <a:chExt cx="10363835" cy="119380"/>
          </a:xfrm>
        </p:grpSpPr>
        <p:sp>
          <p:nvSpPr>
            <p:cNvPr id="4" name="object 4"/>
            <p:cNvSpPr/>
            <p:nvPr/>
          </p:nvSpPr>
          <p:spPr>
            <a:xfrm>
              <a:off x="919162" y="2395601"/>
              <a:ext cx="6404610" cy="114300"/>
            </a:xfrm>
            <a:custGeom>
              <a:avLst/>
              <a:gdLst/>
              <a:ahLst/>
              <a:cxnLst/>
              <a:rect l="l" t="t" r="r" b="b"/>
              <a:pathLst>
                <a:path w="6404609" h="114300">
                  <a:moveTo>
                    <a:pt x="6404483" y="0"/>
                  </a:moveTo>
                  <a:lnTo>
                    <a:pt x="0" y="0"/>
                  </a:lnTo>
                  <a:lnTo>
                    <a:pt x="0" y="114300"/>
                  </a:lnTo>
                  <a:lnTo>
                    <a:pt x="6404483" y="114300"/>
                  </a:lnTo>
                  <a:lnTo>
                    <a:pt x="6404483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9162" y="2395601"/>
              <a:ext cx="10363835" cy="0"/>
            </a:xfrm>
            <a:custGeom>
              <a:avLst/>
              <a:gdLst/>
              <a:ahLst/>
              <a:cxnLst/>
              <a:rect l="l" t="t" r="r" b="b"/>
              <a:pathLst>
                <a:path w="10363835">
                  <a:moveTo>
                    <a:pt x="0" y="0"/>
                  </a:moveTo>
                  <a:lnTo>
                    <a:pt x="10363263" y="0"/>
                  </a:lnTo>
                </a:path>
              </a:pathLst>
            </a:custGeom>
            <a:ln w="9525">
              <a:solidFill>
                <a:srgbClr val="CC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63577" y="2740154"/>
            <a:ext cx="6477000" cy="123238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IN" sz="3950" b="1" dirty="0">
                <a:solidFill>
                  <a:srgbClr val="6F2F9F"/>
                </a:solidFill>
                <a:latin typeface="Verdana"/>
                <a:cs typeface="Verdana"/>
              </a:rPr>
              <a:t>E-Commerce Customer Churn Prediction</a:t>
            </a:r>
            <a:endParaRPr sz="39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2352" y="5223890"/>
            <a:ext cx="3231515" cy="35618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lang="en-IN" sz="2400" b="1" dirty="0" err="1">
                <a:solidFill>
                  <a:srgbClr val="FF0000"/>
                </a:solidFill>
                <a:latin typeface="Verdana"/>
                <a:cs typeface="Verdana"/>
              </a:rPr>
              <a:t>Mr.Subramanian</a:t>
            </a:r>
            <a:r>
              <a:rPr lang="en-IN" sz="2400" b="1" dirty="0">
                <a:solidFill>
                  <a:srgbClr val="FF0000"/>
                </a:solidFill>
                <a:latin typeface="Verdana"/>
                <a:cs typeface="Verdana"/>
              </a:rPr>
              <a:t> K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10400" y="5046851"/>
            <a:ext cx="4725669" cy="11128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lang="en-IN" sz="2400" b="1" dirty="0" err="1">
                <a:solidFill>
                  <a:srgbClr val="FF0000"/>
                </a:solidFill>
                <a:latin typeface="Verdana"/>
                <a:cs typeface="Verdana"/>
              </a:rPr>
              <a:t>Visweswar</a:t>
            </a:r>
            <a:r>
              <a:rPr lang="en-IN" sz="2400" b="1" dirty="0">
                <a:solidFill>
                  <a:srgbClr val="FF0000"/>
                </a:solidFill>
                <a:latin typeface="Verdana"/>
                <a:cs typeface="Verdana"/>
              </a:rPr>
              <a:t>  - 231801902</a:t>
            </a:r>
            <a:br>
              <a:rPr lang="en-IN" sz="2400" b="1" dirty="0">
                <a:solidFill>
                  <a:srgbClr val="FF0000"/>
                </a:solidFill>
                <a:latin typeface="Verdana"/>
                <a:cs typeface="Verdana"/>
              </a:rPr>
            </a:br>
            <a:r>
              <a:rPr lang="en-IN" sz="2400" b="1" dirty="0">
                <a:solidFill>
                  <a:srgbClr val="FF0000"/>
                </a:solidFill>
                <a:latin typeface="Verdana"/>
                <a:cs typeface="Verdana"/>
              </a:rPr>
              <a:t>Sanjay N     - 231801149</a:t>
            </a:r>
          </a:p>
          <a:p>
            <a:pPr marL="12700">
              <a:lnSpc>
                <a:spcPts val="2865"/>
              </a:lnSpc>
              <a:spcBef>
                <a:spcPts val="105"/>
              </a:spcBef>
            </a:pPr>
            <a:r>
              <a:rPr lang="en-IN" sz="2400" b="1" dirty="0">
                <a:solidFill>
                  <a:srgbClr val="FF0000"/>
                </a:solidFill>
                <a:latin typeface="Verdana"/>
                <a:cs typeface="Verdana"/>
              </a:rPr>
              <a:t>Bijlesh S 	  - 231801501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71346" y="1141412"/>
            <a:ext cx="9187180" cy="83058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3838575" marR="5080" indent="-3826510">
              <a:lnSpc>
                <a:spcPts val="3000"/>
              </a:lnSpc>
              <a:spcBef>
                <a:spcPts val="475"/>
              </a:spcBef>
            </a:pPr>
            <a:r>
              <a:rPr sz="2750" dirty="0">
                <a:solidFill>
                  <a:srgbClr val="001F5F"/>
                </a:solidFill>
              </a:rPr>
              <a:t>Department</a:t>
            </a:r>
            <a:r>
              <a:rPr sz="2750" spc="110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of</a:t>
            </a:r>
            <a:r>
              <a:rPr sz="2750" spc="245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Artificial</a:t>
            </a:r>
            <a:r>
              <a:rPr sz="2750" spc="215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Intelligence</a:t>
            </a:r>
            <a:r>
              <a:rPr sz="2750" spc="135" dirty="0">
                <a:solidFill>
                  <a:srgbClr val="001F5F"/>
                </a:solidFill>
              </a:rPr>
              <a:t> </a:t>
            </a:r>
            <a:r>
              <a:rPr sz="2750" dirty="0">
                <a:solidFill>
                  <a:srgbClr val="001F5F"/>
                </a:solidFill>
              </a:rPr>
              <a:t>and</a:t>
            </a:r>
            <a:r>
              <a:rPr sz="2750" spc="190" dirty="0">
                <a:solidFill>
                  <a:srgbClr val="001F5F"/>
                </a:solidFill>
              </a:rPr>
              <a:t> </a:t>
            </a:r>
            <a:r>
              <a:rPr sz="2750" spc="-20" dirty="0">
                <a:solidFill>
                  <a:srgbClr val="001F5F"/>
                </a:solidFill>
              </a:rPr>
              <a:t>Data </a:t>
            </a:r>
            <a:r>
              <a:rPr sz="2750" spc="-10" dirty="0">
                <a:solidFill>
                  <a:srgbClr val="001F5F"/>
                </a:solidFill>
              </a:rPr>
              <a:t>Science</a:t>
            </a:r>
            <a:endParaRPr sz="2750" dirty="0"/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152400"/>
            <a:ext cx="2771775" cy="10477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7BFF3-0733-E1BB-7425-D9D9F59C7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93F5FFA-C1DF-384E-7F31-AB7C80D34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502" y="966469"/>
            <a:ext cx="80003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dirty="0"/>
              <a:t>Conclusion &amp; Future Scope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C721550-9124-3324-B6F6-FD268402FC96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9915480-F19E-9DFB-7C58-67851F7278A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1160125" y="6285997"/>
            <a:ext cx="353264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IN" spc="-50" dirty="0"/>
              <a:t>9</a:t>
            </a:r>
            <a:endParaRPr spc="-5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EC1D670-16DE-A787-1AE7-7DB1954F6FCB}"/>
              </a:ext>
            </a:extLst>
          </p:cNvPr>
          <p:cNvSpPr txBox="1"/>
          <p:nvPr/>
        </p:nvSpPr>
        <p:spPr>
          <a:xfrm>
            <a:off x="842627" y="1828800"/>
            <a:ext cx="10670762" cy="4078681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r>
              <a:rPr lang="en-US" sz="2400" b="1" dirty="0"/>
              <a:t>Conclusion:</a:t>
            </a:r>
            <a:endParaRPr lang="en-US" sz="2400" dirty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"/>
            </a:pPr>
            <a:r>
              <a:rPr lang="en-US" sz="2400" dirty="0"/>
              <a:t>The system provides a simple and efficient way to analyze and visualize customer churn trends.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"/>
            </a:pPr>
            <a:r>
              <a:rPr lang="en-US" sz="2400" dirty="0"/>
              <a:t>It integrates data collection, preprocessing, model training, and dashboard visualization in a single pipeline.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"/>
            </a:pPr>
            <a:r>
              <a:rPr lang="en-US" sz="2400" dirty="0"/>
              <a:t>Helps organizations understand customer behavior, predict churn risk, and take proactive retention actions.</a:t>
            </a:r>
          </a:p>
          <a:p>
            <a:r>
              <a:rPr lang="en-US" sz="2400" b="1" dirty="0"/>
              <a:t>Future Enhancements:</a:t>
            </a:r>
            <a:endParaRPr lang="en-US" sz="2400" dirty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o"/>
            </a:pPr>
            <a:r>
              <a:rPr lang="en-US" sz="2400" dirty="0"/>
              <a:t>Implement real-time churn prediction using streaming data.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o"/>
            </a:pPr>
            <a:r>
              <a:rPr lang="en-US" sz="2400" dirty="0"/>
              <a:t>Expand the model with deep learning and sentiment analysis for more accurate predictions.</a:t>
            </a:r>
          </a:p>
        </p:txBody>
      </p:sp>
    </p:spTree>
    <p:extLst>
      <p:ext uri="{BB962C8B-B14F-4D97-AF65-F5344CB8AC3E}">
        <p14:creationId xmlns:p14="http://schemas.microsoft.com/office/powerpoint/2010/main" val="2315645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30978" y="3463671"/>
            <a:ext cx="303466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/>
              <a:t>Thank</a:t>
            </a:r>
            <a:r>
              <a:rPr sz="3950" spc="90" dirty="0"/>
              <a:t> </a:t>
            </a:r>
            <a:r>
              <a:rPr sz="3950" spc="-25" dirty="0"/>
              <a:t>You</a:t>
            </a:r>
            <a:endParaRPr sz="3950"/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xfrm>
            <a:off x="11049000" y="6285997"/>
            <a:ext cx="297179" cy="1981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lang="en-IN" spc="-50" dirty="0"/>
              <a:t>10</a:t>
            </a:r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spc="-85" dirty="0"/>
              <a:t> </a:t>
            </a:r>
            <a:r>
              <a:rPr dirty="0"/>
              <a:t>Statement</a:t>
            </a:r>
            <a:r>
              <a:rPr spc="-85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0" dirty="0"/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92175" y="2461497"/>
            <a:ext cx="9985375" cy="3273268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tabLst>
                <a:tab pos="482600" algn="l"/>
              </a:tabLst>
            </a:pPr>
            <a:r>
              <a:rPr lang="en-US" sz="2400" dirty="0"/>
              <a:t>In the competitive e-commerce industry, retaining existing customers is more cost-effective than acquiring new ones. However, identifying customers who are likely to stop using a platform (i.e., churn) is challenging due to massive amounts of transactional and behavioral data. Predicting churn early can help companies design targeted retention strategies.</a:t>
            </a:r>
            <a:endParaRPr lang="en-IN" sz="2400" dirty="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DE3D-26D4-A382-CA6F-457575470C98}"/>
              </a:ext>
            </a:extLst>
          </p:cNvPr>
          <p:cNvSpPr txBox="1"/>
          <p:nvPr/>
        </p:nvSpPr>
        <p:spPr>
          <a:xfrm>
            <a:off x="762000" y="1938277"/>
            <a:ext cx="374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1F5F"/>
                </a:solidFill>
              </a:rPr>
              <a:t>Problem Statement:-</a:t>
            </a:r>
            <a:endParaRPr lang="en-IN" sz="2800" u="sn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Problem</a:t>
            </a:r>
            <a:r>
              <a:rPr spc="-85" dirty="0"/>
              <a:t> </a:t>
            </a:r>
            <a:r>
              <a:rPr dirty="0"/>
              <a:t>Statement</a:t>
            </a:r>
            <a:r>
              <a:rPr spc="-85" dirty="0"/>
              <a:t> </a:t>
            </a:r>
            <a:r>
              <a:rPr dirty="0"/>
              <a:t>and</a:t>
            </a:r>
            <a:r>
              <a:rPr spc="-120" dirty="0"/>
              <a:t> </a:t>
            </a:r>
            <a:r>
              <a:rPr spc="-10" dirty="0"/>
              <a:t>Motivation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DDE3D-26D4-A382-CA6F-457575470C98}"/>
              </a:ext>
            </a:extLst>
          </p:cNvPr>
          <p:cNvSpPr txBox="1"/>
          <p:nvPr/>
        </p:nvSpPr>
        <p:spPr>
          <a:xfrm>
            <a:off x="729343" y="1997491"/>
            <a:ext cx="3745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rgbClr val="001F5F"/>
                </a:solidFill>
              </a:rPr>
              <a:t>Motivation:-</a:t>
            </a:r>
            <a:endParaRPr lang="en-IN" sz="2800" b="1" u="sng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A486285-DCA7-8053-AC1F-476A7789D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343" y="2615858"/>
            <a:ext cx="11077071" cy="293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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reduce business losses caused by customer attrition.</a:t>
            </a:r>
          </a:p>
          <a:p>
            <a:pPr marL="342900" indent="-342900" algn="l" rt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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data-driven insights for improving marketing and loyalty programs.</a:t>
            </a:r>
          </a:p>
          <a:p>
            <a:pPr marL="342900" indent="-342900" algn="l" rt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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enhance customer satisfaction through proactive engagement.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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utilize Big Data tools to analyze large-scale customer behavior efficiently.</a:t>
            </a:r>
          </a:p>
        </p:txBody>
      </p:sp>
    </p:spTree>
    <p:extLst>
      <p:ext uri="{BB962C8B-B14F-4D97-AF65-F5344CB8AC3E}">
        <p14:creationId xmlns:p14="http://schemas.microsoft.com/office/powerpoint/2010/main" val="3419229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Objectives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356B79D-6D0D-1A19-0A69-C58A0C0A6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3731" y="2247895"/>
            <a:ext cx="1113966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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collect and preprocess large volumes of customer transaction and interaction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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use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 Data frameworks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(Hadoop, Spark) for scalable data storage and analysis.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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identifies customers at high risk of churn.</a:t>
            </a:r>
          </a:p>
          <a:p>
            <a:pPr marL="342900" indent="-342900" algn="l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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analyze behavioral patterns influencing churn using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NLP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reviews, feedback).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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visualize churn trends and provide actionable insights for business decisions.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Abstract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0589B-650A-0A85-D75D-BE319442D62B}"/>
              </a:ext>
            </a:extLst>
          </p:cNvPr>
          <p:cNvSpPr txBox="1"/>
          <p:nvPr/>
        </p:nvSpPr>
        <p:spPr>
          <a:xfrm>
            <a:off x="762000" y="2177152"/>
            <a:ext cx="1116774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project aims to develop a </a:t>
            </a:r>
            <a:r>
              <a:rPr lang="en-US" sz="2400" b="1" dirty="0"/>
              <a:t>Big Data-based predictive model</a:t>
            </a:r>
            <a:r>
              <a:rPr lang="en-US" sz="2400" dirty="0"/>
              <a:t> to identify customers who are likely to churn from an e-commerce platform. Using tools such as </a:t>
            </a:r>
            <a:r>
              <a:rPr lang="en-US" sz="2400" b="1" dirty="0"/>
              <a:t>Apache Spark</a:t>
            </a:r>
            <a:r>
              <a:rPr lang="en-US" sz="2400" dirty="0"/>
              <a:t>, </a:t>
            </a:r>
            <a:r>
              <a:rPr lang="en-US" sz="2400" b="1" dirty="0"/>
              <a:t>Hadoop</a:t>
            </a:r>
            <a:r>
              <a:rPr lang="en-US" sz="2400" dirty="0"/>
              <a:t>, and </a:t>
            </a:r>
            <a:r>
              <a:rPr lang="en-US" sz="2400" b="1" dirty="0"/>
              <a:t>Machine Learning algorithms</a:t>
            </a:r>
            <a:r>
              <a:rPr lang="en-US" sz="2400" dirty="0"/>
              <a:t> (e.g., Logistic Regression, Random Forest, </a:t>
            </a:r>
            <a:r>
              <a:rPr lang="en-US" sz="2400" dirty="0" err="1"/>
              <a:t>XGBoost</a:t>
            </a:r>
            <a:r>
              <a:rPr lang="en-US" sz="2400" dirty="0"/>
              <a:t>), the system processes large datasets containing user transactions, browsing history, and engagement metrics. By leveraging distributed computing, the model ensures scalability and high performance in real-time churn prediction. The results can help businesses improve customer retention strategies, increase profitability, and deliver better user experiences.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F49C1-BC21-9FAF-F058-02C92BC0C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965E19-D0A3-E71C-2C35-F96323F1C3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502" y="966469"/>
            <a:ext cx="80003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dirty="0"/>
              <a:t>Implementation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857030C-6DCD-3028-11F7-F1105753C66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72480D53-8529-B38A-03F8-0FB6ECBAC2F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A88D014-3422-A24A-F291-B64ECC752EF7}"/>
              </a:ext>
            </a:extLst>
          </p:cNvPr>
          <p:cNvSpPr txBox="1"/>
          <p:nvPr/>
        </p:nvSpPr>
        <p:spPr>
          <a:xfrm>
            <a:off x="845502" y="1676400"/>
            <a:ext cx="10881852" cy="5602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tabLst>
                <a:tab pos="482600" algn="l"/>
              </a:tabLst>
            </a:pPr>
            <a:r>
              <a:rPr lang="en-IN" sz="2400" b="1" dirty="0"/>
              <a:t>Steps:         </a:t>
            </a:r>
          </a:p>
          <a:p>
            <a:pPr marL="482600" indent="-469900" algn="l" rtl="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 panose="05000000000000000000" pitchFamily="2" charset="2"/>
              <a:buChar char=""/>
              <a:tabLst>
                <a:tab pos="4826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customer data from CRM and transaction records</a:t>
            </a:r>
          </a:p>
          <a:p>
            <a:pPr marL="482600" indent="-469900" algn="l" rtl="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 panose="05000000000000000000" pitchFamily="2" charset="2"/>
              <a:buChar char=""/>
              <a:tabLst>
                <a:tab pos="4826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 data: handle missing values, encode categories, scale features</a:t>
            </a:r>
          </a:p>
          <a:p>
            <a:pPr marL="482600" indent="-469900" algn="l" rtl="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 panose="05000000000000000000" pitchFamily="2" charset="2"/>
              <a:buChar char=""/>
              <a:tabLst>
                <a:tab pos="4826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 ML models (Logistic Regression, Random Forest,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482600" indent="-469900" algn="l" rtl="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 panose="05000000000000000000" pitchFamily="2" charset="2"/>
              <a:buChar char=""/>
              <a:tabLst>
                <a:tab pos="4826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Evaluate performance using accuracy, precision, recall, AUC</a:t>
            </a:r>
          </a:p>
          <a:p>
            <a:pPr marL="482600" indent="-469900" algn="l" rtl="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 panose="05000000000000000000" pitchFamily="2" charset="2"/>
              <a:buChar char=""/>
              <a:tabLst>
                <a:tab pos="4826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Export churn predictions to CSV/JSON</a:t>
            </a:r>
          </a:p>
          <a:p>
            <a:pPr marL="482600" indent="-469900" algn="l" rtl="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 panose="05000000000000000000" pitchFamily="2" charset="2"/>
              <a:buChar char=""/>
              <a:tabLst>
                <a:tab pos="4826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visualizations using Matplotlib &amp; Seaborn</a:t>
            </a:r>
          </a:p>
          <a:p>
            <a:pPr marL="482600" indent="-469900" algn="l" rtl="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 panose="05000000000000000000" pitchFamily="2" charset="2"/>
              <a:buChar char=""/>
              <a:tabLst>
                <a:tab pos="482600" algn="l"/>
              </a:tabLs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results into an interactive HTML dashboard</a:t>
            </a:r>
          </a:p>
          <a:p>
            <a:pPr marL="482600" indent="-469900" algn="l" rtl="0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 panose="05000000000000000000" pitchFamily="2" charset="2"/>
              <a:buChar char=""/>
              <a:tabLst>
                <a:tab pos="482600" algn="l"/>
              </a:tabLs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82600" indent="-469900" algn="l">
              <a:lnSpc>
                <a:spcPct val="150000"/>
              </a:lnSpc>
              <a:spcBef>
                <a:spcPts val="125"/>
              </a:spcBef>
              <a:buClr>
                <a:srgbClr val="CC0000"/>
              </a:buClr>
              <a:buFont typeface="Wingdings" panose="05000000000000000000" pitchFamily="2" charset="2"/>
              <a:buChar char=""/>
              <a:tabLst>
                <a:tab pos="482600" algn="l"/>
              </a:tabLst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3164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169F8-D849-27B6-7EBC-F571BD2ED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60FFC00-7C22-89A8-C657-1342C4BB4C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502" y="966469"/>
            <a:ext cx="80003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dirty="0"/>
              <a:t>Dashboard Visualization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2F66CCD-2FB3-2D83-2BF5-37DEA8305CF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09879FB-36DC-2548-4532-BFC6765125B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B767ED47-075A-BF1D-C504-0A84096EE4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76400"/>
            <a:ext cx="10210800" cy="447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26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23B0F-AF69-BB76-EBC3-CDD361446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76221BA-3D25-05FC-DE41-5F510BC17B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5502" y="966469"/>
            <a:ext cx="8000365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dirty="0"/>
              <a:t>Results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5D5566A-5726-BC61-50D6-8230A3FA7A53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458A028A-72D4-2901-D623-CC9F3B4DFF0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5D0ECEA-BCB1-C547-1B86-86009840F46E}"/>
              </a:ext>
            </a:extLst>
          </p:cNvPr>
          <p:cNvSpPr txBox="1"/>
          <p:nvPr/>
        </p:nvSpPr>
        <p:spPr>
          <a:xfrm>
            <a:off x="769761" y="1752600"/>
            <a:ext cx="10670762" cy="444801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r>
              <a:rPr lang="en-US" sz="2400" b="1" dirty="0"/>
              <a:t>Key Findings:</a:t>
            </a:r>
            <a:endParaRPr lang="en-US" sz="2400" dirty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"/>
            </a:pPr>
            <a:r>
              <a:rPr lang="en-US" sz="2400" dirty="0"/>
              <a:t>Customers who make fewer purchases or show reduced activity are at higher risk of churn.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"/>
            </a:pPr>
            <a:r>
              <a:rPr lang="en-US" sz="2400" dirty="0"/>
              <a:t>The conversion funnel shows a sharp drop from views to purchases, indicating engagement loss. Peak customer activity occurs between 10 AM and 4 PM, suggesting ideal engagement hours.</a:t>
            </a:r>
          </a:p>
          <a:p>
            <a:r>
              <a:rPr lang="en-US" sz="2400" b="1" dirty="0"/>
              <a:t>Insights:</a:t>
            </a:r>
            <a:endParaRPr lang="en-US" sz="2400" dirty="0"/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"/>
            </a:pPr>
            <a:r>
              <a:rPr lang="en-US" sz="2400" dirty="0"/>
              <a:t>Visualization helps businesses identify churn-prone customer segments.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"/>
            </a:pPr>
            <a:r>
              <a:rPr lang="en-US" sz="2400" dirty="0"/>
              <a:t>Enables targeted retention strategies through timely offers or personalized communication.</a:t>
            </a:r>
          </a:p>
          <a:p>
            <a:pPr marL="342900" indent="-342900">
              <a:buClr>
                <a:srgbClr val="C00000"/>
              </a:buClr>
              <a:buFont typeface="Wingdings" panose="05000000000000000000" pitchFamily="2" charset="2"/>
              <a:buChar char=""/>
            </a:pPr>
            <a:r>
              <a:rPr lang="en-US" sz="2400" dirty="0"/>
              <a:t>Supports data-driven decision-making to improve overall customer satisfaction and reduce churn rates.</a:t>
            </a:r>
          </a:p>
        </p:txBody>
      </p:sp>
    </p:spTree>
    <p:extLst>
      <p:ext uri="{BB962C8B-B14F-4D97-AF65-F5344CB8AC3E}">
        <p14:creationId xmlns:p14="http://schemas.microsoft.com/office/powerpoint/2010/main" val="1687462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Existing</a:t>
            </a:r>
            <a:r>
              <a:rPr spc="-60" dirty="0"/>
              <a:t> </a:t>
            </a:r>
            <a:r>
              <a:rPr spc="-10" dirty="0"/>
              <a:t>System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Zeroth</a:t>
            </a:r>
            <a:r>
              <a:rPr spc="-45" dirty="0"/>
              <a:t> </a:t>
            </a:r>
            <a:r>
              <a:rPr spc="-10" dirty="0"/>
              <a:t>Review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1464945" marR="5080" indent="-1452880">
              <a:lnSpc>
                <a:spcPts val="1430"/>
              </a:lnSpc>
              <a:spcBef>
                <a:spcPts val="165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25" dirty="0"/>
              <a:t> </a:t>
            </a:r>
            <a:r>
              <a:rPr dirty="0"/>
              <a:t>Intelligence</a:t>
            </a:r>
            <a:r>
              <a:rPr spc="-3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72E8CB6-1C36-32AC-1517-B3A98C626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" y="1752600"/>
            <a:ext cx="10744200" cy="4455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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e-commerce platforms still use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basic analytics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methods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track customer activity.</a:t>
            </a:r>
          </a:p>
          <a:p>
            <a:pPr marL="3429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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Machine Learning models often fail to handle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massive and real-time data streams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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churn prediction models are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scalable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personalization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900" indent="-3429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C00000"/>
              </a:buClr>
              <a:buFont typeface="Wingdings" panose="05000000000000000000" pitchFamily="2" charset="2"/>
              <a:buChar char="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integration with Big Data ecosystems (like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Hadoop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Spark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Kafka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for efficient computation.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711</Words>
  <Application>Microsoft Office PowerPoint</Application>
  <PresentationFormat>Widescreen</PresentationFormat>
  <Paragraphs>82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Times New Roman</vt:lpstr>
      <vt:lpstr>Verdana</vt:lpstr>
      <vt:lpstr>Wingdings</vt:lpstr>
      <vt:lpstr>Office Theme</vt:lpstr>
      <vt:lpstr>Department of Artificial Intelligence and Data Science</vt:lpstr>
      <vt:lpstr>Problem Statement and Motivation</vt:lpstr>
      <vt:lpstr>Problem Statement and Motivation</vt:lpstr>
      <vt:lpstr>Objectives</vt:lpstr>
      <vt:lpstr>Abstract</vt:lpstr>
      <vt:lpstr>Implementation</vt:lpstr>
      <vt:lpstr>Dashboard Visualization</vt:lpstr>
      <vt:lpstr>Results</vt:lpstr>
      <vt:lpstr>Existing System</vt:lpstr>
      <vt:lpstr>Conclusion &amp; 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Bijlesh .S</cp:lastModifiedBy>
  <cp:revision>5</cp:revision>
  <dcterms:created xsi:type="dcterms:W3CDTF">2025-10-16T16:37:55Z</dcterms:created>
  <dcterms:modified xsi:type="dcterms:W3CDTF">2025-10-29T17:46:40Z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2025-10-09T00:00:00Z</vt:filetime>
  </property>
  <property fmtid="{D5CDD505-2E9C-101B-9397-08002B2CF9AE}" pid="3" name="LastSaved">
    <vt:filetime>2025-10-16T00:00:00Z</vt:filetime>
  </property>
</Properties>
</file>