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6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2378-829D-7B40-AD70-CC9D4C936813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D958-A6C6-AD45-8BEE-E631435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1.6.2/api/python/pyspark.sql.html#pyspark.sql.DataFra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docs/latest/api/python/pyspark.sql.html#pyspark.sql.DataFr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</a:t>
            </a:r>
            <a:r>
              <a:rPr lang="en-US" dirty="0" smtClean="0"/>
              <a:t>Spark: </a:t>
            </a:r>
            <a:r>
              <a:rPr lang="en-US" dirty="0" err="1" smtClean="0"/>
              <a:t>DataFrame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Defined </a:t>
            </a:r>
            <a:r>
              <a:rPr lang="en-US" dirty="0" smtClean="0"/>
              <a:t>Function (UDF)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3" y="1825625"/>
            <a:ext cx="4378033" cy="435133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17445"/>
            <a:ext cx="5181600" cy="31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GroupedData</a:t>
            </a:r>
            <a:r>
              <a:rPr lang="en-US" dirty="0" smtClean="0"/>
              <a:t> and Merge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74756"/>
              </p:ext>
            </p:extLst>
          </p:nvPr>
        </p:nvGraphicFramePr>
        <p:xfrm>
          <a:off x="838200" y="1825625"/>
          <a:ext cx="10515600" cy="4912413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721188">
                <a:tc>
                  <a:txBody>
                    <a:bodyPr/>
                    <a:lstStyle/>
                    <a:p>
                      <a:r>
                        <a:rPr lang="en-US" dirty="0" err="1"/>
                        <a:t>GroupedData</a:t>
                      </a:r>
                      <a:r>
                        <a:rPr lang="en-US" dirty="0"/>
                        <a:t> Function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3A0"/>
                    </a:solidFill>
                  </a:tcPr>
                </a:tc>
              </a:tr>
              <a:tr h="655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groupBy</a:t>
                      </a:r>
                      <a:r>
                        <a:rPr lang="en-US" dirty="0" smtClean="0"/>
                        <a:t>(*cols)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 specified columns, so we can run aggregation on them </a:t>
                      </a:r>
                      <a:endParaRPr lang="en-US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65">
                <a:tc>
                  <a:txBody>
                    <a:bodyPr/>
                    <a:lstStyle/>
                    <a:p>
                      <a:r>
                        <a:rPr lang="en-US" dirty="0" err="1"/>
                        <a:t>agg</a:t>
                      </a:r>
                      <a:r>
                        <a:rPr lang="en-US" dirty="0"/>
                        <a:t>(*</a:t>
                      </a:r>
                      <a:r>
                        <a:rPr lang="en-US" dirty="0" err="1"/>
                        <a:t>exprs</a:t>
                      </a:r>
                      <a:r>
                        <a:rPr lang="en-US" dirty="0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aggregates (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, max, min, sum, or count) and returns the result as a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65">
                <a:tc>
                  <a:txBody>
                    <a:bodyPr/>
                    <a:lstStyle/>
                    <a:p>
                      <a:r>
                        <a:rPr lang="en-US" dirty="0"/>
                        <a:t>count()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counts the number of records for each group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65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(*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average values for numeric columns for each group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65">
                <a:tc>
                  <a:txBody>
                    <a:bodyPr/>
                    <a:lstStyle/>
                    <a:p>
                      <a:r>
                        <a:rPr lang="en-US" dirty="0" smtClean="0"/>
                        <a:t>df1.join(df2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on=None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how=None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with another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pyspark.sql.DataFrame"/>
                        </a:rPr>
                        <a:t>DataFrame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using the given join expression.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65">
                <a:tc>
                  <a:txBody>
                    <a:bodyPr/>
                    <a:lstStyle/>
                    <a:p>
                      <a:r>
                        <a:rPr lang="en-US" dirty="0" smtClean="0"/>
                        <a:t>df1.unionAll(df2)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new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pyspark.sql.DataFrame"/>
                        </a:rPr>
                        <a:t>DataFrame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containing union of rows in this frame and another frame.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(Spark 2.0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union(df2))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9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Parquet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164"/>
            <a:ext cx="5181600" cy="38902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6164"/>
            <a:ext cx="5181600" cy="3890260"/>
          </a:xfrm>
        </p:spPr>
      </p:pic>
      <p:sp>
        <p:nvSpPr>
          <p:cNvPr id="4" name="Rectangle 3"/>
          <p:cNvSpPr/>
          <p:nvPr/>
        </p:nvSpPr>
        <p:spPr>
          <a:xfrm>
            <a:off x="951456" y="6176963"/>
            <a:ext cx="10289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odsc</a:t>
            </a:r>
            <a:r>
              <a:rPr lang="en-US" dirty="0" smtClean="0"/>
              <a:t>/doug-eisenstein-using-spark-python-parquet-talk-20150530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958975"/>
          </a:xfr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1.6:</a:t>
            </a:r>
          </a:p>
          <a:p>
            <a:pPr lvl="1"/>
            <a:r>
              <a:rPr lang="en-US" dirty="0" err="1" smtClean="0"/>
              <a:t>registerTempTable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SQLContext.sql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Spark 2.0:</a:t>
            </a:r>
          </a:p>
          <a:p>
            <a:pPr lvl="1"/>
            <a:r>
              <a:rPr lang="en-US" dirty="0" err="1" smtClean="0"/>
              <a:t>createOrReplaceTempView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spark</a:t>
            </a:r>
            <a:r>
              <a:rPr lang="en-US" dirty="0" err="1"/>
              <a:t>.</a:t>
            </a:r>
            <a:r>
              <a:rPr lang="en-US" dirty="0" err="1" smtClean="0"/>
              <a:t>sql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283" y="5986406"/>
            <a:ext cx="5963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spark.apache.org</a:t>
            </a:r>
            <a:r>
              <a:rPr lang="en-US" dirty="0" smtClean="0"/>
              <a:t>/docs/1.6.0/sql-programming-guide.html#inferring-the-schema-using-reflection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0612" y="59864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spark.apache.org</a:t>
            </a:r>
            <a:r>
              <a:rPr lang="en-US" dirty="0" smtClean="0"/>
              <a:t>/docs/latest/sql-programming-guide.html#programmatically-specifying-the-schema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Распределенная коллекция данных, организованная в именованные колонки;</a:t>
            </a:r>
          </a:p>
          <a:p>
            <a:r>
              <a:rPr lang="ru-RU" dirty="0" smtClean="0"/>
              <a:t>Абстракция верхнего уровня в </a:t>
            </a:r>
            <a:r>
              <a:rPr lang="en-US" dirty="0" smtClean="0"/>
              <a:t>Spark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Неизменяемая;</a:t>
            </a:r>
          </a:p>
          <a:p>
            <a:r>
              <a:rPr lang="ru-RU" dirty="0" smtClean="0"/>
              <a:t>Создается с помощью</a:t>
            </a:r>
            <a:r>
              <a:rPr lang="en-US" dirty="0"/>
              <a:t> </a:t>
            </a:r>
            <a:r>
              <a:rPr lang="en-US" dirty="0" err="1" smtClean="0"/>
              <a:t>SQLContext</a:t>
            </a:r>
            <a:r>
              <a:rPr lang="ru-RU" dirty="0" smtClean="0"/>
              <a:t> (</a:t>
            </a:r>
            <a:r>
              <a:rPr lang="en-US" dirty="0" smtClean="0"/>
              <a:t>spark 2.0: </a:t>
            </a:r>
            <a:r>
              <a:rPr lang="en-US" dirty="0" err="1" smtClean="0"/>
              <a:t>SparkSession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048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en-US" dirty="0" smtClean="0"/>
              <a:t>RDD (.</a:t>
            </a:r>
            <a:r>
              <a:rPr lang="en-US" dirty="0" err="1" smtClean="0"/>
              <a:t>toDF</a:t>
            </a:r>
            <a:r>
              <a:rPr lang="en-US" dirty="0" smtClean="0"/>
              <a:t>() </a:t>
            </a:r>
            <a:r>
              <a:rPr lang="en-US" dirty="0" smtClean="0">
                <a:sym typeface="Wingdings"/>
              </a:rPr>
              <a:t> .</a:t>
            </a:r>
            <a:r>
              <a:rPr lang="en-US" dirty="0" err="1" smtClean="0">
                <a:sym typeface="Wingdings"/>
              </a:rPr>
              <a:t>rdd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ru-RU" dirty="0" smtClean="0"/>
              <a:t>Из других </a:t>
            </a:r>
            <a:r>
              <a:rPr lang="en-US" dirty="0" err="1" smtClean="0"/>
              <a:t>DataFrames</a:t>
            </a:r>
            <a:r>
              <a:rPr lang="en-US" dirty="0" smtClean="0"/>
              <a:t> (</a:t>
            </a:r>
            <a:r>
              <a:rPr lang="ru-RU" dirty="0" smtClean="0"/>
              <a:t>после </a:t>
            </a:r>
            <a:r>
              <a:rPr lang="en-US" dirty="0" smtClean="0"/>
              <a:t>transformations);</a:t>
            </a:r>
          </a:p>
          <a:p>
            <a:r>
              <a:rPr lang="ru-RU" dirty="0" smtClean="0"/>
              <a:t>Из </a:t>
            </a:r>
            <a:r>
              <a:rPr lang="en-US" dirty="0" smtClean="0"/>
              <a:t>Python </a:t>
            </a:r>
            <a:r>
              <a:rPr lang="ru-RU" dirty="0" smtClean="0"/>
              <a:t>коллекций;</a:t>
            </a:r>
          </a:p>
          <a:p>
            <a:r>
              <a:rPr lang="ru-RU" dirty="0" smtClean="0"/>
              <a:t>Из файлов;</a:t>
            </a:r>
            <a:endParaRPr lang="en-US" dirty="0" smtClean="0"/>
          </a:p>
          <a:p>
            <a:r>
              <a:rPr lang="ru-RU" dirty="0" smtClean="0"/>
              <a:t>Из </a:t>
            </a:r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8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6908"/>
            <a:ext cx="10515600" cy="36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Каждая строка в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en-US" dirty="0" smtClean="0"/>
              <a:t>Row </a:t>
            </a:r>
            <a:r>
              <a:rPr lang="ru-RU" dirty="0" smtClean="0"/>
              <a:t>объект</a:t>
            </a:r>
          </a:p>
          <a:p>
            <a:r>
              <a:rPr lang="ru-RU" dirty="0" smtClean="0"/>
              <a:t>К полям </a:t>
            </a:r>
            <a:r>
              <a:rPr lang="en-US" dirty="0" smtClean="0"/>
              <a:t>Row </a:t>
            </a:r>
            <a:r>
              <a:rPr lang="ru-RU" dirty="0" smtClean="0"/>
              <a:t>объектов можно обращаться по атрибутам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690688"/>
            <a:ext cx="4394200" cy="305426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9889"/>
            <a:ext cx="12192000" cy="18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 RDD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типа операций</a:t>
            </a:r>
            <a:r>
              <a:rPr lang="en-US" dirty="0" smtClean="0"/>
              <a:t>: </a:t>
            </a:r>
            <a:r>
              <a:rPr lang="en-US" i="1" dirty="0"/>
              <a:t>transformations </a:t>
            </a:r>
            <a:r>
              <a:rPr lang="ru-RU" dirty="0" smtClean="0"/>
              <a:t>и </a:t>
            </a:r>
            <a:r>
              <a:rPr lang="en-US" i="1" dirty="0" smtClean="0"/>
              <a:t>actions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Persist </a:t>
            </a:r>
            <a:r>
              <a:rPr lang="en-US" dirty="0"/>
              <a:t>(cache) DFs </a:t>
            </a:r>
            <a:r>
              <a:rPr lang="ru-RU" dirty="0" smtClean="0"/>
              <a:t>в памяти или диске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2628095"/>
            <a:ext cx="10513092" cy="1548072"/>
            <a:chOff x="991853" y="3379657"/>
            <a:chExt cx="10513092" cy="1548072"/>
          </a:xfrm>
        </p:grpSpPr>
        <p:sp>
          <p:nvSpPr>
            <p:cNvPr id="9" name="Freeform 8"/>
            <p:cNvSpPr/>
            <p:nvPr/>
          </p:nvSpPr>
          <p:spPr>
            <a:xfrm>
              <a:off x="991853" y="3379657"/>
              <a:ext cx="1276979" cy="1548072"/>
            </a:xfrm>
            <a:custGeom>
              <a:avLst/>
              <a:gdLst>
                <a:gd name="connsiteX0" fmla="*/ 0 w 1276979"/>
                <a:gd name="connsiteY0" fmla="*/ 159622 h 1548072"/>
                <a:gd name="connsiteX1" fmla="*/ 638490 w 1276979"/>
                <a:gd name="connsiteY1" fmla="*/ 319244 h 1548072"/>
                <a:gd name="connsiteX2" fmla="*/ 1276980 w 1276979"/>
                <a:gd name="connsiteY2" fmla="*/ 159622 h 1548072"/>
                <a:gd name="connsiteX3" fmla="*/ 1276979 w 1276979"/>
                <a:gd name="connsiteY3" fmla="*/ 1388450 h 1548072"/>
                <a:gd name="connsiteX4" fmla="*/ 638489 w 1276979"/>
                <a:gd name="connsiteY4" fmla="*/ 1548072 h 1548072"/>
                <a:gd name="connsiteX5" fmla="*/ -1 w 1276979"/>
                <a:gd name="connsiteY5" fmla="*/ 1388450 h 1548072"/>
                <a:gd name="connsiteX6" fmla="*/ 0 w 1276979"/>
                <a:gd name="connsiteY6" fmla="*/ 159622 h 1548072"/>
                <a:gd name="connsiteX0" fmla="*/ 0 w 1276979"/>
                <a:gd name="connsiteY0" fmla="*/ 159622 h 1548072"/>
                <a:gd name="connsiteX1" fmla="*/ 638490 w 1276979"/>
                <a:gd name="connsiteY1" fmla="*/ 0 h 1548072"/>
                <a:gd name="connsiteX2" fmla="*/ 1276980 w 1276979"/>
                <a:gd name="connsiteY2" fmla="*/ 159622 h 1548072"/>
                <a:gd name="connsiteX3" fmla="*/ 638490 w 1276979"/>
                <a:gd name="connsiteY3" fmla="*/ 319244 h 1548072"/>
                <a:gd name="connsiteX4" fmla="*/ 0 w 1276979"/>
                <a:gd name="connsiteY4" fmla="*/ 159622 h 1548072"/>
                <a:gd name="connsiteX0" fmla="*/ 1276979 w 1276979"/>
                <a:gd name="connsiteY0" fmla="*/ 159622 h 1548072"/>
                <a:gd name="connsiteX1" fmla="*/ 638489 w 1276979"/>
                <a:gd name="connsiteY1" fmla="*/ 319244 h 1548072"/>
                <a:gd name="connsiteX2" fmla="*/ -1 w 1276979"/>
                <a:gd name="connsiteY2" fmla="*/ 159622 h 1548072"/>
                <a:gd name="connsiteX3" fmla="*/ 638489 w 1276979"/>
                <a:gd name="connsiteY3" fmla="*/ 0 h 1548072"/>
                <a:gd name="connsiteX4" fmla="*/ 1276979 w 1276979"/>
                <a:gd name="connsiteY4" fmla="*/ 159622 h 1548072"/>
                <a:gd name="connsiteX5" fmla="*/ 1276979 w 1276979"/>
                <a:gd name="connsiteY5" fmla="*/ 1388450 h 1548072"/>
                <a:gd name="connsiteX6" fmla="*/ 638489 w 1276979"/>
                <a:gd name="connsiteY6" fmla="*/ 1548072 h 1548072"/>
                <a:gd name="connsiteX7" fmla="*/ -1 w 1276979"/>
                <a:gd name="connsiteY7" fmla="*/ 1388450 h 1548072"/>
                <a:gd name="connsiteX8" fmla="*/ 0 w 1276979"/>
                <a:gd name="connsiteY8" fmla="*/ 159622 h 15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79" h="1548072" stroke="0" extrusionOk="0">
                  <a:moveTo>
                    <a:pt x="0" y="159622"/>
                  </a:moveTo>
                  <a:cubicBezTo>
                    <a:pt x="0" y="247779"/>
                    <a:pt x="285862" y="319244"/>
                    <a:pt x="638490" y="319244"/>
                  </a:cubicBezTo>
                  <a:cubicBezTo>
                    <a:pt x="991118" y="319244"/>
                    <a:pt x="1276980" y="247779"/>
                    <a:pt x="1276980" y="159622"/>
                  </a:cubicBezTo>
                  <a:cubicBezTo>
                    <a:pt x="1276980" y="569231"/>
                    <a:pt x="1276979" y="978841"/>
                    <a:pt x="1276979" y="1388450"/>
                  </a:cubicBezTo>
                  <a:cubicBezTo>
                    <a:pt x="1276979" y="1476607"/>
                    <a:pt x="991117" y="1548072"/>
                    <a:pt x="638489" y="1548072"/>
                  </a:cubicBezTo>
                  <a:cubicBezTo>
                    <a:pt x="285861" y="1548072"/>
                    <a:pt x="-1" y="1476607"/>
                    <a:pt x="-1" y="1388450"/>
                  </a:cubicBezTo>
                  <a:cubicBezTo>
                    <a:pt x="-1" y="978841"/>
                    <a:pt x="0" y="569231"/>
                    <a:pt x="0" y="159622"/>
                  </a:cubicBezTo>
                  <a:close/>
                </a:path>
                <a:path w="1276979" h="1548072" fill="lighten" stroke="0" extrusionOk="0">
                  <a:moveTo>
                    <a:pt x="0" y="159622"/>
                  </a:moveTo>
                  <a:cubicBezTo>
                    <a:pt x="0" y="71465"/>
                    <a:pt x="285862" y="0"/>
                    <a:pt x="638490" y="0"/>
                  </a:cubicBezTo>
                  <a:cubicBezTo>
                    <a:pt x="991118" y="0"/>
                    <a:pt x="1276980" y="71465"/>
                    <a:pt x="1276980" y="159622"/>
                  </a:cubicBezTo>
                  <a:cubicBezTo>
                    <a:pt x="1276980" y="247779"/>
                    <a:pt x="991118" y="319244"/>
                    <a:pt x="638490" y="319244"/>
                  </a:cubicBezTo>
                  <a:cubicBezTo>
                    <a:pt x="285862" y="319244"/>
                    <a:pt x="0" y="247779"/>
                    <a:pt x="0" y="159622"/>
                  </a:cubicBezTo>
                  <a:close/>
                </a:path>
                <a:path w="1276979" h="1548072" fill="none" extrusionOk="0">
                  <a:moveTo>
                    <a:pt x="1276979" y="159622"/>
                  </a:moveTo>
                  <a:cubicBezTo>
                    <a:pt x="1276979" y="247779"/>
                    <a:pt x="991117" y="319244"/>
                    <a:pt x="638489" y="319244"/>
                  </a:cubicBezTo>
                  <a:cubicBezTo>
                    <a:pt x="285861" y="319244"/>
                    <a:pt x="-1" y="247779"/>
                    <a:pt x="-1" y="159622"/>
                  </a:cubicBezTo>
                  <a:cubicBezTo>
                    <a:pt x="-1" y="71465"/>
                    <a:pt x="285861" y="0"/>
                    <a:pt x="638489" y="0"/>
                  </a:cubicBezTo>
                  <a:cubicBezTo>
                    <a:pt x="991117" y="0"/>
                    <a:pt x="1276979" y="71465"/>
                    <a:pt x="1276979" y="159622"/>
                  </a:cubicBezTo>
                  <a:lnTo>
                    <a:pt x="1276979" y="1388450"/>
                  </a:lnTo>
                  <a:cubicBezTo>
                    <a:pt x="1276979" y="1476607"/>
                    <a:pt x="991117" y="1548072"/>
                    <a:pt x="638489" y="1548072"/>
                  </a:cubicBezTo>
                  <a:cubicBezTo>
                    <a:pt x="285861" y="1548072"/>
                    <a:pt x="-1" y="1476607"/>
                    <a:pt x="-1" y="1388450"/>
                  </a:cubicBezTo>
                  <a:cubicBezTo>
                    <a:pt x="-1" y="978841"/>
                    <a:pt x="0" y="569231"/>
                    <a:pt x="0" y="159622"/>
                  </a:cubicBezTo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10685" rIns="91440" bIns="25106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Data</a:t>
              </a:r>
              <a:endParaRPr lang="en-US" sz="24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4539" y="3875379"/>
              <a:ext cx="1331598" cy="556629"/>
            </a:xfrm>
            <a:custGeom>
              <a:avLst/>
              <a:gdLst>
                <a:gd name="connsiteX0" fmla="*/ 0 w 1331598"/>
                <a:gd name="connsiteY0" fmla="*/ 111326 h 556629"/>
                <a:gd name="connsiteX1" fmla="*/ 1053284 w 1331598"/>
                <a:gd name="connsiteY1" fmla="*/ 111326 h 556629"/>
                <a:gd name="connsiteX2" fmla="*/ 1053284 w 1331598"/>
                <a:gd name="connsiteY2" fmla="*/ 0 h 556629"/>
                <a:gd name="connsiteX3" fmla="*/ 1331598 w 1331598"/>
                <a:gd name="connsiteY3" fmla="*/ 278315 h 556629"/>
                <a:gd name="connsiteX4" fmla="*/ 1053284 w 1331598"/>
                <a:gd name="connsiteY4" fmla="*/ 556629 h 556629"/>
                <a:gd name="connsiteX5" fmla="*/ 1053284 w 1331598"/>
                <a:gd name="connsiteY5" fmla="*/ 445303 h 556629"/>
                <a:gd name="connsiteX6" fmla="*/ 0 w 1331598"/>
                <a:gd name="connsiteY6" fmla="*/ 445303 h 556629"/>
                <a:gd name="connsiteX7" fmla="*/ 0 w 1331598"/>
                <a:gd name="connsiteY7" fmla="*/ 111326 h 55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1598" h="556629">
                  <a:moveTo>
                    <a:pt x="0" y="111326"/>
                  </a:moveTo>
                  <a:lnTo>
                    <a:pt x="1053284" y="111326"/>
                  </a:lnTo>
                  <a:lnTo>
                    <a:pt x="1053284" y="0"/>
                  </a:lnTo>
                  <a:lnTo>
                    <a:pt x="1331598" y="278315"/>
                  </a:lnTo>
                  <a:lnTo>
                    <a:pt x="1053284" y="556629"/>
                  </a:lnTo>
                  <a:lnTo>
                    <a:pt x="1053284" y="445303"/>
                  </a:lnTo>
                  <a:lnTo>
                    <a:pt x="0" y="445303"/>
                  </a:lnTo>
                  <a:lnTo>
                    <a:pt x="0" y="11132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1326" rIns="166989" bIns="11132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300882" y="3379657"/>
              <a:ext cx="1276979" cy="1548072"/>
            </a:xfrm>
            <a:custGeom>
              <a:avLst/>
              <a:gdLst>
                <a:gd name="connsiteX0" fmla="*/ 0 w 1276979"/>
                <a:gd name="connsiteY0" fmla="*/ 127698 h 1548072"/>
                <a:gd name="connsiteX1" fmla="*/ 127698 w 1276979"/>
                <a:gd name="connsiteY1" fmla="*/ 0 h 1548072"/>
                <a:gd name="connsiteX2" fmla="*/ 1149281 w 1276979"/>
                <a:gd name="connsiteY2" fmla="*/ 0 h 1548072"/>
                <a:gd name="connsiteX3" fmla="*/ 1276979 w 1276979"/>
                <a:gd name="connsiteY3" fmla="*/ 127698 h 1548072"/>
                <a:gd name="connsiteX4" fmla="*/ 1276979 w 1276979"/>
                <a:gd name="connsiteY4" fmla="*/ 1420374 h 1548072"/>
                <a:gd name="connsiteX5" fmla="*/ 1149281 w 1276979"/>
                <a:gd name="connsiteY5" fmla="*/ 1548072 h 1548072"/>
                <a:gd name="connsiteX6" fmla="*/ 127698 w 1276979"/>
                <a:gd name="connsiteY6" fmla="*/ 1548072 h 1548072"/>
                <a:gd name="connsiteX7" fmla="*/ 0 w 1276979"/>
                <a:gd name="connsiteY7" fmla="*/ 1420374 h 1548072"/>
                <a:gd name="connsiteX8" fmla="*/ 0 w 1276979"/>
                <a:gd name="connsiteY8" fmla="*/ 127698 h 15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79" h="1548072">
                  <a:moveTo>
                    <a:pt x="0" y="127698"/>
                  </a:moveTo>
                  <a:cubicBezTo>
                    <a:pt x="0" y="57172"/>
                    <a:pt x="57172" y="0"/>
                    <a:pt x="127698" y="0"/>
                  </a:cubicBezTo>
                  <a:lnTo>
                    <a:pt x="1149281" y="0"/>
                  </a:lnTo>
                  <a:cubicBezTo>
                    <a:pt x="1219807" y="0"/>
                    <a:pt x="1276979" y="57172"/>
                    <a:pt x="1276979" y="127698"/>
                  </a:cubicBezTo>
                  <a:lnTo>
                    <a:pt x="1276979" y="1420374"/>
                  </a:lnTo>
                  <a:cubicBezTo>
                    <a:pt x="1276979" y="1490900"/>
                    <a:pt x="1219807" y="1548072"/>
                    <a:pt x="1149281" y="1548072"/>
                  </a:cubicBezTo>
                  <a:lnTo>
                    <a:pt x="127698" y="1548072"/>
                  </a:lnTo>
                  <a:cubicBezTo>
                    <a:pt x="57172" y="1548072"/>
                    <a:pt x="0" y="1490900"/>
                    <a:pt x="0" y="1420374"/>
                  </a:cubicBezTo>
                  <a:lnTo>
                    <a:pt x="0" y="12769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841" tIns="128841" rIns="128841" bIns="12884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DF1</a:t>
              </a:r>
              <a:endParaRPr lang="en-US" sz="24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43567" y="3875379"/>
              <a:ext cx="1331598" cy="556629"/>
            </a:xfrm>
            <a:custGeom>
              <a:avLst/>
              <a:gdLst>
                <a:gd name="connsiteX0" fmla="*/ 0 w 1331598"/>
                <a:gd name="connsiteY0" fmla="*/ 111326 h 556629"/>
                <a:gd name="connsiteX1" fmla="*/ 1053284 w 1331598"/>
                <a:gd name="connsiteY1" fmla="*/ 111326 h 556629"/>
                <a:gd name="connsiteX2" fmla="*/ 1053284 w 1331598"/>
                <a:gd name="connsiteY2" fmla="*/ 0 h 556629"/>
                <a:gd name="connsiteX3" fmla="*/ 1331598 w 1331598"/>
                <a:gd name="connsiteY3" fmla="*/ 278315 h 556629"/>
                <a:gd name="connsiteX4" fmla="*/ 1053284 w 1331598"/>
                <a:gd name="connsiteY4" fmla="*/ 556629 h 556629"/>
                <a:gd name="connsiteX5" fmla="*/ 1053284 w 1331598"/>
                <a:gd name="connsiteY5" fmla="*/ 445303 h 556629"/>
                <a:gd name="connsiteX6" fmla="*/ 0 w 1331598"/>
                <a:gd name="connsiteY6" fmla="*/ 445303 h 556629"/>
                <a:gd name="connsiteX7" fmla="*/ 0 w 1331598"/>
                <a:gd name="connsiteY7" fmla="*/ 111326 h 55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1598" h="556629">
                  <a:moveTo>
                    <a:pt x="0" y="111326"/>
                  </a:moveTo>
                  <a:lnTo>
                    <a:pt x="1053284" y="111326"/>
                  </a:lnTo>
                  <a:lnTo>
                    <a:pt x="1053284" y="0"/>
                  </a:lnTo>
                  <a:lnTo>
                    <a:pt x="1331598" y="278315"/>
                  </a:lnTo>
                  <a:lnTo>
                    <a:pt x="1053284" y="556629"/>
                  </a:lnTo>
                  <a:lnTo>
                    <a:pt x="1053284" y="445303"/>
                  </a:lnTo>
                  <a:lnTo>
                    <a:pt x="0" y="445303"/>
                  </a:lnTo>
                  <a:lnTo>
                    <a:pt x="0" y="11132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1326" rIns="166989" bIns="11132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transformation</a:t>
              </a:r>
              <a:endParaRPr lang="en-US" sz="1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09910" y="3379657"/>
              <a:ext cx="1276979" cy="1548072"/>
            </a:xfrm>
            <a:custGeom>
              <a:avLst/>
              <a:gdLst>
                <a:gd name="connsiteX0" fmla="*/ 0 w 1276979"/>
                <a:gd name="connsiteY0" fmla="*/ 127698 h 1548072"/>
                <a:gd name="connsiteX1" fmla="*/ 127698 w 1276979"/>
                <a:gd name="connsiteY1" fmla="*/ 0 h 1548072"/>
                <a:gd name="connsiteX2" fmla="*/ 1149281 w 1276979"/>
                <a:gd name="connsiteY2" fmla="*/ 0 h 1548072"/>
                <a:gd name="connsiteX3" fmla="*/ 1276979 w 1276979"/>
                <a:gd name="connsiteY3" fmla="*/ 127698 h 1548072"/>
                <a:gd name="connsiteX4" fmla="*/ 1276979 w 1276979"/>
                <a:gd name="connsiteY4" fmla="*/ 1420374 h 1548072"/>
                <a:gd name="connsiteX5" fmla="*/ 1149281 w 1276979"/>
                <a:gd name="connsiteY5" fmla="*/ 1548072 h 1548072"/>
                <a:gd name="connsiteX6" fmla="*/ 127698 w 1276979"/>
                <a:gd name="connsiteY6" fmla="*/ 1548072 h 1548072"/>
                <a:gd name="connsiteX7" fmla="*/ 0 w 1276979"/>
                <a:gd name="connsiteY7" fmla="*/ 1420374 h 1548072"/>
                <a:gd name="connsiteX8" fmla="*/ 0 w 1276979"/>
                <a:gd name="connsiteY8" fmla="*/ 127698 h 15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79" h="1548072">
                  <a:moveTo>
                    <a:pt x="0" y="127698"/>
                  </a:moveTo>
                  <a:cubicBezTo>
                    <a:pt x="0" y="57172"/>
                    <a:pt x="57172" y="0"/>
                    <a:pt x="127698" y="0"/>
                  </a:cubicBezTo>
                  <a:lnTo>
                    <a:pt x="1149281" y="0"/>
                  </a:lnTo>
                  <a:cubicBezTo>
                    <a:pt x="1219807" y="0"/>
                    <a:pt x="1276979" y="57172"/>
                    <a:pt x="1276979" y="127698"/>
                  </a:cubicBezTo>
                  <a:lnTo>
                    <a:pt x="1276979" y="1420374"/>
                  </a:lnTo>
                  <a:cubicBezTo>
                    <a:pt x="1276979" y="1490900"/>
                    <a:pt x="1219807" y="1548072"/>
                    <a:pt x="1149281" y="1548072"/>
                  </a:cubicBezTo>
                  <a:lnTo>
                    <a:pt x="127698" y="1548072"/>
                  </a:lnTo>
                  <a:cubicBezTo>
                    <a:pt x="57172" y="1548072"/>
                    <a:pt x="0" y="1490900"/>
                    <a:pt x="0" y="1420374"/>
                  </a:cubicBezTo>
                  <a:lnTo>
                    <a:pt x="0" y="12769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841" tIns="128841" rIns="128841" bIns="12884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DF2</a:t>
              </a:r>
              <a:endParaRPr lang="en-US" sz="24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752595" y="3875379"/>
              <a:ext cx="1331598" cy="556629"/>
            </a:xfrm>
            <a:custGeom>
              <a:avLst/>
              <a:gdLst>
                <a:gd name="connsiteX0" fmla="*/ 0 w 1331598"/>
                <a:gd name="connsiteY0" fmla="*/ 111326 h 556629"/>
                <a:gd name="connsiteX1" fmla="*/ 1053284 w 1331598"/>
                <a:gd name="connsiteY1" fmla="*/ 111326 h 556629"/>
                <a:gd name="connsiteX2" fmla="*/ 1053284 w 1331598"/>
                <a:gd name="connsiteY2" fmla="*/ 0 h 556629"/>
                <a:gd name="connsiteX3" fmla="*/ 1331598 w 1331598"/>
                <a:gd name="connsiteY3" fmla="*/ 278315 h 556629"/>
                <a:gd name="connsiteX4" fmla="*/ 1053284 w 1331598"/>
                <a:gd name="connsiteY4" fmla="*/ 556629 h 556629"/>
                <a:gd name="connsiteX5" fmla="*/ 1053284 w 1331598"/>
                <a:gd name="connsiteY5" fmla="*/ 445303 h 556629"/>
                <a:gd name="connsiteX6" fmla="*/ 0 w 1331598"/>
                <a:gd name="connsiteY6" fmla="*/ 445303 h 556629"/>
                <a:gd name="connsiteX7" fmla="*/ 0 w 1331598"/>
                <a:gd name="connsiteY7" fmla="*/ 111326 h 55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1598" h="556629">
                  <a:moveTo>
                    <a:pt x="0" y="111326"/>
                  </a:moveTo>
                  <a:lnTo>
                    <a:pt x="1053284" y="111326"/>
                  </a:lnTo>
                  <a:lnTo>
                    <a:pt x="1053284" y="0"/>
                  </a:lnTo>
                  <a:lnTo>
                    <a:pt x="1331598" y="278315"/>
                  </a:lnTo>
                  <a:lnTo>
                    <a:pt x="1053284" y="556629"/>
                  </a:lnTo>
                  <a:lnTo>
                    <a:pt x="1053284" y="445303"/>
                  </a:lnTo>
                  <a:lnTo>
                    <a:pt x="0" y="445303"/>
                  </a:lnTo>
                  <a:lnTo>
                    <a:pt x="0" y="11132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1326" rIns="166989" bIns="11132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t</a:t>
              </a:r>
              <a:r>
                <a:rPr lang="en-US" sz="1400" kern="1200" dirty="0" smtClean="0"/>
                <a:t>ransformation</a:t>
              </a:r>
              <a:endParaRPr lang="en-US" sz="14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918938" y="3379657"/>
              <a:ext cx="1276979" cy="1548072"/>
            </a:xfrm>
            <a:custGeom>
              <a:avLst/>
              <a:gdLst>
                <a:gd name="connsiteX0" fmla="*/ 0 w 1276979"/>
                <a:gd name="connsiteY0" fmla="*/ 127698 h 1548072"/>
                <a:gd name="connsiteX1" fmla="*/ 127698 w 1276979"/>
                <a:gd name="connsiteY1" fmla="*/ 0 h 1548072"/>
                <a:gd name="connsiteX2" fmla="*/ 1149281 w 1276979"/>
                <a:gd name="connsiteY2" fmla="*/ 0 h 1548072"/>
                <a:gd name="connsiteX3" fmla="*/ 1276979 w 1276979"/>
                <a:gd name="connsiteY3" fmla="*/ 127698 h 1548072"/>
                <a:gd name="connsiteX4" fmla="*/ 1276979 w 1276979"/>
                <a:gd name="connsiteY4" fmla="*/ 1420374 h 1548072"/>
                <a:gd name="connsiteX5" fmla="*/ 1149281 w 1276979"/>
                <a:gd name="connsiteY5" fmla="*/ 1548072 h 1548072"/>
                <a:gd name="connsiteX6" fmla="*/ 127698 w 1276979"/>
                <a:gd name="connsiteY6" fmla="*/ 1548072 h 1548072"/>
                <a:gd name="connsiteX7" fmla="*/ 0 w 1276979"/>
                <a:gd name="connsiteY7" fmla="*/ 1420374 h 1548072"/>
                <a:gd name="connsiteX8" fmla="*/ 0 w 1276979"/>
                <a:gd name="connsiteY8" fmla="*/ 127698 h 15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79" h="1548072">
                  <a:moveTo>
                    <a:pt x="0" y="127698"/>
                  </a:moveTo>
                  <a:cubicBezTo>
                    <a:pt x="0" y="57172"/>
                    <a:pt x="57172" y="0"/>
                    <a:pt x="127698" y="0"/>
                  </a:cubicBezTo>
                  <a:lnTo>
                    <a:pt x="1149281" y="0"/>
                  </a:lnTo>
                  <a:cubicBezTo>
                    <a:pt x="1219807" y="0"/>
                    <a:pt x="1276979" y="57172"/>
                    <a:pt x="1276979" y="127698"/>
                  </a:cubicBezTo>
                  <a:lnTo>
                    <a:pt x="1276979" y="1420374"/>
                  </a:lnTo>
                  <a:cubicBezTo>
                    <a:pt x="1276979" y="1490900"/>
                    <a:pt x="1219807" y="1548072"/>
                    <a:pt x="1149281" y="1548072"/>
                  </a:cubicBezTo>
                  <a:lnTo>
                    <a:pt x="127698" y="1548072"/>
                  </a:lnTo>
                  <a:cubicBezTo>
                    <a:pt x="57172" y="1548072"/>
                    <a:pt x="0" y="1490900"/>
                    <a:pt x="0" y="1420374"/>
                  </a:cubicBezTo>
                  <a:lnTo>
                    <a:pt x="0" y="12769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841" tIns="128841" rIns="128841" bIns="12884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DF3</a:t>
              </a:r>
              <a:endParaRPr lang="en-US" sz="24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9061623" y="3875379"/>
              <a:ext cx="1331598" cy="556629"/>
            </a:xfrm>
            <a:custGeom>
              <a:avLst/>
              <a:gdLst>
                <a:gd name="connsiteX0" fmla="*/ 0 w 1331598"/>
                <a:gd name="connsiteY0" fmla="*/ 111326 h 556629"/>
                <a:gd name="connsiteX1" fmla="*/ 1053284 w 1331598"/>
                <a:gd name="connsiteY1" fmla="*/ 111326 h 556629"/>
                <a:gd name="connsiteX2" fmla="*/ 1053284 w 1331598"/>
                <a:gd name="connsiteY2" fmla="*/ 0 h 556629"/>
                <a:gd name="connsiteX3" fmla="*/ 1331598 w 1331598"/>
                <a:gd name="connsiteY3" fmla="*/ 278315 h 556629"/>
                <a:gd name="connsiteX4" fmla="*/ 1053284 w 1331598"/>
                <a:gd name="connsiteY4" fmla="*/ 556629 h 556629"/>
                <a:gd name="connsiteX5" fmla="*/ 1053284 w 1331598"/>
                <a:gd name="connsiteY5" fmla="*/ 445303 h 556629"/>
                <a:gd name="connsiteX6" fmla="*/ 0 w 1331598"/>
                <a:gd name="connsiteY6" fmla="*/ 445303 h 556629"/>
                <a:gd name="connsiteX7" fmla="*/ 0 w 1331598"/>
                <a:gd name="connsiteY7" fmla="*/ 111326 h 55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1598" h="556629">
                  <a:moveTo>
                    <a:pt x="0" y="111326"/>
                  </a:moveTo>
                  <a:lnTo>
                    <a:pt x="1053284" y="111326"/>
                  </a:lnTo>
                  <a:lnTo>
                    <a:pt x="1053284" y="0"/>
                  </a:lnTo>
                  <a:lnTo>
                    <a:pt x="1331598" y="278315"/>
                  </a:lnTo>
                  <a:lnTo>
                    <a:pt x="1053284" y="556629"/>
                  </a:lnTo>
                  <a:lnTo>
                    <a:pt x="1053284" y="445303"/>
                  </a:lnTo>
                  <a:lnTo>
                    <a:pt x="0" y="445303"/>
                  </a:lnTo>
                  <a:lnTo>
                    <a:pt x="0" y="111326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accent4">
                    <a:lumMod val="0"/>
                    <a:lumOff val="100000"/>
                  </a:schemeClr>
                </a:gs>
                <a:gs pos="1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1326" rIns="166989" bIns="11132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action</a:t>
              </a:r>
              <a:endParaRPr lang="en-US" sz="14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227966" y="3379657"/>
              <a:ext cx="1276979" cy="1548072"/>
            </a:xfrm>
            <a:custGeom>
              <a:avLst/>
              <a:gdLst>
                <a:gd name="connsiteX0" fmla="*/ 0 w 1276979"/>
                <a:gd name="connsiteY0" fmla="*/ 0 h 1548072"/>
                <a:gd name="connsiteX1" fmla="*/ 1064145 w 1276979"/>
                <a:gd name="connsiteY1" fmla="*/ 0 h 1548072"/>
                <a:gd name="connsiteX2" fmla="*/ 1276979 w 1276979"/>
                <a:gd name="connsiteY2" fmla="*/ 212834 h 1548072"/>
                <a:gd name="connsiteX3" fmla="*/ 1276979 w 1276979"/>
                <a:gd name="connsiteY3" fmla="*/ 1548072 h 1548072"/>
                <a:gd name="connsiteX4" fmla="*/ 0 w 1276979"/>
                <a:gd name="connsiteY4" fmla="*/ 1548072 h 1548072"/>
                <a:gd name="connsiteX5" fmla="*/ 0 w 1276979"/>
                <a:gd name="connsiteY5" fmla="*/ 0 h 15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6979" h="1548072">
                  <a:moveTo>
                    <a:pt x="0" y="0"/>
                  </a:moveTo>
                  <a:lnTo>
                    <a:pt x="1064145" y="0"/>
                  </a:lnTo>
                  <a:lnTo>
                    <a:pt x="1276979" y="212834"/>
                  </a:lnTo>
                  <a:lnTo>
                    <a:pt x="1276979" y="1548072"/>
                  </a:lnTo>
                  <a:lnTo>
                    <a:pt x="0" y="15480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197857" rIns="197857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Benefit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9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 selection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718611"/>
            <a:ext cx="5157787" cy="823912"/>
          </a:xfrm>
        </p:spPr>
        <p:txBody>
          <a:bodyPr/>
          <a:lstStyle/>
          <a:p>
            <a:r>
              <a:rPr lang="en-US" dirty="0" smtClean="0"/>
              <a:t>Select and return DF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93648"/>
            <a:ext cx="5157787" cy="310744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 and return DF column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4197"/>
            <a:ext cx="5183188" cy="3206344"/>
          </a:xfrm>
        </p:spPr>
      </p:pic>
    </p:spTree>
    <p:extLst>
      <p:ext uri="{BB962C8B-B14F-4D97-AF65-F5344CB8AC3E}">
        <p14:creationId xmlns:p14="http://schemas.microsoft.com/office/powerpoint/2010/main" val="3401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 actions</a:t>
            </a:r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56694"/>
            <a:ext cx="4419600" cy="24892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6673"/>
            <a:ext cx="5181600" cy="2409242"/>
          </a:xfrm>
        </p:spPr>
      </p:pic>
    </p:spTree>
    <p:extLst>
      <p:ext uri="{BB962C8B-B14F-4D97-AF65-F5344CB8AC3E}">
        <p14:creationId xmlns:p14="http://schemas.microsoft.com/office/powerpoint/2010/main" val="15259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805960"/>
              </p:ext>
            </p:extLst>
          </p:nvPr>
        </p:nvGraphicFramePr>
        <p:xfrm>
          <a:off x="838200" y="1690688"/>
          <a:ext cx="10515600" cy="38404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Transformation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3A0"/>
                    </a:solidFill>
                  </a:tcPr>
                </a:tc>
              </a:tr>
              <a:tr h="529161">
                <a:tc>
                  <a:txBody>
                    <a:bodyPr/>
                    <a:lstStyle/>
                    <a:p>
                      <a:r>
                        <a:rPr lang="en-US" dirty="0"/>
                        <a:t>filter(</a:t>
                      </a:r>
                      <a:r>
                        <a:rPr lang="en-US" dirty="0" err="1"/>
                        <a:t>func</a:t>
                      </a:r>
                      <a:r>
                        <a:rPr lang="en-US" dirty="0" smtClean="0"/>
                        <a:t>), where(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formed by selecting those rows of the source on which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distinct()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new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that contains the distinct rows of the source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orderBy</a:t>
                      </a:r>
                      <a:r>
                        <a:rPr lang="en-US" dirty="0" smtClean="0"/>
                        <a:t>(*cols, **kw)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smtClean="0"/>
                        <a:t>sort(*cols, **kw)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new DataFrame sorted by the specified column(s) and in the sort order specified by kw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drop(col)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pyspark.sql.DataFrame"/>
                        </a:rPr>
                        <a:t>DataFrame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drops the specified column.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explode(col)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new row for each element in the given array or </a:t>
                      </a:r>
                      <a:r>
                        <a:rPr lang="en-US" dirty="0" smtClean="0"/>
                        <a:t>map.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323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</vt:lpstr>
      <vt:lpstr>Arial</vt:lpstr>
      <vt:lpstr>Office Theme</vt:lpstr>
      <vt:lpstr>Advanced Spark: DataFrame API</vt:lpstr>
      <vt:lpstr>Dataframe</vt:lpstr>
      <vt:lpstr>Создание DataFrame</vt:lpstr>
      <vt:lpstr>Создание DataFrame</vt:lpstr>
      <vt:lpstr>Row Object</vt:lpstr>
      <vt:lpstr>Dataframe  RDD</vt:lpstr>
      <vt:lpstr>DF selection</vt:lpstr>
      <vt:lpstr>DF actions</vt:lpstr>
      <vt:lpstr>Transformations</vt:lpstr>
      <vt:lpstr>User Defined Function (UDF)</vt:lpstr>
      <vt:lpstr>GroupedData and Merge Functions</vt:lpstr>
      <vt:lpstr>Parquet</vt:lpstr>
      <vt:lpstr>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DataFrame API MLlib</dc:title>
  <dc:creator>Viacheslav Dubrov</dc:creator>
  <cp:lastModifiedBy>Viacheslav Dubrov</cp:lastModifiedBy>
  <cp:revision>42</cp:revision>
  <dcterms:created xsi:type="dcterms:W3CDTF">2016-08-28T11:06:47Z</dcterms:created>
  <dcterms:modified xsi:type="dcterms:W3CDTF">2016-08-28T17:10:26Z</dcterms:modified>
</cp:coreProperties>
</file>